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47" r:id="rId2"/>
    <p:sldId id="329" r:id="rId3"/>
    <p:sldId id="345" r:id="rId4"/>
    <p:sldId id="330" r:id="rId5"/>
    <p:sldId id="331" r:id="rId6"/>
    <p:sldId id="422" r:id="rId7"/>
    <p:sldId id="284" r:id="rId8"/>
    <p:sldId id="327" r:id="rId9"/>
    <p:sldId id="413" r:id="rId10"/>
    <p:sldId id="414" r:id="rId11"/>
    <p:sldId id="288" r:id="rId12"/>
    <p:sldId id="366" r:id="rId13"/>
    <p:sldId id="395" r:id="rId14"/>
    <p:sldId id="394" r:id="rId15"/>
    <p:sldId id="294" r:id="rId16"/>
    <p:sldId id="367" r:id="rId17"/>
    <p:sldId id="412" r:id="rId18"/>
    <p:sldId id="398" r:id="rId19"/>
    <p:sldId id="407" r:id="rId20"/>
    <p:sldId id="391" r:id="rId21"/>
    <p:sldId id="405" r:id="rId22"/>
    <p:sldId id="393" r:id="rId23"/>
    <p:sldId id="375" r:id="rId24"/>
    <p:sldId id="408" r:id="rId25"/>
    <p:sldId id="415" r:id="rId26"/>
    <p:sldId id="381" r:id="rId27"/>
    <p:sldId id="416" r:id="rId28"/>
    <p:sldId id="295" r:id="rId29"/>
    <p:sldId id="418"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420" r:id="rId44"/>
    <p:sldId id="419" r:id="rId45"/>
    <p:sldId id="421" r:id="rId46"/>
    <p:sldId id="346" r:id="rId47"/>
    <p:sldId id="348" r:id="rId48"/>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FFFFFF"/>
    <a:srgbClr val="E7E6E6"/>
    <a:srgbClr val="AE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50" d="100"/>
          <a:sy n="50" d="100"/>
        </p:scale>
        <p:origin x="751" y="38"/>
      </p:cViewPr>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B27596F-0D5F-4826-80CF-202D3B214233}" type="datetimeFigureOut">
              <a:rPr lang="sv-SE" smtClean="0"/>
              <a:t>2020-03-06</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D60C99E-3D1F-48BC-B83B-23C4D5015FAF}" type="slidenum">
              <a:rPr lang="sv-SE" smtClean="0"/>
              <a:t>‹#›</a:t>
            </a:fld>
            <a:endParaRPr lang="sv-SE"/>
          </a:p>
        </p:txBody>
      </p:sp>
    </p:spTree>
    <p:extLst>
      <p:ext uri="{BB962C8B-B14F-4D97-AF65-F5344CB8AC3E}">
        <p14:creationId xmlns:p14="http://schemas.microsoft.com/office/powerpoint/2010/main" val="379139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Jenny</a:t>
            </a:r>
          </a:p>
        </p:txBody>
      </p:sp>
      <p:sp>
        <p:nvSpPr>
          <p:cNvPr id="4" name="Platshållare för bildnummer 3"/>
          <p:cNvSpPr>
            <a:spLocks noGrp="1"/>
          </p:cNvSpPr>
          <p:nvPr>
            <p:ph type="sldNum" sz="quarter" idx="5"/>
          </p:nvPr>
        </p:nvSpPr>
        <p:spPr/>
        <p:txBody>
          <a:bodyPr/>
          <a:lstStyle/>
          <a:p>
            <a:fld id="{937571FF-A868-4452-97D7-1EB39445F7AC}" type="slidenum">
              <a:rPr lang="sv-SE" smtClean="0"/>
              <a:t>1</a:t>
            </a:fld>
            <a:endParaRPr lang="sv-SE"/>
          </a:p>
        </p:txBody>
      </p:sp>
    </p:spTree>
    <p:extLst>
      <p:ext uri="{BB962C8B-B14F-4D97-AF65-F5344CB8AC3E}">
        <p14:creationId xmlns:p14="http://schemas.microsoft.com/office/powerpoint/2010/main" val="81274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Jenny</a:t>
            </a:r>
          </a:p>
        </p:txBody>
      </p:sp>
      <p:sp>
        <p:nvSpPr>
          <p:cNvPr id="4" name="Platshållare för bildnummer 3"/>
          <p:cNvSpPr>
            <a:spLocks noGrp="1"/>
          </p:cNvSpPr>
          <p:nvPr>
            <p:ph type="sldNum" sz="quarter" idx="5"/>
          </p:nvPr>
        </p:nvSpPr>
        <p:spPr/>
        <p:txBody>
          <a:bodyPr/>
          <a:lstStyle/>
          <a:p>
            <a:fld id="{937571FF-A868-4452-97D7-1EB39445F7AC}" type="slidenum">
              <a:rPr lang="sv-SE" smtClean="0"/>
              <a:t>2</a:t>
            </a:fld>
            <a:endParaRPr lang="sv-SE"/>
          </a:p>
        </p:txBody>
      </p:sp>
    </p:spTree>
    <p:extLst>
      <p:ext uri="{BB962C8B-B14F-4D97-AF65-F5344CB8AC3E}">
        <p14:creationId xmlns:p14="http://schemas.microsoft.com/office/powerpoint/2010/main" val="277571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417378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782638"/>
            <a:ext cx="6945312" cy="39084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36142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Frédéric</a:t>
            </a:r>
            <a:r>
              <a:rPr lang="pt-PT" dirty="0"/>
              <a:t> </a:t>
            </a:r>
            <a:r>
              <a:rPr lang="pt-PT" dirty="0" err="1"/>
              <a:t>Berger</a:t>
            </a:r>
            <a:r>
              <a:rPr lang="pt-PT" dirty="0"/>
              <a:t>, Hans </a:t>
            </a:r>
            <a:r>
              <a:rPr lang="pt-PT" dirty="0" err="1"/>
              <a:t>Verheggen</a:t>
            </a:r>
            <a:r>
              <a:rPr lang="pt-PT" dirty="0"/>
              <a:t>, </a:t>
            </a:r>
            <a:r>
              <a:rPr lang="pt-PT" dirty="0" err="1"/>
              <a:t>Éva</a:t>
            </a:r>
            <a:r>
              <a:rPr lang="pt-PT" dirty="0"/>
              <a:t> </a:t>
            </a:r>
            <a:r>
              <a:rPr lang="pt-PT" dirty="0" err="1"/>
              <a:t>Kamarás</a:t>
            </a:r>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82283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782638"/>
            <a:ext cx="6945312" cy="39084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107888" y="9903955"/>
            <a:ext cx="3143086" cy="522349"/>
          </a:xfrm>
          <a:prstGeom prst="rect">
            <a:avLst/>
          </a:prstGeom>
        </p:spPr>
        <p:txBody>
          <a:bodyPr/>
          <a:lstStyle/>
          <a:p>
            <a:fld id="{B1FEB637-BC42-497E-9119-65CA0380A6EE}" type="slidenum">
              <a:rPr lang="en-GB" smtClean="0"/>
              <a:t>28</a:t>
            </a:fld>
            <a:endParaRPr lang="en-GB" dirty="0"/>
          </a:p>
        </p:txBody>
      </p:sp>
    </p:spTree>
    <p:extLst>
      <p:ext uri="{BB962C8B-B14F-4D97-AF65-F5344CB8AC3E}">
        <p14:creationId xmlns:p14="http://schemas.microsoft.com/office/powerpoint/2010/main" val="73364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Rubrik</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12" name="Bildobjekt 11">
            <a:extLst>
              <a:ext uri="{FF2B5EF4-FFF2-40B4-BE49-F238E27FC236}">
                <a16:creationId xmlns:a16="http://schemas.microsoft.com/office/drawing/2014/main" id="{46581A50-C297-4A1D-9798-CF31234A9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dirty="0"/>
              <a:t>Edit Master text </a:t>
            </a:r>
            <a:r>
              <a:rPr lang="en-US" noProof="0" dirty="0" err="1"/>
              <a:t>tyles</a:t>
            </a:r>
            <a:endParaRPr lang="en-US" noProof="0" dirty="0"/>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16" name="TextBox 15"/>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pt-PT" sz="650" noProof="0" dirty="0">
                <a:solidFill>
                  <a:schemeClr val="tx1"/>
                </a:solidFill>
              </a:rPr>
              <a:t>© 2020. For more information, please</a:t>
            </a:r>
            <a:r>
              <a:rPr lang="pt-PT" sz="650" baseline="0" noProof="0" dirty="0">
                <a:solidFill>
                  <a:schemeClr val="tx1"/>
                </a:solidFill>
              </a:rPr>
              <a:t> contact Deloitte Consulting and Advisory CVBA</a:t>
            </a:r>
            <a:endParaRPr lang="pt-PT" sz="650" b="1" noProof="0" dirty="0">
              <a:solidFill>
                <a:schemeClr val="accent5"/>
              </a:solidFill>
            </a:endParaRPr>
          </a:p>
        </p:txBody>
      </p:sp>
    </p:spTree>
    <p:extLst>
      <p:ext uri="{BB962C8B-B14F-4D97-AF65-F5344CB8AC3E}">
        <p14:creationId xmlns:p14="http://schemas.microsoft.com/office/powerpoint/2010/main" val="374576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hasCustomPrompt="1"/>
          </p:nvPr>
        </p:nvSpPr>
        <p:spPr>
          <a:xfrm>
            <a:off x="1726868" y="1894498"/>
            <a:ext cx="8265227" cy="2140737"/>
          </a:xfrm>
        </p:spPr>
        <p:txBody>
          <a:bodyPr/>
          <a:lstStyle>
            <a:lvl1pPr marL="0" indent="0">
              <a:spcBef>
                <a:spcPts val="1800"/>
              </a:spcBef>
              <a:buFontTx/>
              <a:buNone/>
              <a:defRPr sz="1600">
                <a:solidFill>
                  <a:srgbClr val="AEABAB"/>
                </a:solidFill>
                <a:latin typeface="Verdana" panose="020B0604030504040204" pitchFamily="34" charset="0"/>
                <a:ea typeface="Verdana" panose="020B0604030504040204" pitchFamily="34" charset="0"/>
              </a:defRPr>
            </a:lvl1pPr>
          </a:lstStyle>
          <a:p>
            <a:pPr lvl="0"/>
            <a:r>
              <a:rPr lang="sv-SE"/>
              <a:t>länkar</a:t>
            </a:r>
          </a:p>
        </p:txBody>
      </p:sp>
      <p:sp>
        <p:nvSpPr>
          <p:cNvPr id="7" name="textruta 6">
            <a:extLst>
              <a:ext uri="{FF2B5EF4-FFF2-40B4-BE49-F238E27FC236}">
                <a16:creationId xmlns:a16="http://schemas.microsoft.com/office/drawing/2014/main" id="{025B66BE-CEB8-48A7-9ABC-B70F4241E1CA}"/>
              </a:ext>
            </a:extLst>
          </p:cNvPr>
          <p:cNvSpPr txBox="1"/>
          <p:nvPr userDrawn="1"/>
        </p:nvSpPr>
        <p:spPr>
          <a:xfrm>
            <a:off x="1786709" y="4532874"/>
            <a:ext cx="5831662" cy="369332"/>
          </a:xfrm>
          <a:prstGeom prst="rect">
            <a:avLst/>
          </a:prstGeom>
          <a:noFill/>
        </p:spPr>
        <p:txBody>
          <a:bodyPr wrap="square" rtlCol="0">
            <a:spAutoFit/>
          </a:bodyPr>
          <a:lstStyle/>
          <a:p>
            <a:r>
              <a:rPr lang="sv-SE" sz="1200" b="1" dirty="0"/>
              <a:t>KONTAKT</a:t>
            </a:r>
            <a:r>
              <a:rPr lang="sv-SE" b="1" dirty="0"/>
              <a:t> </a:t>
            </a:r>
            <a:r>
              <a:rPr lang="sv-SE" dirty="0"/>
              <a:t>kundcenter@lm.se  </a:t>
            </a:r>
            <a:r>
              <a:rPr lang="sv-SE" sz="1200" b="1" dirty="0"/>
              <a:t>TELEFON</a:t>
            </a:r>
            <a:r>
              <a:rPr lang="sv-SE" dirty="0"/>
              <a:t> 0771-63 63 63</a:t>
            </a:r>
          </a:p>
        </p:txBody>
      </p:sp>
      <p:sp>
        <p:nvSpPr>
          <p:cNvPr id="10" name="textruta 9">
            <a:extLst>
              <a:ext uri="{FF2B5EF4-FFF2-40B4-BE49-F238E27FC236}">
                <a16:creationId xmlns:a16="http://schemas.microsoft.com/office/drawing/2014/main" id="{771C3FA4-9DF4-4F6F-896D-2205D0D348BA}"/>
              </a:ext>
            </a:extLst>
          </p:cNvPr>
          <p:cNvSpPr txBox="1"/>
          <p:nvPr userDrawn="1"/>
        </p:nvSpPr>
        <p:spPr>
          <a:xfrm>
            <a:off x="437407" y="627418"/>
            <a:ext cx="10844151" cy="584775"/>
          </a:xfrm>
          <a:prstGeom prst="rect">
            <a:avLst/>
          </a:prstGeom>
          <a:noFill/>
        </p:spPr>
        <p:txBody>
          <a:bodyPr wrap="square" rtlCol="0">
            <a:spAutoFit/>
          </a:bodyPr>
          <a:lstStyle/>
          <a:p>
            <a:r>
              <a:rPr lang="sv-SE" sz="3200" b="0" cap="all" baseline="0"/>
              <a:t>Tack för uppmärksamheten. Vi finns på…</a:t>
            </a:r>
          </a:p>
        </p:txBody>
      </p:sp>
      <p:pic>
        <p:nvPicPr>
          <p:cNvPr id="11" name="Bildobjekt 10">
            <a:extLst>
              <a:ext uri="{FF2B5EF4-FFF2-40B4-BE49-F238E27FC236}">
                <a16:creationId xmlns:a16="http://schemas.microsoft.com/office/drawing/2014/main" id="{DCB14AAD-34E1-4CA5-BD8C-1B5A52DD8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634622520"/>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37297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09677207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9894768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3476743024"/>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si@lm.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3.tmp"/><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vmlDrawing" Target="../drawings/vmlDrawing9.v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5.jpg"/><Relationship Id="rId5" Type="http://schemas.openxmlformats.org/officeDocument/2006/relationships/image" Target="../media/image6.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8.jp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tags" Target="../tags/tag32.xml"/><Relationship Id="rId7" Type="http://schemas.openxmlformats.org/officeDocument/2006/relationships/image" Target="../media/image2.png"/><Relationship Id="rId2" Type="http://schemas.openxmlformats.org/officeDocument/2006/relationships/tags" Target="../tags/tag31.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Layout" Target="../slideLayouts/slideLayout5.xml"/><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hyperlink" Target="http://www.deloitte.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xml"/><Relationship Id="rId7" Type="http://schemas.openxmlformats.org/officeDocument/2006/relationships/image" Target="../media/image3.tm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5.xml"/><Relationship Id="rId9"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5.xml"/><Relationship Id="rId7" Type="http://schemas.openxmlformats.org/officeDocument/2006/relationships/image" Target="../media/image6.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jp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pPr algn="ctr"/>
            <a:r>
              <a:rPr lang="sv-SE" dirty="0"/>
              <a:t>Välkommen till webbmöte </a:t>
            </a:r>
            <a:br>
              <a:rPr lang="sv-SE" dirty="0"/>
            </a:br>
            <a:r>
              <a:rPr lang="sv-SE" dirty="0"/>
              <a:t>berörda aktörer</a:t>
            </a:r>
            <a:br>
              <a:rPr lang="sv-SE" dirty="0"/>
            </a:br>
            <a:r>
              <a:rPr lang="sv-SE" dirty="0" err="1"/>
              <a:t>high</a:t>
            </a:r>
            <a:r>
              <a:rPr lang="sv-SE" dirty="0"/>
              <a:t> </a:t>
            </a:r>
            <a:r>
              <a:rPr lang="sv-SE" dirty="0" err="1"/>
              <a:t>value</a:t>
            </a:r>
            <a:r>
              <a:rPr lang="sv-SE" dirty="0"/>
              <a:t> data </a:t>
            </a:r>
            <a:r>
              <a:rPr lang="sv-SE" dirty="0" err="1"/>
              <a:t>psi</a:t>
            </a:r>
            <a:endParaRPr lang="sv-SE" dirty="0"/>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3252923"/>
            <a:ext cx="10515600" cy="2434013"/>
          </a:xfrm>
        </p:spPr>
        <p:txBody>
          <a:bodyPr/>
          <a:lstStyle/>
          <a:p>
            <a:r>
              <a:rPr lang="sv-SE" dirty="0"/>
              <a:t>För att </a:t>
            </a:r>
            <a:r>
              <a:rPr lang="sv-SE" dirty="0" err="1"/>
              <a:t>minimiera</a:t>
            </a:r>
            <a:r>
              <a:rPr lang="sv-SE" dirty="0"/>
              <a:t> risken för strul föreslår vi att</a:t>
            </a:r>
          </a:p>
          <a:p>
            <a:endParaRPr lang="sv-SE" dirty="0"/>
          </a:p>
          <a:p>
            <a:pPr marL="457200" indent="-457200">
              <a:buFont typeface="Arial" panose="020B0604020202020204" pitchFamily="34" charset="0"/>
              <a:buChar char="•"/>
            </a:pPr>
            <a:r>
              <a:rPr lang="sv-SE" dirty="0"/>
              <a:t>Vi enbart använder ljud, dvs inte video, i samtalet</a:t>
            </a:r>
          </a:p>
          <a:p>
            <a:pPr marL="457200" indent="-457200">
              <a:buFont typeface="Arial" panose="020B0604020202020204" pitchFamily="34" charset="0"/>
              <a:buChar char="•"/>
            </a:pPr>
            <a:r>
              <a:rPr lang="sv-SE" dirty="0"/>
              <a:t>Vi stänger av mikrofonerna</a:t>
            </a:r>
          </a:p>
          <a:p>
            <a:pPr marL="457200" indent="-457200">
              <a:buFont typeface="Arial" panose="020B0604020202020204" pitchFamily="34" charset="0"/>
              <a:buChar char="•"/>
            </a:pPr>
            <a:r>
              <a:rPr lang="sv-SE" dirty="0"/>
              <a:t>Frågor skickas till </a:t>
            </a:r>
            <a:r>
              <a:rPr lang="sv-SE" dirty="0">
                <a:hlinkClick r:id="rId3"/>
              </a:rPr>
              <a:t>psi@lm.se</a:t>
            </a:r>
            <a:r>
              <a:rPr lang="sv-SE" dirty="0"/>
              <a:t> så lyfter vi dem under mötet</a:t>
            </a:r>
          </a:p>
          <a:p>
            <a:endParaRPr lang="sv-SE" sz="1800" dirty="0"/>
          </a:p>
        </p:txBody>
      </p:sp>
    </p:spTree>
    <p:extLst>
      <p:ext uri="{BB962C8B-B14F-4D97-AF65-F5344CB8AC3E}">
        <p14:creationId xmlns:p14="http://schemas.microsoft.com/office/powerpoint/2010/main" val="6010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1" name="think-cell Slide" r:id="rId6" imgW="592" imgH="591" progId="TCLayout.ActiveDocument.1">
                  <p:embed/>
                </p:oleObj>
              </mc:Choice>
              <mc:Fallback>
                <p:oleObj name="think-cell Slide" r:id="rId6" imgW="592" imgH="591"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GB"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4" name="Text Placeholder 3"/>
          <p:cNvSpPr>
            <a:spLocks noGrp="1"/>
          </p:cNvSpPr>
          <p:nvPr>
            <p:ph type="body" sz="quarter" idx="13"/>
          </p:nvPr>
        </p:nvSpPr>
        <p:spPr>
          <a:xfrm>
            <a:off x="469900" y="846755"/>
            <a:ext cx="11252200" cy="757255"/>
          </a:xfrm>
        </p:spPr>
        <p:txBody>
          <a:bodyPr/>
          <a:lstStyle/>
          <a:p>
            <a:r>
              <a:rPr lang="en-GB" sz="1600" dirty="0"/>
              <a:t>The study team is composed by four different organisations and a number of thematic and country experts</a:t>
            </a:r>
          </a:p>
        </p:txBody>
      </p:sp>
      <p:sp>
        <p:nvSpPr>
          <p:cNvPr id="2" name="Title 1"/>
          <p:cNvSpPr>
            <a:spLocks noGrp="1"/>
          </p:cNvSpPr>
          <p:nvPr>
            <p:ph type="title"/>
          </p:nvPr>
        </p:nvSpPr>
        <p:spPr/>
        <p:txBody>
          <a:bodyPr/>
          <a:lstStyle/>
          <a:p>
            <a:r>
              <a:rPr lang="en-GB" dirty="0"/>
              <a:t>About our study team</a:t>
            </a:r>
            <a:endParaRPr lang="en-GB" noProof="0" dirty="0"/>
          </a:p>
        </p:txBody>
      </p:sp>
      <p:sp>
        <p:nvSpPr>
          <p:cNvPr id="38" name="Content Placeholder 3"/>
          <p:cNvSpPr>
            <a:spLocks noGrp="1"/>
          </p:cNvSpPr>
          <p:nvPr>
            <p:ph idx="4294967295"/>
          </p:nvPr>
        </p:nvSpPr>
        <p:spPr>
          <a:xfrm>
            <a:off x="469900" y="1398592"/>
            <a:ext cx="5065138" cy="3387216"/>
          </a:xfrm>
          <a:prstGeom prst="rect">
            <a:avLst/>
          </a:prstGeom>
        </p:spPr>
        <p:txBody>
          <a:bodyPr/>
          <a:lstStyle/>
          <a:p>
            <a:pPr marL="285750" indent="-285750" algn="just">
              <a:buFont typeface="Arial" panose="020B0604020202020204" pitchFamily="34" charset="0"/>
              <a:buChar char="•"/>
            </a:pPr>
            <a:r>
              <a:rPr lang="en-GB" sz="1400" dirty="0"/>
              <a:t>Four different organisations with complementary expertise:</a:t>
            </a:r>
          </a:p>
          <a:p>
            <a:pPr marL="520944" lvl="2" indent="-285750" algn="just"/>
            <a:r>
              <a:rPr lang="en-GB" sz="1400" b="1" i="1" dirty="0"/>
              <a:t>Deloitte</a:t>
            </a:r>
          </a:p>
          <a:p>
            <a:pPr marL="520944" lvl="2" indent="-285750" algn="just"/>
            <a:r>
              <a:rPr lang="en-GB" sz="1400" b="1" i="1" dirty="0"/>
              <a:t>The Open Data Institute</a:t>
            </a:r>
          </a:p>
          <a:p>
            <a:pPr marL="520944" lvl="2" indent="-285750" algn="just"/>
            <a:r>
              <a:rPr lang="en-GB" sz="1400" b="1" i="1" dirty="0"/>
              <a:t>The Green Land</a:t>
            </a:r>
          </a:p>
          <a:p>
            <a:pPr marL="520944" lvl="2" indent="-285750" algn="just"/>
            <a:r>
              <a:rPr lang="en-GB" sz="1400" b="1" i="1" dirty="0"/>
              <a:t>The Lisbon Council</a:t>
            </a:r>
          </a:p>
          <a:p>
            <a:pPr marL="285750" lvl="1" indent="-285750" algn="just"/>
            <a:endParaRPr lang="en-GB" sz="1400" dirty="0"/>
          </a:p>
          <a:p>
            <a:pPr marL="171450" lvl="1" indent="-171450" algn="just">
              <a:lnSpc>
                <a:spcPct val="150000"/>
              </a:lnSpc>
              <a:buFont typeface="Arial" panose="020B0604020202020204" pitchFamily="34" charset="0"/>
              <a:buChar char="•"/>
            </a:pPr>
            <a:r>
              <a:rPr lang="en-GB" sz="1400" b="0" dirty="0"/>
              <a:t>We have a </a:t>
            </a:r>
            <a:r>
              <a:rPr lang="en-GB" sz="1400" dirty="0">
                <a:solidFill>
                  <a:schemeClr val="accent1"/>
                </a:solidFill>
              </a:rPr>
              <a:t>Project Manager and a core team </a:t>
            </a:r>
            <a:r>
              <a:rPr lang="en-GB" sz="1400" b="0" dirty="0"/>
              <a:t>composed of different profiles. </a:t>
            </a:r>
          </a:p>
          <a:p>
            <a:pPr marL="171450" lvl="1" indent="-171450" algn="just">
              <a:lnSpc>
                <a:spcPct val="150000"/>
              </a:lnSpc>
              <a:buFont typeface="Arial" panose="020B0604020202020204" pitchFamily="34" charset="0"/>
              <a:buChar char="•"/>
            </a:pPr>
            <a:r>
              <a:rPr lang="en-GB" sz="1400" b="0" dirty="0"/>
              <a:t>For </a:t>
            </a:r>
            <a:r>
              <a:rPr lang="en-GB" sz="1400" dirty="0">
                <a:solidFill>
                  <a:schemeClr val="accent1"/>
                </a:solidFill>
              </a:rPr>
              <a:t>each thematic area</a:t>
            </a:r>
            <a:r>
              <a:rPr lang="en-GB" sz="1400" b="0" dirty="0"/>
              <a:t> and we have one thematic expert or coordinator who will be in contact with national data providers and re-users. </a:t>
            </a:r>
          </a:p>
          <a:p>
            <a:pPr marL="171450" lvl="1" indent="-171450" algn="just">
              <a:lnSpc>
                <a:spcPct val="150000"/>
              </a:lnSpc>
              <a:buFont typeface="Arial" panose="020B0604020202020204" pitchFamily="34" charset="0"/>
              <a:buChar char="•"/>
            </a:pPr>
            <a:r>
              <a:rPr lang="en-GB" sz="1400" b="0" dirty="0"/>
              <a:t>For </a:t>
            </a:r>
            <a:r>
              <a:rPr lang="en-GB" sz="1400" dirty="0">
                <a:solidFill>
                  <a:schemeClr val="accent1"/>
                </a:solidFill>
              </a:rPr>
              <a:t>a limited set of data collection activities </a:t>
            </a:r>
            <a:r>
              <a:rPr lang="en-GB" sz="1400" b="0" dirty="0"/>
              <a:t>in the 10 shortlisted Member States (only in the context of Task 4 – further discussed below) we have </a:t>
            </a:r>
            <a:r>
              <a:rPr lang="en-GB" sz="1400" dirty="0">
                <a:solidFill>
                  <a:schemeClr val="accent1"/>
                </a:solidFill>
              </a:rPr>
              <a:t>lead data collection experts </a:t>
            </a:r>
            <a:r>
              <a:rPr lang="en-GB" sz="1400" b="0" dirty="0"/>
              <a:t>already identified within the study team. </a:t>
            </a:r>
          </a:p>
        </p:txBody>
      </p:sp>
      <p:pic>
        <p:nvPicPr>
          <p:cNvPr id="9" name="Picture 8"/>
          <p:cNvPicPr>
            <a:picLocks noChangeAspect="1"/>
          </p:cNvPicPr>
          <p:nvPr/>
        </p:nvPicPr>
        <p:blipFill rotWithShape="1">
          <a:blip r:embed="rId8"/>
          <a:srcRect r="16808"/>
          <a:stretch/>
        </p:blipFill>
        <p:spPr>
          <a:xfrm>
            <a:off x="5818324" y="1502734"/>
            <a:ext cx="6077343" cy="4733416"/>
          </a:xfrm>
          <a:prstGeom prst="rect">
            <a:avLst/>
          </a:prstGeom>
        </p:spPr>
      </p:pic>
    </p:spTree>
    <p:extLst>
      <p:ext uri="{BB962C8B-B14F-4D97-AF65-F5344CB8AC3E}">
        <p14:creationId xmlns:p14="http://schemas.microsoft.com/office/powerpoint/2010/main" val="3239654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635" y="-720090"/>
            <a:ext cx="12447270" cy="8298180"/>
            <a:chOff x="-127635" y="-720090"/>
            <a:chExt cx="12447270" cy="829818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35" y="-720090"/>
              <a:ext cx="12447270" cy="8298180"/>
            </a:xfrm>
            <a:prstGeom prst="rect">
              <a:avLst/>
            </a:prstGeom>
          </p:spPr>
        </p:pic>
        <p:sp>
          <p:nvSpPr>
            <p:cNvPr id="4" name="Rectangle 3"/>
            <p:cNvSpPr/>
            <p:nvPr/>
          </p:nvSpPr>
          <p:spPr bwMode="gray">
            <a:xfrm rot="19857843">
              <a:off x="3649397" y="3942106"/>
              <a:ext cx="317808" cy="971550"/>
            </a:xfrm>
            <a:prstGeom prst="rect">
              <a:avLst/>
            </a:prstGeom>
            <a:solidFill>
              <a:srgbClr val="F0F4F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7" name="Rectangle 6"/>
            <p:cNvSpPr/>
            <p:nvPr/>
          </p:nvSpPr>
          <p:spPr bwMode="gray">
            <a:xfrm rot="20499347">
              <a:off x="1835792" y="2236039"/>
              <a:ext cx="1078216" cy="1559962"/>
            </a:xfrm>
            <a:prstGeom prst="rect">
              <a:avLst/>
            </a:prstGeom>
            <a:solidFill>
              <a:srgbClr val="F0F4F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8" name="Rectangle 7"/>
            <p:cNvSpPr/>
            <p:nvPr/>
          </p:nvSpPr>
          <p:spPr bwMode="gray">
            <a:xfrm rot="20499347">
              <a:off x="2577390" y="2832278"/>
              <a:ext cx="635990" cy="714970"/>
            </a:xfrm>
            <a:prstGeom prst="rect">
              <a:avLst/>
            </a:prstGeom>
            <a:solidFill>
              <a:srgbClr val="F0F4F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sp>
        <p:nvSpPr>
          <p:cNvPr id="9" name="Subtitle 2"/>
          <p:cNvSpPr txBox="1">
            <a:spLocks/>
          </p:cNvSpPr>
          <p:nvPr>
            <p:custDataLst>
              <p:tags r:id="rId1"/>
            </p:custDataLst>
          </p:nvPr>
        </p:nvSpPr>
        <p:spPr bwMode="gray">
          <a:xfrm>
            <a:off x="-2" y="4817449"/>
            <a:ext cx="11722101" cy="931976"/>
          </a:xfrm>
          <a:prstGeom prst="rect">
            <a:avLst/>
          </a:prstGeom>
          <a:solidFill>
            <a:schemeClr val="bg1"/>
          </a:solidFill>
          <a:effectLst/>
        </p:spPr>
        <p:txBody>
          <a:bodyPr vert="horz" lIns="180000" tIns="180000" rIns="180000" bIns="180000" rtlCol="0" anchor="ctr">
            <a:noAutofit/>
          </a:bodyPr>
          <a:lstStyle>
            <a:lvl1pPr marL="0" indent="0" algn="l" defTabSz="1219170" rtl="0" eaLnBrk="1" latinLnBrk="0" hangingPunct="1">
              <a:lnSpc>
                <a:spcPct val="95000"/>
              </a:lnSpc>
              <a:spcBef>
                <a:spcPts val="0"/>
              </a:spcBef>
              <a:spcAft>
                <a:spcPts val="0"/>
              </a:spcAft>
              <a:buSzPct val="100000"/>
              <a:buFont typeface="Arial" panose="020B0604020202020204" pitchFamily="34" charset="0"/>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a:buNone/>
              <a:defRPr lang="en-US" sz="2667" b="1"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GB" sz="3200" b="1" dirty="0"/>
              <a:t>Objectives, understanding and scope of the assignment</a:t>
            </a:r>
          </a:p>
        </p:txBody>
      </p:sp>
    </p:spTree>
    <p:extLst>
      <p:ext uri="{BB962C8B-B14F-4D97-AF65-F5344CB8AC3E}">
        <p14:creationId xmlns:p14="http://schemas.microsoft.com/office/powerpoint/2010/main" val="6002744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5"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GB"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ext Placeholder 1"/>
          <p:cNvSpPr>
            <a:spLocks noGrp="1"/>
          </p:cNvSpPr>
          <p:nvPr>
            <p:ph type="body" sz="quarter" idx="13"/>
          </p:nvPr>
        </p:nvSpPr>
        <p:spPr/>
        <p:txBody>
          <a:bodyPr/>
          <a:lstStyle/>
          <a:p>
            <a:r>
              <a:rPr lang="en-GB" dirty="0"/>
              <a:t>Objectives and scope 1/3</a:t>
            </a:r>
          </a:p>
        </p:txBody>
      </p:sp>
      <p:sp>
        <p:nvSpPr>
          <p:cNvPr id="3" name="Title 2"/>
          <p:cNvSpPr>
            <a:spLocks noGrp="1"/>
          </p:cNvSpPr>
          <p:nvPr>
            <p:ph type="title"/>
          </p:nvPr>
        </p:nvSpPr>
        <p:spPr/>
        <p:txBody>
          <a:bodyPr/>
          <a:lstStyle/>
          <a:p>
            <a:r>
              <a:rPr lang="en-GB" dirty="0"/>
              <a:t>Objectives and understanding of the assignment</a:t>
            </a:r>
          </a:p>
        </p:txBody>
      </p:sp>
      <p:sp>
        <p:nvSpPr>
          <p:cNvPr id="4" name="Content Placeholder 3"/>
          <p:cNvSpPr>
            <a:spLocks noGrp="1"/>
          </p:cNvSpPr>
          <p:nvPr>
            <p:ph idx="1"/>
          </p:nvPr>
        </p:nvSpPr>
        <p:spPr>
          <a:xfrm>
            <a:off x="469900" y="2186162"/>
            <a:ext cx="6024033" cy="4633383"/>
          </a:xfrm>
        </p:spPr>
        <p:txBody>
          <a:bodyPr/>
          <a:lstStyle/>
          <a:p>
            <a:r>
              <a:rPr lang="en-GB" sz="1600" i="1" dirty="0"/>
              <a:t>Main content scope</a:t>
            </a:r>
          </a:p>
          <a:p>
            <a:pPr marL="171450" lvl="0" indent="-171450" algn="just">
              <a:buFont typeface="Arial" panose="020B0604020202020204" pitchFamily="34" charset="0"/>
              <a:buChar char="•"/>
            </a:pPr>
            <a:r>
              <a:rPr lang="en-GB" sz="1600" dirty="0"/>
              <a:t>The categories of high value datasets identified in Annex I of the Directive (</a:t>
            </a:r>
            <a:r>
              <a:rPr lang="en-GB" sz="1600" i="1" dirty="0">
                <a:solidFill>
                  <a:schemeClr val="accent5"/>
                </a:solidFill>
              </a:rPr>
              <a:t>geospatial, earth observation and environment, meteorological, statistics, companies and company ownership, transport</a:t>
            </a:r>
            <a:r>
              <a:rPr lang="en-GB" sz="1600" dirty="0"/>
              <a:t>);</a:t>
            </a:r>
          </a:p>
          <a:p>
            <a:pPr marL="171450" lvl="0" indent="-171450" algn="just">
              <a:buFont typeface="Arial" panose="020B0604020202020204" pitchFamily="34" charset="0"/>
              <a:buChar char="•"/>
            </a:pPr>
            <a:r>
              <a:rPr lang="en-GB" sz="1600" dirty="0"/>
              <a:t>The </a:t>
            </a:r>
            <a:r>
              <a:rPr lang="en-GB" sz="1600" b="1" dirty="0"/>
              <a:t>other areas of legislation </a:t>
            </a:r>
            <a:r>
              <a:rPr lang="en-GB" sz="1600" dirty="0"/>
              <a:t>(at the European level) which cover the provision of certain datasets by public sector authorities and must be taken into account for ensuring that the overall legislative framework on public sector information is coherent and effective.</a:t>
            </a:r>
          </a:p>
          <a:p>
            <a:pPr lvl="0" algn="just"/>
            <a:r>
              <a:rPr lang="en-GB" sz="1600" i="1" dirty="0"/>
              <a:t>Additional aspects to take into account</a:t>
            </a:r>
          </a:p>
          <a:p>
            <a:pPr marL="171450" lvl="0" indent="-171450">
              <a:buFont typeface="Arial" panose="020B0604020202020204" pitchFamily="34" charset="0"/>
              <a:buChar char="•"/>
            </a:pPr>
            <a:r>
              <a:rPr lang="en-GB" sz="1600" b="1" dirty="0"/>
              <a:t>Business models</a:t>
            </a:r>
            <a:r>
              <a:rPr lang="en-GB" sz="1600" dirty="0"/>
              <a:t> of bodies who are currently charging for data and how these will be affected by the Directive;</a:t>
            </a:r>
          </a:p>
          <a:p>
            <a:pPr marL="171450" lvl="0" indent="-171450">
              <a:buFont typeface="Arial" panose="020B0604020202020204" pitchFamily="34" charset="0"/>
              <a:buChar char="•"/>
            </a:pPr>
            <a:r>
              <a:rPr lang="en-GB" sz="1600" b="1" dirty="0"/>
              <a:t>Competition issues</a:t>
            </a:r>
            <a:r>
              <a:rPr lang="en-GB" sz="1600" dirty="0"/>
              <a:t> for public undertakings opening up high value datasets whereas their private competitors do not have the same obligation;</a:t>
            </a:r>
          </a:p>
          <a:p>
            <a:pPr marL="171450" lvl="0" indent="-171450">
              <a:buFont typeface="Arial" panose="020B0604020202020204" pitchFamily="34" charset="0"/>
              <a:buChar char="•"/>
            </a:pPr>
            <a:r>
              <a:rPr lang="en-GB" sz="1600" dirty="0"/>
              <a:t>Importance of high value datasets for </a:t>
            </a:r>
            <a:r>
              <a:rPr lang="en-GB" sz="1600" b="1" dirty="0"/>
              <a:t>SMEs and for building AI applications</a:t>
            </a:r>
            <a:r>
              <a:rPr lang="en-GB" sz="1600" dirty="0"/>
              <a:t> and services. </a:t>
            </a:r>
          </a:p>
          <a:p>
            <a:pPr marL="171450" lvl="0" indent="-171450" algn="just">
              <a:buFont typeface="Arial" panose="020B0604020202020204" pitchFamily="34" charset="0"/>
              <a:buChar char="•"/>
            </a:pPr>
            <a:endParaRPr lang="en-GB" sz="1600" dirty="0"/>
          </a:p>
          <a:p>
            <a:endParaRPr lang="en-GB" sz="1400" b="1" dirty="0"/>
          </a:p>
        </p:txBody>
      </p:sp>
      <p:graphicFrame>
        <p:nvGraphicFramePr>
          <p:cNvPr id="10" name="Table 9"/>
          <p:cNvGraphicFramePr>
            <a:graphicFrameLocks noGrp="1"/>
          </p:cNvGraphicFramePr>
          <p:nvPr>
            <p:extLst/>
          </p:nvPr>
        </p:nvGraphicFramePr>
        <p:xfrm>
          <a:off x="6866466" y="2436454"/>
          <a:ext cx="4855634" cy="3544946"/>
        </p:xfrm>
        <a:graphic>
          <a:graphicData uri="http://schemas.openxmlformats.org/drawingml/2006/table">
            <a:tbl>
              <a:tblPr firstRow="1" bandRow="1">
                <a:tableStyleId>{5C22544A-7EE6-4342-B048-85BDC9FD1C3A}</a:tableStyleId>
              </a:tblPr>
              <a:tblGrid>
                <a:gridCol w="2427817">
                  <a:extLst>
                    <a:ext uri="{9D8B030D-6E8A-4147-A177-3AD203B41FA5}">
                      <a16:colId xmlns:a16="http://schemas.microsoft.com/office/drawing/2014/main" val="1612673110"/>
                    </a:ext>
                  </a:extLst>
                </a:gridCol>
                <a:gridCol w="2427817">
                  <a:extLst>
                    <a:ext uri="{9D8B030D-6E8A-4147-A177-3AD203B41FA5}">
                      <a16:colId xmlns:a16="http://schemas.microsoft.com/office/drawing/2014/main" val="1112165138"/>
                    </a:ext>
                  </a:extLst>
                </a:gridCol>
              </a:tblGrid>
              <a:tr h="319266">
                <a:tc>
                  <a:txBody>
                    <a:bodyPr/>
                    <a:lstStyle/>
                    <a:p>
                      <a:r>
                        <a:rPr lang="en-GB" sz="1050" dirty="0"/>
                        <a:t>Examples</a:t>
                      </a:r>
                      <a:r>
                        <a:rPr lang="en-GB" sz="1050" baseline="0" dirty="0"/>
                        <a:t> of d</a:t>
                      </a:r>
                      <a:r>
                        <a:rPr lang="en-GB" sz="1050" dirty="0"/>
                        <a:t>atasets in scope</a:t>
                      </a:r>
                    </a:p>
                  </a:txBody>
                  <a:tcPr/>
                </a:tc>
                <a:tc>
                  <a:txBody>
                    <a:bodyPr/>
                    <a:lstStyle/>
                    <a:p>
                      <a:r>
                        <a:rPr lang="en-GB" sz="1050" dirty="0"/>
                        <a:t>Examples</a:t>
                      </a:r>
                      <a:r>
                        <a:rPr lang="en-GB" sz="1050" baseline="0" dirty="0"/>
                        <a:t> of d</a:t>
                      </a:r>
                      <a:r>
                        <a:rPr lang="en-GB" sz="1050" dirty="0"/>
                        <a:t>atasets out</a:t>
                      </a:r>
                      <a:r>
                        <a:rPr lang="en-GB" sz="1050" baseline="0" dirty="0"/>
                        <a:t> of scope</a:t>
                      </a:r>
                      <a:endParaRPr lang="en-GB" sz="1050" dirty="0"/>
                    </a:p>
                  </a:txBody>
                  <a:tcPr/>
                </a:tc>
                <a:extLst>
                  <a:ext uri="{0D108BD9-81ED-4DB2-BD59-A6C34878D82A}">
                    <a16:rowId xmlns:a16="http://schemas.microsoft.com/office/drawing/2014/main" val="3977288620"/>
                  </a:ext>
                </a:extLst>
              </a:tr>
              <a:tr h="736161">
                <a:tc>
                  <a:txBody>
                    <a:bodyPr/>
                    <a:lstStyle/>
                    <a:p>
                      <a:pPr algn="just">
                        <a:lnSpc>
                          <a:spcPts val="1400"/>
                        </a:lnSpc>
                        <a:spcAft>
                          <a:spcPts val="1200"/>
                        </a:spcAft>
                      </a:pPr>
                      <a:r>
                        <a:rPr lang="en-GB" sz="1000" i="1" dirty="0">
                          <a:effectLst/>
                          <a:latin typeface="Verdana" panose="020B0604030504040204" pitchFamily="34" charset="0"/>
                          <a:ea typeface="Verdana" panose="020B0604030504040204" pitchFamily="34" charset="0"/>
                          <a:cs typeface="Times New Roman" panose="02020603050405020304" pitchFamily="18" charset="0"/>
                        </a:rPr>
                        <a:t>All datasets covered by the INSPIRE Directive</a:t>
                      </a:r>
                      <a:r>
                        <a:rPr lang="en-GB" sz="1000" dirty="0">
                          <a:effectLst/>
                          <a:latin typeface="Verdana" panose="020B0604030504040204" pitchFamily="34" charset="0"/>
                          <a:ea typeface="Verdana" panose="020B0604030504040204" pitchFamily="34" charset="0"/>
                          <a:cs typeface="Times New Roman" panose="02020603050405020304" pitchFamily="18" charset="0"/>
                        </a:rPr>
                        <a:t>. </a:t>
                      </a:r>
                    </a:p>
                  </a:txBody>
                  <a:tcPr marL="71755" marR="71755" marT="36195" marB="36195"/>
                </a:tc>
                <a:tc>
                  <a:txBody>
                    <a:bodyPr/>
                    <a:lstStyle/>
                    <a:p>
                      <a:pPr algn="just">
                        <a:lnSpc>
                          <a:spcPts val="1400"/>
                        </a:lnSpc>
                        <a:spcAft>
                          <a:spcPts val="1200"/>
                        </a:spcAft>
                      </a:pPr>
                      <a:r>
                        <a:rPr lang="en-GB" sz="1000" i="1"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Datasets covered by the Intelligence Transport System Directive</a:t>
                      </a:r>
                      <a:r>
                        <a:rPr lang="en-GB" sz="1000" i="1" kern="1200" baseline="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and by the ITS Delegated Regulations</a:t>
                      </a:r>
                      <a:endParaRPr lang="en-GB" sz="1000" i="1"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tc>
                <a:extLst>
                  <a:ext uri="{0D108BD9-81ED-4DB2-BD59-A6C34878D82A}">
                    <a16:rowId xmlns:a16="http://schemas.microsoft.com/office/drawing/2014/main" val="2303261566"/>
                  </a:ext>
                </a:extLst>
              </a:tr>
              <a:tr h="848549">
                <a:tc>
                  <a:txBody>
                    <a:bodyPr/>
                    <a:lstStyle/>
                    <a:p>
                      <a:pPr marL="0" marR="0" lvl="0" indent="0" algn="just" defTabSz="1219170" rtl="0" eaLnBrk="1" fontAlgn="auto" latinLnBrk="0" hangingPunct="1">
                        <a:lnSpc>
                          <a:spcPts val="1400"/>
                        </a:lnSpc>
                        <a:spcBef>
                          <a:spcPts val="0"/>
                        </a:spcBef>
                        <a:spcAft>
                          <a:spcPts val="1200"/>
                        </a:spcAft>
                        <a:buClrTx/>
                        <a:buSzTx/>
                        <a:buFontTx/>
                        <a:buNone/>
                        <a:tabLst/>
                        <a:defRPr/>
                      </a:pPr>
                      <a:r>
                        <a:rPr lang="en-GB" sz="1000" i="1" dirty="0">
                          <a:effectLst/>
                          <a:latin typeface="Verdana" panose="020B0604030504040204" pitchFamily="34" charset="0"/>
                          <a:ea typeface="Verdana" panose="020B0604030504040204" pitchFamily="34" charset="0"/>
                          <a:cs typeface="Times New Roman" panose="02020603050405020304" pitchFamily="18" charset="0"/>
                        </a:rPr>
                        <a:t>Datasets covered by the Directive on Public Access to Environmental information.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tc>
                <a:tc>
                  <a:txBody>
                    <a:bodyPr/>
                    <a:lstStyle/>
                    <a:p>
                      <a:pPr algn="just">
                        <a:lnSpc>
                          <a:spcPts val="1400"/>
                        </a:lnSpc>
                        <a:spcAft>
                          <a:spcPts val="1200"/>
                        </a:spcAft>
                      </a:pPr>
                      <a:r>
                        <a:rPr lang="en-GB" sz="1000" i="1"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Datasets covered by the European Commission Delegated Regulation on multimodal travel information services</a:t>
                      </a:r>
                    </a:p>
                  </a:txBody>
                  <a:tcPr marL="71755" marR="71755" marT="36195" marB="36195"/>
                </a:tc>
                <a:extLst>
                  <a:ext uri="{0D108BD9-81ED-4DB2-BD59-A6C34878D82A}">
                    <a16:rowId xmlns:a16="http://schemas.microsoft.com/office/drawing/2014/main" val="3730208491"/>
                  </a:ext>
                </a:extLst>
              </a:tr>
              <a:tr h="805819">
                <a:tc>
                  <a:txBody>
                    <a:bodyPr/>
                    <a:lstStyle/>
                    <a:p>
                      <a:pPr algn="just">
                        <a:lnSpc>
                          <a:spcPts val="1400"/>
                        </a:lnSpc>
                        <a:spcAft>
                          <a:spcPts val="1200"/>
                        </a:spcAft>
                      </a:pPr>
                      <a:r>
                        <a:rPr lang="en-GB" sz="1000" i="1" dirty="0">
                          <a:effectLst/>
                          <a:latin typeface="Verdana" panose="020B0604030504040204" pitchFamily="34" charset="0"/>
                          <a:ea typeface="Verdana" panose="020B0604030504040204" pitchFamily="34" charset="0"/>
                          <a:cs typeface="Times New Roman" panose="02020603050405020304" pitchFamily="18" charset="0"/>
                        </a:rPr>
                        <a:t>Datasets covered by EU</a:t>
                      </a:r>
                      <a:r>
                        <a:rPr lang="en-GB" sz="1000" i="1" baseline="0" dirty="0">
                          <a:effectLst/>
                          <a:latin typeface="Verdana" panose="020B0604030504040204" pitchFamily="34" charset="0"/>
                          <a:ea typeface="Verdana" panose="020B0604030504040204" pitchFamily="34" charset="0"/>
                          <a:cs typeface="Times New Roman" panose="02020603050405020304" pitchFamily="18" charset="0"/>
                        </a:rPr>
                        <a:t> </a:t>
                      </a:r>
                      <a:r>
                        <a:rPr lang="en-GB" sz="1000" i="1" dirty="0">
                          <a:effectLst/>
                          <a:latin typeface="Verdana" panose="020B0604030504040204" pitchFamily="34" charset="0"/>
                          <a:ea typeface="Verdana" panose="020B0604030504040204" pitchFamily="34" charset="0"/>
                          <a:cs typeface="Times New Roman" panose="02020603050405020304" pitchFamily="18" charset="0"/>
                        </a:rPr>
                        <a:t>company</a:t>
                      </a:r>
                      <a:r>
                        <a:rPr lang="en-GB" sz="1000" i="1" baseline="0" dirty="0">
                          <a:effectLst/>
                          <a:latin typeface="Verdana" panose="020B0604030504040204" pitchFamily="34" charset="0"/>
                          <a:ea typeface="Verdana" panose="020B0604030504040204" pitchFamily="34" charset="0"/>
                          <a:cs typeface="Times New Roman" panose="02020603050405020304" pitchFamily="18" charset="0"/>
                        </a:rPr>
                        <a:t> law legislation (i.e. Anti-Money Laundering Directive, Company Law Directive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tc>
                <a:tc>
                  <a:txBody>
                    <a:bodyPr/>
                    <a:lstStyle/>
                    <a:p>
                      <a:r>
                        <a:rPr lang="en-GB" sz="1000" i="1"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a:t>
                      </a:r>
                    </a:p>
                  </a:txBody>
                  <a:tcPr/>
                </a:tc>
                <a:extLst>
                  <a:ext uri="{0D108BD9-81ED-4DB2-BD59-A6C34878D82A}">
                    <a16:rowId xmlns:a16="http://schemas.microsoft.com/office/drawing/2014/main" val="2703970606"/>
                  </a:ext>
                </a:extLst>
              </a:tr>
              <a:tr h="805819">
                <a:tc>
                  <a:txBody>
                    <a:bodyPr/>
                    <a:lstStyle/>
                    <a:p>
                      <a:pPr algn="just">
                        <a:lnSpc>
                          <a:spcPts val="1400"/>
                        </a:lnSpc>
                        <a:spcAft>
                          <a:spcPts val="12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t>
                      </a:r>
                    </a:p>
                  </a:txBody>
                  <a:tcPr marL="71755" marR="71755" marT="36195" marB="36195"/>
                </a:tc>
                <a:tc>
                  <a:txBody>
                    <a:bodyPr/>
                    <a:lstStyle/>
                    <a:p>
                      <a:r>
                        <a:rPr lang="en-GB" sz="1000" i="1"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a:t>
                      </a:r>
                    </a:p>
                  </a:txBody>
                  <a:tcPr/>
                </a:tc>
                <a:extLst>
                  <a:ext uri="{0D108BD9-81ED-4DB2-BD59-A6C34878D82A}">
                    <a16:rowId xmlns:a16="http://schemas.microsoft.com/office/drawing/2014/main" val="1120009637"/>
                  </a:ext>
                </a:extLst>
              </a:tr>
            </a:tbl>
          </a:graphicData>
        </a:graphic>
      </p:graphicFrame>
      <p:sp>
        <p:nvSpPr>
          <p:cNvPr id="7" name="TextBox 6"/>
          <p:cNvSpPr txBox="1"/>
          <p:nvPr/>
        </p:nvSpPr>
        <p:spPr>
          <a:xfrm>
            <a:off x="469900" y="1251429"/>
            <a:ext cx="11252200" cy="1092607"/>
          </a:xfrm>
          <a:prstGeom prst="rect">
            <a:avLst/>
          </a:prstGeom>
          <a:noFill/>
        </p:spPr>
        <p:txBody>
          <a:bodyPr wrap="square" lIns="0" tIns="0" rIns="0" bIns="0" rtlCol="0">
            <a:spAutoFit/>
          </a:bodyPr>
          <a:lstStyle/>
          <a:p>
            <a:pPr algn="just">
              <a:spcBef>
                <a:spcPts val="600"/>
              </a:spcBef>
              <a:buSzPct val="100000"/>
            </a:pPr>
            <a:r>
              <a:rPr lang="en-GB" sz="1400" dirty="0"/>
              <a:t>The overall objective of this assignment is to «</a:t>
            </a:r>
            <a:r>
              <a:rPr lang="en-GB" sz="1400" b="1" dirty="0">
                <a:solidFill>
                  <a:schemeClr val="accent1"/>
                </a:solidFill>
              </a:rPr>
              <a:t> define concrete High Value Datasets that fall under the thematic categories included in the Annex of the revised Directive, based on an iterative process involving a number of cycles, by which an initial broad range of datasets will be narrowed down. »</a:t>
            </a:r>
          </a:p>
          <a:p>
            <a:pPr>
              <a:spcBef>
                <a:spcPts val="600"/>
              </a:spcBef>
              <a:buSzPct val="100000"/>
            </a:pPr>
            <a:endParaRPr lang="en-GB" dirty="0">
              <a:solidFill>
                <a:srgbClr val="313131"/>
              </a:solidFill>
            </a:endParaRPr>
          </a:p>
        </p:txBody>
      </p:sp>
    </p:spTree>
    <p:extLst>
      <p:ext uri="{BB962C8B-B14F-4D97-AF65-F5344CB8AC3E}">
        <p14:creationId xmlns:p14="http://schemas.microsoft.com/office/powerpoint/2010/main" val="17274376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9" name="think-cell Slide" r:id="rId5" imgW="592" imgH="591" progId="TCLayout.ActiveDocument.1">
                  <p:embed/>
                </p:oleObj>
              </mc:Choice>
              <mc:Fallback>
                <p:oleObj name="think-cell Slide" r:id="rId5" imgW="592" imgH="591"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GB"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ext Placeholder 1"/>
          <p:cNvSpPr>
            <a:spLocks noGrp="1"/>
          </p:cNvSpPr>
          <p:nvPr>
            <p:ph type="body" sz="quarter" idx="13"/>
          </p:nvPr>
        </p:nvSpPr>
        <p:spPr/>
        <p:txBody>
          <a:bodyPr/>
          <a:lstStyle/>
          <a:p>
            <a:r>
              <a:rPr lang="en-GB" dirty="0"/>
              <a:t>Understanding and scope 2/3</a:t>
            </a:r>
          </a:p>
        </p:txBody>
      </p:sp>
      <p:sp>
        <p:nvSpPr>
          <p:cNvPr id="3" name="Title 2"/>
          <p:cNvSpPr>
            <a:spLocks noGrp="1"/>
          </p:cNvSpPr>
          <p:nvPr>
            <p:ph type="title"/>
          </p:nvPr>
        </p:nvSpPr>
        <p:spPr/>
        <p:txBody>
          <a:bodyPr/>
          <a:lstStyle/>
          <a:p>
            <a:r>
              <a:rPr lang="en-GB" dirty="0"/>
              <a:t>Objectives and understanding of the assignment</a:t>
            </a:r>
          </a:p>
        </p:txBody>
      </p:sp>
      <p:sp>
        <p:nvSpPr>
          <p:cNvPr id="4" name="Content Placeholder 3"/>
          <p:cNvSpPr>
            <a:spLocks noGrp="1"/>
          </p:cNvSpPr>
          <p:nvPr>
            <p:ph idx="1"/>
          </p:nvPr>
        </p:nvSpPr>
        <p:spPr>
          <a:xfrm>
            <a:off x="469899" y="1493943"/>
            <a:ext cx="2776640" cy="4633383"/>
          </a:xfrm>
        </p:spPr>
        <p:txBody>
          <a:bodyPr/>
          <a:lstStyle/>
          <a:p>
            <a:r>
              <a:rPr lang="en-GB" sz="1400" b="1" dirty="0"/>
              <a:t>Stakeholders scope</a:t>
            </a:r>
          </a:p>
          <a:p>
            <a:pPr algn="just"/>
            <a:r>
              <a:rPr lang="en-GB" sz="1400" dirty="0"/>
              <a:t>We will carefully consider the two levels of stakeholders:</a:t>
            </a:r>
          </a:p>
          <a:p>
            <a:pPr marL="171450" indent="-171450" algn="just">
              <a:buFont typeface="Arial" panose="020B0604020202020204" pitchFamily="34" charset="0"/>
              <a:buChar char="•"/>
            </a:pPr>
            <a:r>
              <a:rPr lang="en-GB" sz="1400" b="1" dirty="0">
                <a:solidFill>
                  <a:schemeClr val="accent1"/>
                </a:solidFill>
              </a:rPr>
              <a:t>European level stakeholders</a:t>
            </a:r>
            <a:r>
              <a:rPr lang="en-GB" sz="1400" dirty="0"/>
              <a:t>: European Institutions, EU level associations of different types.</a:t>
            </a:r>
          </a:p>
          <a:p>
            <a:pPr marL="171450" indent="-171450" algn="just">
              <a:buFont typeface="Arial" panose="020B0604020202020204" pitchFamily="34" charset="0"/>
              <a:buChar char="•"/>
            </a:pPr>
            <a:r>
              <a:rPr lang="en-GB" sz="1400" b="1" dirty="0">
                <a:solidFill>
                  <a:schemeClr val="accent1"/>
                </a:solidFill>
              </a:rPr>
              <a:t>National level stakeholders</a:t>
            </a:r>
            <a:r>
              <a:rPr lang="en-GB" sz="1400" dirty="0"/>
              <a:t>: data </a:t>
            </a:r>
            <a:r>
              <a:rPr lang="en-GB" sz="1400" dirty="0" err="1"/>
              <a:t>reusers</a:t>
            </a:r>
            <a:r>
              <a:rPr lang="en-GB" sz="1400" dirty="0"/>
              <a:t> and data holders in particular.</a:t>
            </a:r>
          </a:p>
          <a:p>
            <a:pPr lvl="0" algn="just"/>
            <a:r>
              <a:rPr lang="en-GB" sz="1400" dirty="0"/>
              <a:t>Data collection activities will cover both levels and we will ask for your help for </a:t>
            </a:r>
            <a:r>
              <a:rPr lang="en-GB" sz="1400" b="1" dirty="0"/>
              <a:t>national data collection activities. </a:t>
            </a:r>
          </a:p>
        </p:txBody>
      </p:sp>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3461667" y="1199471"/>
            <a:ext cx="8382691" cy="4936322"/>
          </a:xfrm>
          <a:prstGeom prst="rect">
            <a:avLst/>
          </a:prstGeom>
          <a:noFill/>
        </p:spPr>
      </p:pic>
    </p:spTree>
    <p:extLst>
      <p:ext uri="{BB962C8B-B14F-4D97-AF65-F5344CB8AC3E}">
        <p14:creationId xmlns:p14="http://schemas.microsoft.com/office/powerpoint/2010/main" val="18230836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3"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GB"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ext Placeholder 1"/>
          <p:cNvSpPr>
            <a:spLocks noGrp="1"/>
          </p:cNvSpPr>
          <p:nvPr>
            <p:ph type="body" sz="quarter" idx="13"/>
          </p:nvPr>
        </p:nvSpPr>
        <p:spPr/>
        <p:txBody>
          <a:bodyPr/>
          <a:lstStyle/>
          <a:p>
            <a:r>
              <a:rPr lang="en-GB" dirty="0"/>
              <a:t>Understanding and scope 3/3</a:t>
            </a:r>
          </a:p>
        </p:txBody>
      </p:sp>
      <p:sp>
        <p:nvSpPr>
          <p:cNvPr id="3" name="Title 2"/>
          <p:cNvSpPr>
            <a:spLocks noGrp="1"/>
          </p:cNvSpPr>
          <p:nvPr>
            <p:ph type="title"/>
          </p:nvPr>
        </p:nvSpPr>
        <p:spPr/>
        <p:txBody>
          <a:bodyPr/>
          <a:lstStyle/>
          <a:p>
            <a:r>
              <a:rPr lang="en-GB" dirty="0"/>
              <a:t>Objectives and understanding of the assignment</a:t>
            </a:r>
          </a:p>
        </p:txBody>
      </p:sp>
      <p:sp>
        <p:nvSpPr>
          <p:cNvPr id="4" name="Content Placeholder 3"/>
          <p:cNvSpPr>
            <a:spLocks noGrp="1"/>
          </p:cNvSpPr>
          <p:nvPr>
            <p:ph idx="1"/>
          </p:nvPr>
        </p:nvSpPr>
        <p:spPr>
          <a:xfrm>
            <a:off x="469900" y="1762943"/>
            <a:ext cx="5126567" cy="4633383"/>
          </a:xfrm>
        </p:spPr>
        <p:txBody>
          <a:bodyPr/>
          <a:lstStyle/>
          <a:p>
            <a:pPr marL="285750" indent="-285750" algn="just">
              <a:buFont typeface="Arial" panose="020B0604020202020204" pitchFamily="34" charset="0"/>
              <a:buChar char="•"/>
            </a:pPr>
            <a:r>
              <a:rPr lang="en-GB" sz="1800" b="1" dirty="0"/>
              <a:t>All European Member States are in scope of this assignment</a:t>
            </a:r>
            <a:r>
              <a:rPr lang="en-GB" sz="1800" dirty="0"/>
              <a:t> and the general data collection tools will cover all of them.</a:t>
            </a:r>
          </a:p>
          <a:p>
            <a:pPr marL="285750" indent="-285750" algn="just">
              <a:buFont typeface="Arial" panose="020B0604020202020204" pitchFamily="34" charset="0"/>
              <a:buChar char="•"/>
            </a:pPr>
            <a:r>
              <a:rPr lang="en-GB" sz="1800" b="1" dirty="0"/>
              <a:t>10 Member States will be analysed more in-depth </a:t>
            </a:r>
            <a:r>
              <a:rPr lang="en-GB" sz="1800" dirty="0"/>
              <a:t>for one task only (Task 4) and for developing and testing our economic impact model (which will nonetheless cover the entire EU).</a:t>
            </a:r>
          </a:p>
          <a:p>
            <a:pPr marL="285750" indent="-285750" algn="just">
              <a:buFont typeface="Arial" panose="020B0604020202020204" pitchFamily="34" charset="0"/>
              <a:buChar char="•"/>
            </a:pPr>
            <a:r>
              <a:rPr lang="en-GB" sz="1800" dirty="0"/>
              <a:t>Our suggestion of “shortlisted countries” is based on the following criteria:</a:t>
            </a:r>
          </a:p>
          <a:p>
            <a:pPr marL="520944" lvl="2" indent="-285750" algn="just"/>
            <a:r>
              <a:rPr lang="en-GB" i="1" dirty="0">
                <a:solidFill>
                  <a:schemeClr val="accent5"/>
                </a:solidFill>
              </a:rPr>
              <a:t>Geographical position</a:t>
            </a:r>
          </a:p>
          <a:p>
            <a:pPr marL="520944" lvl="2" indent="-285750" algn="just"/>
            <a:r>
              <a:rPr lang="en-GB" i="1" dirty="0">
                <a:solidFill>
                  <a:schemeClr val="accent5"/>
                </a:solidFill>
              </a:rPr>
              <a:t>Data economy value (in absolute term) and existence of an AI strategy</a:t>
            </a:r>
          </a:p>
          <a:p>
            <a:pPr marL="520944" lvl="2" indent="-285750" algn="just"/>
            <a:r>
              <a:rPr lang="en-GB" i="1" dirty="0">
                <a:solidFill>
                  <a:schemeClr val="accent5"/>
                </a:solidFill>
              </a:rPr>
              <a:t>Maturity in terms of provision of public sector information </a:t>
            </a:r>
          </a:p>
          <a:p>
            <a:pPr marL="520944" lvl="2" indent="-285750" algn="just"/>
            <a:r>
              <a:rPr lang="en-GB" i="1" dirty="0">
                <a:solidFill>
                  <a:schemeClr val="accent5"/>
                </a:solidFill>
              </a:rPr>
              <a:t>Charging and data provision practices</a:t>
            </a:r>
          </a:p>
        </p:txBody>
      </p:sp>
      <p:sp>
        <p:nvSpPr>
          <p:cNvPr id="138" name="Rectangle 1"/>
          <p:cNvSpPr>
            <a:spLocks noChangeArrowheads="1"/>
          </p:cNvSpPr>
          <p:nvPr/>
        </p:nvSpPr>
        <p:spPr bwMode="auto">
          <a:xfrm>
            <a:off x="3144838" y="1582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p:cNvSpPr txBox="1"/>
          <p:nvPr/>
        </p:nvSpPr>
        <p:spPr>
          <a:xfrm>
            <a:off x="6697133" y="1781753"/>
            <a:ext cx="4944534" cy="369332"/>
          </a:xfrm>
          <a:prstGeom prst="rect">
            <a:avLst/>
          </a:prstGeom>
          <a:noFill/>
        </p:spPr>
        <p:txBody>
          <a:bodyPr wrap="square" lIns="0" tIns="0" rIns="0" bIns="0" rtlCol="0">
            <a:spAutoFit/>
          </a:bodyPr>
          <a:lstStyle/>
          <a:p>
            <a:pPr>
              <a:spcBef>
                <a:spcPts val="600"/>
              </a:spcBef>
              <a:buSzPct val="100000"/>
            </a:pPr>
            <a:r>
              <a:rPr lang="en-GB" sz="1200" b="1" dirty="0">
                <a:solidFill>
                  <a:schemeClr val="accent1"/>
                </a:solidFill>
              </a:rPr>
              <a:t>Shortlisted countries for Task 4 and data collection coordinators for this task</a:t>
            </a:r>
          </a:p>
        </p:txBody>
      </p:sp>
      <p:sp>
        <p:nvSpPr>
          <p:cNvPr id="11" name="Rectangle 10"/>
          <p:cNvSpPr/>
          <p:nvPr/>
        </p:nvSpPr>
        <p:spPr bwMode="gray">
          <a:xfrm>
            <a:off x="6587066" y="2767454"/>
            <a:ext cx="4512734" cy="2329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lstStyle/>
          <a:p>
            <a:pPr marL="171450" indent="-171450">
              <a:buFont typeface="Arial" panose="020B0604020202020204" pitchFamily="34" charset="0"/>
              <a:buChar char="•"/>
            </a:pPr>
            <a:endParaRPr lang="en-US" sz="1100" b="1" dirty="0">
              <a:solidFill>
                <a:schemeClr val="tx2"/>
              </a:solidFill>
            </a:endParaRPr>
          </a:p>
          <a:p>
            <a:pPr marL="171450" indent="-171450">
              <a:lnSpc>
                <a:spcPct val="200000"/>
              </a:lnSpc>
              <a:buFont typeface="Arial" panose="020B0604020202020204" pitchFamily="34" charset="0"/>
              <a:buChar char="•"/>
            </a:pPr>
            <a:r>
              <a:rPr lang="en-US" sz="1100" b="1" dirty="0">
                <a:solidFill>
                  <a:schemeClr val="tx2"/>
                </a:solidFill>
              </a:rPr>
              <a:t>Denmark</a:t>
            </a:r>
            <a:r>
              <a:rPr lang="en-US" sz="1100" dirty="0">
                <a:solidFill>
                  <a:schemeClr val="tx2"/>
                </a:solidFill>
              </a:rPr>
              <a:t>: Ton Zijlstra</a:t>
            </a:r>
          </a:p>
          <a:p>
            <a:pPr marL="171450" indent="-171450">
              <a:lnSpc>
                <a:spcPct val="200000"/>
              </a:lnSpc>
              <a:buFont typeface="Arial" panose="020B0604020202020204" pitchFamily="34" charset="0"/>
              <a:buChar char="•"/>
            </a:pPr>
            <a:r>
              <a:rPr lang="en-US" sz="1100" b="1" dirty="0">
                <a:solidFill>
                  <a:schemeClr val="tx2"/>
                </a:solidFill>
              </a:rPr>
              <a:t>France</a:t>
            </a:r>
            <a:r>
              <a:rPr lang="en-US" sz="1100" dirty="0">
                <a:solidFill>
                  <a:schemeClr val="tx2"/>
                </a:solidFill>
              </a:rPr>
              <a:t>: Laura Doumbouya</a:t>
            </a:r>
          </a:p>
          <a:p>
            <a:pPr marL="171450" indent="-171450">
              <a:lnSpc>
                <a:spcPct val="200000"/>
              </a:lnSpc>
              <a:buFont typeface="Arial" panose="020B0604020202020204" pitchFamily="34" charset="0"/>
              <a:buChar char="•"/>
            </a:pPr>
            <a:r>
              <a:rPr lang="en-US" sz="1100" b="1" dirty="0">
                <a:solidFill>
                  <a:schemeClr val="tx2"/>
                </a:solidFill>
              </a:rPr>
              <a:t>Germany</a:t>
            </a:r>
            <a:r>
              <a:rPr lang="en-US" sz="1100" dirty="0">
                <a:solidFill>
                  <a:schemeClr val="tx2"/>
                </a:solidFill>
              </a:rPr>
              <a:t>:  Eike-Christian Koring</a:t>
            </a:r>
          </a:p>
          <a:p>
            <a:pPr marL="171450" indent="-171450">
              <a:lnSpc>
                <a:spcPct val="200000"/>
              </a:lnSpc>
              <a:buFont typeface="Arial" panose="020B0604020202020204" pitchFamily="34" charset="0"/>
              <a:buChar char="•"/>
            </a:pPr>
            <a:r>
              <a:rPr lang="en-US" sz="1100" b="1" dirty="0">
                <a:solidFill>
                  <a:schemeClr val="tx2"/>
                </a:solidFill>
              </a:rPr>
              <a:t>Ireland</a:t>
            </a:r>
            <a:r>
              <a:rPr lang="en-US" sz="1100" dirty="0">
                <a:solidFill>
                  <a:schemeClr val="tx2"/>
                </a:solidFill>
              </a:rPr>
              <a:t>: Lawrence Kay</a:t>
            </a:r>
          </a:p>
          <a:p>
            <a:pPr marL="171450" indent="-171450">
              <a:lnSpc>
                <a:spcPct val="200000"/>
              </a:lnSpc>
              <a:buFont typeface="Arial" panose="020B0604020202020204" pitchFamily="34" charset="0"/>
              <a:buChar char="•"/>
            </a:pPr>
            <a:r>
              <a:rPr lang="en-US" sz="1100" b="1" dirty="0">
                <a:solidFill>
                  <a:schemeClr val="tx2"/>
                </a:solidFill>
              </a:rPr>
              <a:t>Italy</a:t>
            </a:r>
            <a:r>
              <a:rPr lang="en-US" sz="1100" dirty="0">
                <a:solidFill>
                  <a:schemeClr val="tx2"/>
                </a:solidFill>
              </a:rPr>
              <a:t>: Martina Barbero</a:t>
            </a:r>
          </a:p>
          <a:p>
            <a:pPr marL="171450" indent="-171450">
              <a:lnSpc>
                <a:spcPct val="200000"/>
              </a:lnSpc>
              <a:buFont typeface="Arial" panose="020B0604020202020204" pitchFamily="34" charset="0"/>
              <a:buChar char="•"/>
            </a:pPr>
            <a:r>
              <a:rPr lang="en-US" sz="1100" b="1" dirty="0">
                <a:solidFill>
                  <a:schemeClr val="tx2"/>
                </a:solidFill>
              </a:rPr>
              <a:t>Hungary</a:t>
            </a:r>
            <a:r>
              <a:rPr lang="en-US" sz="1100" dirty="0">
                <a:solidFill>
                  <a:schemeClr val="tx2"/>
                </a:solidFill>
              </a:rPr>
              <a:t>: Sandor Barnabas</a:t>
            </a:r>
          </a:p>
          <a:p>
            <a:pPr marL="171450" indent="-171450">
              <a:lnSpc>
                <a:spcPct val="200000"/>
              </a:lnSpc>
              <a:buFont typeface="Arial" panose="020B0604020202020204" pitchFamily="34" charset="0"/>
              <a:buChar char="•"/>
            </a:pPr>
            <a:r>
              <a:rPr lang="en-US" sz="1100" b="1" dirty="0">
                <a:solidFill>
                  <a:schemeClr val="tx2"/>
                </a:solidFill>
              </a:rPr>
              <a:t>Netherlands</a:t>
            </a:r>
            <a:r>
              <a:rPr lang="en-US" sz="1100" dirty="0">
                <a:solidFill>
                  <a:schemeClr val="tx2"/>
                </a:solidFill>
              </a:rPr>
              <a:t>: Ton Zijlstra</a:t>
            </a:r>
          </a:p>
          <a:p>
            <a:pPr marL="171450" indent="-171450">
              <a:lnSpc>
                <a:spcPct val="200000"/>
              </a:lnSpc>
              <a:buFont typeface="Arial" panose="020B0604020202020204" pitchFamily="34" charset="0"/>
              <a:buChar char="•"/>
            </a:pPr>
            <a:r>
              <a:rPr lang="en-US" sz="1100" b="1" dirty="0">
                <a:solidFill>
                  <a:schemeClr val="tx2"/>
                </a:solidFill>
              </a:rPr>
              <a:t>Romania</a:t>
            </a:r>
            <a:r>
              <a:rPr lang="en-US" sz="1100" dirty="0">
                <a:solidFill>
                  <a:schemeClr val="tx2"/>
                </a:solidFill>
              </a:rPr>
              <a:t>: Cristina Moise</a:t>
            </a:r>
          </a:p>
          <a:p>
            <a:pPr marL="171450" indent="-171450">
              <a:lnSpc>
                <a:spcPct val="200000"/>
              </a:lnSpc>
              <a:buFont typeface="Arial" panose="020B0604020202020204" pitchFamily="34" charset="0"/>
              <a:buChar char="•"/>
            </a:pPr>
            <a:r>
              <a:rPr lang="en-US" sz="1100" b="1" dirty="0">
                <a:solidFill>
                  <a:schemeClr val="tx2"/>
                </a:solidFill>
              </a:rPr>
              <a:t>Spain</a:t>
            </a:r>
            <a:r>
              <a:rPr lang="en-US" sz="1100" dirty="0">
                <a:solidFill>
                  <a:schemeClr val="tx2"/>
                </a:solidFill>
              </a:rPr>
              <a:t>: David Osimo</a:t>
            </a:r>
          </a:p>
          <a:p>
            <a:pPr marL="171450" indent="-171450">
              <a:lnSpc>
                <a:spcPct val="200000"/>
              </a:lnSpc>
              <a:buFont typeface="Arial" panose="020B0604020202020204" pitchFamily="34" charset="0"/>
              <a:buChar char="•"/>
            </a:pPr>
            <a:r>
              <a:rPr lang="en-US" sz="1100" b="1" dirty="0">
                <a:solidFill>
                  <a:schemeClr val="tx2"/>
                </a:solidFill>
              </a:rPr>
              <a:t>Sweden</a:t>
            </a:r>
            <a:r>
              <a:rPr lang="en-US" sz="1100" dirty="0">
                <a:solidFill>
                  <a:schemeClr val="tx2"/>
                </a:solidFill>
              </a:rPr>
              <a:t>: Carolin Moeller</a:t>
            </a:r>
          </a:p>
          <a:p>
            <a:endParaRPr lang="en-US" sz="900" dirty="0">
              <a:solidFill>
                <a:schemeClr val="bg1"/>
              </a:solidFill>
            </a:endParaRPr>
          </a:p>
          <a:p>
            <a:endParaRPr lang="en-US" sz="900" dirty="0">
              <a:solidFill>
                <a:schemeClr val="bg1"/>
              </a:solidFill>
            </a:endParaRPr>
          </a:p>
        </p:txBody>
      </p:sp>
    </p:spTree>
    <p:extLst>
      <p:ext uri="{BB962C8B-B14F-4D97-AF65-F5344CB8AC3E}">
        <p14:creationId xmlns:p14="http://schemas.microsoft.com/office/powerpoint/2010/main" val="37005371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2" cy="6860628"/>
          </a:xfrm>
          <a:prstGeom prst="rect">
            <a:avLst/>
          </a:prstGeom>
        </p:spPr>
      </p:pic>
      <p:sp>
        <p:nvSpPr>
          <p:cNvPr id="6" name="Subtitle 2"/>
          <p:cNvSpPr txBox="1">
            <a:spLocks/>
          </p:cNvSpPr>
          <p:nvPr>
            <p:custDataLst>
              <p:tags r:id="rId1"/>
            </p:custDataLst>
          </p:nvPr>
        </p:nvSpPr>
        <p:spPr bwMode="gray">
          <a:xfrm>
            <a:off x="-2" y="4817449"/>
            <a:ext cx="11722101" cy="931976"/>
          </a:xfrm>
          <a:prstGeom prst="rect">
            <a:avLst/>
          </a:prstGeom>
          <a:solidFill>
            <a:schemeClr val="bg1"/>
          </a:solidFill>
          <a:effectLst/>
        </p:spPr>
        <p:txBody>
          <a:bodyPr vert="horz" lIns="180000" tIns="180000" rIns="180000" bIns="180000" rtlCol="0" anchor="ctr">
            <a:noAutofit/>
          </a:bodyPr>
          <a:lstStyle>
            <a:lvl1pPr marL="0" indent="0" algn="l" defTabSz="1219170" rtl="0" eaLnBrk="1" latinLnBrk="0" hangingPunct="1">
              <a:lnSpc>
                <a:spcPct val="95000"/>
              </a:lnSpc>
              <a:spcBef>
                <a:spcPts val="0"/>
              </a:spcBef>
              <a:spcAft>
                <a:spcPts val="0"/>
              </a:spcAft>
              <a:buSzPct val="100000"/>
              <a:buFont typeface="Arial" panose="020B0604020202020204" pitchFamily="34" charset="0"/>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a:buNone/>
              <a:defRPr lang="en-US" sz="2667" b="1"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GB" sz="3200" b="1" dirty="0"/>
              <a:t>Methodological approach for the data collection and analysis</a:t>
            </a:r>
          </a:p>
        </p:txBody>
      </p:sp>
    </p:spTree>
    <p:extLst>
      <p:ext uri="{BB962C8B-B14F-4D97-AF65-F5344CB8AC3E}">
        <p14:creationId xmlns:p14="http://schemas.microsoft.com/office/powerpoint/2010/main" val="41400739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7" name="think-cell Slide" r:id="rId5" imgW="592" imgH="591" progId="TCLayout.ActiveDocument.1">
                  <p:embed/>
                </p:oleObj>
              </mc:Choice>
              <mc:Fallback>
                <p:oleObj name="think-cell Slide" r:id="rId5" imgW="592" imgH="59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vert="horz" wrap="none" lIns="0" tIns="0" rIns="0" bIns="0" numCol="1" spcCol="0" rtlCol="0" anchor="ctr" anchorCtr="0">
            <a:noAutofit/>
          </a:bodyPr>
          <a:lstStyle/>
          <a:p>
            <a:pPr algn="ctr">
              <a:lnSpc>
                <a:spcPct val="106000"/>
              </a:lnSpc>
              <a:buFont typeface="Wingdings 2" pitchFamily="18" charset="2"/>
              <a:buNone/>
            </a:pPr>
            <a:endParaRPr lang="en-GB"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ext Placeholder 1"/>
          <p:cNvSpPr>
            <a:spLocks noGrp="1"/>
          </p:cNvSpPr>
          <p:nvPr>
            <p:ph type="body" sz="quarter" idx="13"/>
          </p:nvPr>
        </p:nvSpPr>
        <p:spPr/>
        <p:txBody>
          <a:bodyPr/>
          <a:lstStyle/>
          <a:p>
            <a:r>
              <a:rPr lang="en-GB" dirty="0"/>
              <a:t>Our general approach and key challenges</a:t>
            </a:r>
          </a:p>
        </p:txBody>
      </p:sp>
      <p:sp>
        <p:nvSpPr>
          <p:cNvPr id="3" name="Title 2"/>
          <p:cNvSpPr>
            <a:spLocks noGrp="1"/>
          </p:cNvSpPr>
          <p:nvPr>
            <p:ph type="title"/>
          </p:nvPr>
        </p:nvSpPr>
        <p:spPr/>
        <p:txBody>
          <a:bodyPr/>
          <a:lstStyle/>
          <a:p>
            <a:r>
              <a:rPr lang="en-GB" dirty="0"/>
              <a:t>Methodology and state of play</a:t>
            </a:r>
          </a:p>
        </p:txBody>
      </p:sp>
      <p:pic>
        <p:nvPicPr>
          <p:cNvPr id="7" name="Content Placeholder 6"/>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a:xfrm>
            <a:off x="7867858" y="1305963"/>
            <a:ext cx="4190162" cy="4851715"/>
          </a:xfrm>
          <a:prstGeom prst="rect">
            <a:avLst/>
          </a:prstGeom>
        </p:spPr>
      </p:pic>
      <p:sp>
        <p:nvSpPr>
          <p:cNvPr id="9" name="Content Placeholder 3"/>
          <p:cNvSpPr txBox="1">
            <a:spLocks/>
          </p:cNvSpPr>
          <p:nvPr/>
        </p:nvSpPr>
        <p:spPr>
          <a:xfrm>
            <a:off x="596899" y="1405402"/>
            <a:ext cx="7270959" cy="463338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lgn="just">
              <a:lnSpc>
                <a:spcPct val="150000"/>
              </a:lnSpc>
              <a:buFont typeface="Arial" panose="020B0604020202020204" pitchFamily="34" charset="0"/>
              <a:buChar char="•"/>
            </a:pPr>
            <a:r>
              <a:rPr lang="en-GB" sz="1400" dirty="0"/>
              <a:t>The project should not focus on “listing” High Value Datasets only but rather on </a:t>
            </a:r>
            <a:r>
              <a:rPr lang="en-GB" sz="1400" b="1" dirty="0">
                <a:solidFill>
                  <a:schemeClr val="accent1"/>
                </a:solidFill>
              </a:rPr>
              <a:t>characterising them </a:t>
            </a:r>
          </a:p>
          <a:p>
            <a:pPr marL="171450" indent="-171450" algn="just">
              <a:lnSpc>
                <a:spcPct val="150000"/>
              </a:lnSpc>
              <a:buFont typeface="Arial" panose="020B0604020202020204" pitchFamily="34" charset="0"/>
              <a:buChar char="•"/>
            </a:pPr>
            <a:r>
              <a:rPr lang="en-GB" sz="1400" dirty="0">
                <a:sym typeface="Wingdings" panose="05000000000000000000" pitchFamily="2" charset="2"/>
              </a:rPr>
              <a:t>There are 2 major challenges:</a:t>
            </a:r>
          </a:p>
          <a:p>
            <a:pPr marL="406644" lvl="2" indent="-171450" algn="just"/>
            <a:r>
              <a:rPr lang="en-GB" sz="1400" dirty="0">
                <a:sym typeface="Wingdings" panose="05000000000000000000" pitchFamily="2" charset="2"/>
              </a:rPr>
              <a:t>No </a:t>
            </a:r>
            <a:r>
              <a:rPr lang="en-GB" sz="1400" i="1" dirty="0">
                <a:sym typeface="Wingdings" panose="05000000000000000000" pitchFamily="2" charset="2"/>
              </a:rPr>
              <a:t>complete list </a:t>
            </a:r>
            <a:r>
              <a:rPr lang="en-GB" sz="1400" dirty="0">
                <a:sym typeface="Wingdings" panose="05000000000000000000" pitchFamily="2" charset="2"/>
              </a:rPr>
              <a:t>of datasets owned by governments;</a:t>
            </a:r>
          </a:p>
          <a:p>
            <a:pPr marL="406644" lvl="2" indent="-171450" algn="just"/>
            <a:r>
              <a:rPr lang="en-GB" sz="1400" dirty="0">
                <a:sym typeface="Wingdings" panose="05000000000000000000" pitchFamily="2" charset="2"/>
              </a:rPr>
              <a:t>Datasets have no </a:t>
            </a:r>
            <a:r>
              <a:rPr lang="en-GB" sz="1400" i="1" dirty="0">
                <a:sym typeface="Wingdings" panose="05000000000000000000" pitchFamily="2" charset="2"/>
              </a:rPr>
              <a:t>intrinsic value </a:t>
            </a:r>
            <a:r>
              <a:rPr lang="en-GB" sz="1400" dirty="0">
                <a:sym typeface="Wingdings" panose="05000000000000000000" pitchFamily="2" charset="2"/>
              </a:rPr>
              <a:t>(see Task 1)</a:t>
            </a:r>
          </a:p>
          <a:p>
            <a:pPr marL="171450" indent="-171450" algn="just">
              <a:buFont typeface="Arial" panose="020B0604020202020204" pitchFamily="34" charset="0"/>
              <a:buChar char="•"/>
            </a:pPr>
            <a:r>
              <a:rPr lang="en-GB" sz="1400" dirty="0"/>
              <a:t>Our approach is therefore based on three pillars:</a:t>
            </a:r>
          </a:p>
          <a:p>
            <a:pPr marL="406644" lvl="2" indent="-171450" algn="just">
              <a:lnSpc>
                <a:spcPct val="150000"/>
              </a:lnSpc>
            </a:pPr>
            <a:r>
              <a:rPr lang="en-GB" sz="1400" b="1" dirty="0"/>
              <a:t>Stakeholder involvement </a:t>
            </a:r>
            <a:r>
              <a:rPr lang="en-GB" sz="1400" dirty="0"/>
              <a:t>(through interviews and focus groups) </a:t>
            </a:r>
            <a:r>
              <a:rPr lang="en-GB" sz="1400" dirty="0">
                <a:sym typeface="Wingdings" panose="05000000000000000000" pitchFamily="2" charset="2"/>
              </a:rPr>
              <a:t> stakeholders will help determining the value of datasets.</a:t>
            </a:r>
            <a:endParaRPr lang="en-GB" sz="1400" dirty="0"/>
          </a:p>
          <a:p>
            <a:pPr marL="406644" lvl="2" indent="-171450" algn="just">
              <a:lnSpc>
                <a:spcPct val="150000"/>
              </a:lnSpc>
            </a:pPr>
            <a:r>
              <a:rPr lang="en-GB" sz="1400" b="1" dirty="0"/>
              <a:t>Evidence based </a:t>
            </a:r>
            <a:r>
              <a:rPr lang="en-GB" sz="1400" dirty="0">
                <a:sym typeface="Wingdings" panose="05000000000000000000" pitchFamily="2" charset="2"/>
              </a:rPr>
              <a:t> desk research will help establishing a good framework for identifying HVD and characterising them. </a:t>
            </a:r>
            <a:endParaRPr lang="en-GB" sz="1400" dirty="0"/>
          </a:p>
          <a:p>
            <a:pPr marL="406644" lvl="2" indent="-171450" algn="just">
              <a:lnSpc>
                <a:spcPct val="150000"/>
              </a:lnSpc>
            </a:pPr>
            <a:r>
              <a:rPr lang="en-GB" sz="1400" b="1" dirty="0"/>
              <a:t>Funnel approach </a:t>
            </a:r>
            <a:r>
              <a:rPr lang="en-GB" sz="1400" dirty="0"/>
              <a:t>(for Task 2 and Task 3) </a:t>
            </a:r>
            <a:r>
              <a:rPr lang="en-GB" sz="1400" dirty="0">
                <a:sym typeface="Wingdings" panose="05000000000000000000" pitchFamily="2" charset="2"/>
              </a:rPr>
              <a:t> the iterative process supports DG CNECT in getting through the various phases of discussion.</a:t>
            </a:r>
            <a:endParaRPr lang="en-GB" sz="1400" dirty="0"/>
          </a:p>
        </p:txBody>
      </p:sp>
    </p:spTree>
    <p:extLst>
      <p:ext uri="{BB962C8B-B14F-4D97-AF65-F5344CB8AC3E}">
        <p14:creationId xmlns:p14="http://schemas.microsoft.com/office/powerpoint/2010/main" val="8055632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 name="Object 31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1" name="think-cell Slide" r:id="rId4" imgW="473" imgH="473" progId="TCLayout.ActiveDocument.1">
                  <p:embed/>
                </p:oleObj>
              </mc:Choice>
              <mc:Fallback>
                <p:oleObj name="think-cell Slide" r:id="rId4" imgW="473" imgH="473" progId="TCLayout.ActiveDocument.1">
                  <p:embed/>
                  <p:pic>
                    <p:nvPicPr>
                      <p:cNvPr id="318" name="Object 31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3"/>
          </p:nvPr>
        </p:nvSpPr>
        <p:spPr/>
        <p:txBody>
          <a:bodyPr/>
          <a:lstStyle/>
          <a:p>
            <a:r>
              <a:rPr lang="fr-BE"/>
              <a:t>Overall methodological data collection and analysis tools</a:t>
            </a:r>
            <a:endParaRPr lang="en-GB" dirty="0"/>
          </a:p>
        </p:txBody>
      </p:sp>
      <p:sp>
        <p:nvSpPr>
          <p:cNvPr id="3" name="Title 2"/>
          <p:cNvSpPr>
            <a:spLocks noGrp="1"/>
          </p:cNvSpPr>
          <p:nvPr>
            <p:ph type="title"/>
          </p:nvPr>
        </p:nvSpPr>
        <p:spPr/>
        <p:txBody>
          <a:bodyPr/>
          <a:lstStyle/>
          <a:p>
            <a:r>
              <a:rPr lang="fr-BE" dirty="0" err="1"/>
              <a:t>Methodology</a:t>
            </a:r>
            <a:endParaRPr lang="en-GB" dirty="0"/>
          </a:p>
        </p:txBody>
      </p:sp>
      <p:grpSp>
        <p:nvGrpSpPr>
          <p:cNvPr id="321" name="Group 320"/>
          <p:cNvGrpSpPr/>
          <p:nvPr/>
        </p:nvGrpSpPr>
        <p:grpSpPr>
          <a:xfrm>
            <a:off x="824046" y="2675309"/>
            <a:ext cx="10561055" cy="2971957"/>
            <a:chOff x="755036" y="2869959"/>
            <a:chExt cx="10561055" cy="2518482"/>
          </a:xfrm>
        </p:grpSpPr>
        <p:sp>
          <p:nvSpPr>
            <p:cNvPr id="194" name="Rounded Rectangle 193"/>
            <p:cNvSpPr/>
            <p:nvPr/>
          </p:nvSpPr>
          <p:spPr>
            <a:xfrm>
              <a:off x="8038049" y="3610436"/>
              <a:ext cx="3164737" cy="477794"/>
            </a:xfrm>
            <a:prstGeom prst="round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3" name="Rounded Rectangle 272"/>
            <p:cNvSpPr/>
            <p:nvPr/>
          </p:nvSpPr>
          <p:spPr>
            <a:xfrm>
              <a:off x="8038049" y="4899177"/>
              <a:ext cx="3146299" cy="489264"/>
            </a:xfrm>
            <a:prstGeom prst="round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ounded Rectangle 190"/>
            <p:cNvSpPr/>
            <p:nvPr/>
          </p:nvSpPr>
          <p:spPr>
            <a:xfrm>
              <a:off x="866140" y="4231112"/>
              <a:ext cx="3019504" cy="494176"/>
            </a:xfrm>
            <a:prstGeom prst="round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Rounded Rectangle 191"/>
            <p:cNvSpPr/>
            <p:nvPr/>
          </p:nvSpPr>
          <p:spPr>
            <a:xfrm>
              <a:off x="4436511" y="3538244"/>
              <a:ext cx="3019504" cy="473713"/>
            </a:xfrm>
            <a:prstGeom prst="round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Rounded Rectangle 192"/>
            <p:cNvSpPr/>
            <p:nvPr/>
          </p:nvSpPr>
          <p:spPr>
            <a:xfrm>
              <a:off x="4412140" y="4829206"/>
              <a:ext cx="3019504" cy="472170"/>
            </a:xfrm>
            <a:prstGeom prst="round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163"/>
            <p:cNvSpPr/>
            <p:nvPr/>
          </p:nvSpPr>
          <p:spPr>
            <a:xfrm>
              <a:off x="7845830" y="3475709"/>
              <a:ext cx="239914" cy="239914"/>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Rounded Rectangle 165"/>
            <p:cNvSpPr/>
            <p:nvPr/>
          </p:nvSpPr>
          <p:spPr>
            <a:xfrm>
              <a:off x="856822" y="3582398"/>
              <a:ext cx="3044877" cy="561668"/>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TextBox 166"/>
            <p:cNvSpPr txBox="1"/>
            <p:nvPr/>
          </p:nvSpPr>
          <p:spPr>
            <a:xfrm>
              <a:off x="1068365" y="3543902"/>
              <a:ext cx="2748884" cy="600164"/>
            </a:xfrm>
            <a:prstGeom prst="rect">
              <a:avLst/>
            </a:prstGeom>
            <a:noFill/>
          </p:spPr>
          <p:txBody>
            <a:bodyPr wrap="square" rtlCol="0">
              <a:spAutoFit/>
            </a:bodyPr>
            <a:lstStyle/>
            <a:p>
              <a:pPr algn="ctr" defTabSz="914400"/>
              <a:r>
                <a:rPr lang="fr-BE" sz="1100" dirty="0">
                  <a:solidFill>
                    <a:prstClr val="white"/>
                  </a:solidFill>
                  <a:ea typeface="Verdana" panose="020B0604030504040204" pitchFamily="34" charset="0"/>
                  <a:cs typeface="Verdana" panose="020B0604030504040204" pitchFamily="34" charset="0"/>
                </a:rPr>
                <a:t>Development of a </a:t>
              </a:r>
              <a:r>
                <a:rPr lang="fr-BE" sz="1100" dirty="0" err="1">
                  <a:solidFill>
                    <a:prstClr val="white"/>
                  </a:solidFill>
                  <a:ea typeface="Verdana" panose="020B0604030504040204" pitchFamily="34" charset="0"/>
                  <a:cs typeface="Verdana" panose="020B0604030504040204" pitchFamily="34" charset="0"/>
                </a:rPr>
                <a:t>methodology</a:t>
              </a:r>
              <a:r>
                <a:rPr lang="fr-BE" sz="1100" dirty="0">
                  <a:solidFill>
                    <a:prstClr val="white"/>
                  </a:solidFill>
                  <a:ea typeface="Verdana" panose="020B0604030504040204" pitchFamily="34" charset="0"/>
                  <a:cs typeface="Verdana" panose="020B0604030504040204" pitchFamily="34" charset="0"/>
                </a:rPr>
                <a:t> for the identification and quantification of </a:t>
              </a:r>
              <a:r>
                <a:rPr lang="fr-BE" sz="1100" dirty="0" err="1">
                  <a:solidFill>
                    <a:prstClr val="white"/>
                  </a:solidFill>
                  <a:ea typeface="Verdana" panose="020B0604030504040204" pitchFamily="34" charset="0"/>
                  <a:cs typeface="Verdana" panose="020B0604030504040204" pitchFamily="34" charset="0"/>
                </a:rPr>
                <a:t>socio-economic</a:t>
              </a:r>
              <a:r>
                <a:rPr lang="fr-BE" sz="1100" dirty="0">
                  <a:solidFill>
                    <a:prstClr val="white"/>
                  </a:solidFill>
                  <a:ea typeface="Verdana" panose="020B0604030504040204" pitchFamily="34" charset="0"/>
                  <a:cs typeface="Verdana" panose="020B0604030504040204" pitchFamily="34" charset="0"/>
                </a:rPr>
                <a:t> </a:t>
              </a:r>
              <a:r>
                <a:rPr lang="fr-BE" sz="1100" dirty="0" err="1">
                  <a:solidFill>
                    <a:prstClr val="white"/>
                  </a:solidFill>
                  <a:ea typeface="Verdana" panose="020B0604030504040204" pitchFamily="34" charset="0"/>
                  <a:cs typeface="Verdana" panose="020B0604030504040204" pitchFamily="34" charset="0"/>
                </a:rPr>
                <a:t>benefits</a:t>
              </a:r>
              <a:r>
                <a:rPr lang="fr-BE" sz="1100" dirty="0">
                  <a:solidFill>
                    <a:prstClr val="white"/>
                  </a:solidFill>
                  <a:ea typeface="Verdana" panose="020B0604030504040204" pitchFamily="34" charset="0"/>
                  <a:cs typeface="Verdana" panose="020B0604030504040204" pitchFamily="34" charset="0"/>
                </a:rPr>
                <a:t> of HVD</a:t>
              </a:r>
              <a:endParaRPr lang="en-GB" sz="1100" dirty="0">
                <a:solidFill>
                  <a:prstClr val="white"/>
                </a:solidFill>
                <a:ea typeface="Verdana" panose="020B0604030504040204" pitchFamily="34" charset="0"/>
                <a:cs typeface="Verdana" panose="020B0604030504040204" pitchFamily="34" charset="0"/>
              </a:endParaRPr>
            </a:p>
          </p:txBody>
        </p:sp>
        <p:grpSp>
          <p:nvGrpSpPr>
            <p:cNvPr id="168" name="Group 167"/>
            <p:cNvGrpSpPr/>
            <p:nvPr/>
          </p:nvGrpSpPr>
          <p:grpSpPr>
            <a:xfrm>
              <a:off x="755036" y="3538316"/>
              <a:ext cx="342188" cy="276142"/>
              <a:chOff x="61687" y="2878872"/>
              <a:chExt cx="342188" cy="276142"/>
            </a:xfrm>
          </p:grpSpPr>
          <p:sp>
            <p:nvSpPr>
              <p:cNvPr id="169" name="Oval 168"/>
              <p:cNvSpPr/>
              <p:nvPr/>
            </p:nvSpPr>
            <p:spPr>
              <a:xfrm>
                <a:off x="77170" y="2878872"/>
                <a:ext cx="270757" cy="276142"/>
              </a:xfrm>
              <a:prstGeom prst="ellipse">
                <a:avLst/>
              </a:prstGeom>
              <a:solidFill>
                <a:sysClr val="window" lastClr="FFFFFF"/>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A1DE"/>
                  </a:solidFill>
                  <a:effectLst/>
                  <a:uLnTx/>
                  <a:uFillTx/>
                  <a:latin typeface="Calibri" panose="020F0502020204030204"/>
                  <a:ea typeface="+mn-ea"/>
                  <a:cs typeface="+mn-cs"/>
                </a:endParaRPr>
              </a:p>
            </p:txBody>
          </p:sp>
          <p:sp>
            <p:nvSpPr>
              <p:cNvPr id="170" name="TextBox 169"/>
              <p:cNvSpPr txBox="1"/>
              <p:nvPr/>
            </p:nvSpPr>
            <p:spPr>
              <a:xfrm>
                <a:off x="61687" y="2893590"/>
                <a:ext cx="342188" cy="25391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050" b="1" i="0" u="none" strike="noStrike" kern="0" cap="none" spc="0" normalizeH="0" baseline="0" noProof="0" dirty="0">
                    <a:ln>
                      <a:noFill/>
                    </a:ln>
                    <a:solidFill>
                      <a:schemeClr val="accent1"/>
                    </a:solidFill>
                    <a:effectLst/>
                    <a:uLnTx/>
                    <a:uFillTx/>
                    <a:latin typeface="Calibri" panose="020F0502020204030204"/>
                  </a:rPr>
                  <a:t>T1</a:t>
                </a:r>
                <a:endParaRPr kumimoji="0" lang="en-GB" sz="1050" b="1" i="0" u="none" strike="noStrike" kern="0" cap="none" spc="0" normalizeH="0" baseline="0" noProof="0" dirty="0">
                  <a:ln>
                    <a:noFill/>
                  </a:ln>
                  <a:solidFill>
                    <a:schemeClr val="accent1"/>
                  </a:solidFill>
                  <a:effectLst/>
                  <a:uLnTx/>
                  <a:uFillTx/>
                  <a:latin typeface="Calibri" panose="020F0502020204030204"/>
                </a:endParaRPr>
              </a:p>
            </p:txBody>
          </p:sp>
        </p:grpSp>
        <p:sp>
          <p:nvSpPr>
            <p:cNvPr id="171" name="Rounded Rectangle 170"/>
            <p:cNvSpPr/>
            <p:nvPr/>
          </p:nvSpPr>
          <p:spPr>
            <a:xfrm>
              <a:off x="4431048" y="2914041"/>
              <a:ext cx="3044877" cy="561668"/>
            </a:xfrm>
            <a:prstGeom prst="round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TextBox 171"/>
            <p:cNvSpPr txBox="1"/>
            <p:nvPr/>
          </p:nvSpPr>
          <p:spPr>
            <a:xfrm>
              <a:off x="4642591" y="2875545"/>
              <a:ext cx="2748884" cy="600164"/>
            </a:xfrm>
            <a:prstGeom prst="rect">
              <a:avLst/>
            </a:prstGeom>
            <a:noFill/>
          </p:spPr>
          <p:txBody>
            <a:bodyPr wrap="square" rtlCol="0">
              <a:spAutoFit/>
            </a:bodyPr>
            <a:lstStyle/>
            <a:p>
              <a:pPr algn="ctr" defTabSz="914400"/>
              <a:r>
                <a:rPr lang="en-US" sz="1100" dirty="0">
                  <a:solidFill>
                    <a:prstClr val="white"/>
                  </a:solidFill>
                  <a:ea typeface="Verdana" panose="020B0604030504040204" pitchFamily="34" charset="0"/>
                  <a:cs typeface="Verdana" panose="020B0604030504040204" pitchFamily="34" charset="0"/>
                </a:rPr>
                <a:t>Definition of HVD and presentation of possible options for regulatory intervention</a:t>
              </a:r>
              <a:endParaRPr lang="en-GB" sz="1100" dirty="0">
                <a:solidFill>
                  <a:prstClr val="white"/>
                </a:solidFill>
                <a:ea typeface="Verdana" panose="020B0604030504040204" pitchFamily="34" charset="0"/>
                <a:cs typeface="Verdana" panose="020B0604030504040204" pitchFamily="34" charset="0"/>
              </a:endParaRPr>
            </a:p>
          </p:txBody>
        </p:sp>
        <p:grpSp>
          <p:nvGrpSpPr>
            <p:cNvPr id="173" name="Group 172"/>
            <p:cNvGrpSpPr/>
            <p:nvPr/>
          </p:nvGrpSpPr>
          <p:grpSpPr>
            <a:xfrm>
              <a:off x="4329262" y="2869959"/>
              <a:ext cx="342188" cy="276142"/>
              <a:chOff x="61687" y="2878872"/>
              <a:chExt cx="342188" cy="276142"/>
            </a:xfrm>
          </p:grpSpPr>
          <p:sp>
            <p:nvSpPr>
              <p:cNvPr id="174" name="Oval 173"/>
              <p:cNvSpPr/>
              <p:nvPr/>
            </p:nvSpPr>
            <p:spPr>
              <a:xfrm>
                <a:off x="77170" y="2878872"/>
                <a:ext cx="270757" cy="276142"/>
              </a:xfrm>
              <a:prstGeom prst="ellipse">
                <a:avLst/>
              </a:prstGeom>
              <a:solidFill>
                <a:sysClr val="window" lastClr="FFFFFF"/>
              </a:solidFill>
              <a:ln w="127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175" name="TextBox 174"/>
              <p:cNvSpPr txBox="1"/>
              <p:nvPr/>
            </p:nvSpPr>
            <p:spPr>
              <a:xfrm>
                <a:off x="61687" y="2893590"/>
                <a:ext cx="342188" cy="25391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050" b="1" i="0" u="none" strike="noStrike" kern="0" cap="none" spc="0" normalizeH="0" baseline="0" noProof="0" dirty="0">
                    <a:ln>
                      <a:noFill/>
                    </a:ln>
                    <a:solidFill>
                      <a:schemeClr val="tx1">
                        <a:lumMod val="50000"/>
                        <a:lumOff val="50000"/>
                      </a:schemeClr>
                    </a:solidFill>
                    <a:effectLst/>
                    <a:uLnTx/>
                    <a:uFillTx/>
                    <a:latin typeface="Calibri" panose="020F0502020204030204"/>
                  </a:rPr>
                  <a:t>T2</a:t>
                </a:r>
                <a:endParaRPr kumimoji="0" lang="en-GB" sz="1050" b="1" i="0" u="none" strike="noStrike" kern="0" cap="none" spc="0" normalizeH="0" baseline="0" noProof="0" dirty="0">
                  <a:ln>
                    <a:noFill/>
                  </a:ln>
                  <a:solidFill>
                    <a:schemeClr val="tx1">
                      <a:lumMod val="50000"/>
                      <a:lumOff val="50000"/>
                    </a:schemeClr>
                  </a:solidFill>
                  <a:effectLst/>
                  <a:uLnTx/>
                  <a:uFillTx/>
                  <a:latin typeface="Calibri" panose="020F0502020204030204"/>
                </a:endParaRPr>
              </a:p>
            </p:txBody>
          </p:sp>
        </p:grpSp>
        <p:sp>
          <p:nvSpPr>
            <p:cNvPr id="176" name="Rounded Rectangle 175"/>
            <p:cNvSpPr/>
            <p:nvPr/>
          </p:nvSpPr>
          <p:spPr>
            <a:xfrm>
              <a:off x="4405404" y="4193741"/>
              <a:ext cx="3044877" cy="561668"/>
            </a:xfrm>
            <a:prstGeom prst="roundRect">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p:cNvSpPr txBox="1"/>
            <p:nvPr/>
          </p:nvSpPr>
          <p:spPr>
            <a:xfrm>
              <a:off x="4616947" y="4155245"/>
              <a:ext cx="2748884" cy="600164"/>
            </a:xfrm>
            <a:prstGeom prst="rect">
              <a:avLst/>
            </a:prstGeom>
            <a:noFill/>
          </p:spPr>
          <p:txBody>
            <a:bodyPr wrap="square" rtlCol="0">
              <a:spAutoFit/>
            </a:bodyPr>
            <a:lstStyle/>
            <a:p>
              <a:pPr algn="ctr" defTabSz="914400"/>
              <a:r>
                <a:rPr lang="en-US" sz="1100" dirty="0">
                  <a:solidFill>
                    <a:prstClr val="white"/>
                  </a:solidFill>
                  <a:ea typeface="Verdana" panose="020B0604030504040204" pitchFamily="34" charset="0"/>
                  <a:cs typeface="Verdana" panose="020B0604030504040204" pitchFamily="34" charset="0"/>
                </a:rPr>
                <a:t>Analysis of the possible impacts of the changed pricing structure for reuse of HVD (micro-level analysis)</a:t>
              </a:r>
              <a:endParaRPr lang="en-GB" sz="1100" dirty="0">
                <a:solidFill>
                  <a:prstClr val="white"/>
                </a:solidFill>
                <a:ea typeface="Verdana" panose="020B0604030504040204" pitchFamily="34" charset="0"/>
                <a:cs typeface="Verdana" panose="020B0604030504040204" pitchFamily="34" charset="0"/>
              </a:endParaRPr>
            </a:p>
          </p:txBody>
        </p:sp>
        <p:grpSp>
          <p:nvGrpSpPr>
            <p:cNvPr id="178" name="Group 177"/>
            <p:cNvGrpSpPr/>
            <p:nvPr/>
          </p:nvGrpSpPr>
          <p:grpSpPr>
            <a:xfrm>
              <a:off x="4303618" y="4149659"/>
              <a:ext cx="342188" cy="276142"/>
              <a:chOff x="61687" y="2878872"/>
              <a:chExt cx="342188" cy="276142"/>
            </a:xfrm>
          </p:grpSpPr>
          <p:sp>
            <p:nvSpPr>
              <p:cNvPr id="179" name="Oval 178"/>
              <p:cNvSpPr/>
              <p:nvPr/>
            </p:nvSpPr>
            <p:spPr>
              <a:xfrm>
                <a:off x="77170" y="2878872"/>
                <a:ext cx="270757" cy="276142"/>
              </a:xfrm>
              <a:prstGeom prst="ellipse">
                <a:avLst/>
              </a:prstGeom>
              <a:solidFill>
                <a:sysClr val="window" lastClr="FFFFFF"/>
              </a:solidFill>
              <a:ln w="12700"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A1DE"/>
                  </a:solidFill>
                  <a:effectLst/>
                  <a:uLnTx/>
                  <a:uFillTx/>
                  <a:latin typeface="Calibri" panose="020F0502020204030204"/>
                  <a:ea typeface="+mn-ea"/>
                  <a:cs typeface="+mn-cs"/>
                </a:endParaRPr>
              </a:p>
            </p:txBody>
          </p:sp>
          <p:sp>
            <p:nvSpPr>
              <p:cNvPr id="180" name="TextBox 179"/>
              <p:cNvSpPr txBox="1"/>
              <p:nvPr/>
            </p:nvSpPr>
            <p:spPr>
              <a:xfrm>
                <a:off x="61687" y="2893590"/>
                <a:ext cx="342188" cy="25391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050" b="1" i="0" u="none" strike="noStrike" kern="0" cap="none" spc="0" normalizeH="0" baseline="0" noProof="0" dirty="0">
                    <a:ln>
                      <a:noFill/>
                    </a:ln>
                    <a:solidFill>
                      <a:schemeClr val="accent3">
                        <a:lumMod val="50000"/>
                      </a:schemeClr>
                    </a:solidFill>
                    <a:effectLst/>
                    <a:uLnTx/>
                    <a:uFillTx/>
                    <a:latin typeface="Calibri" panose="020F0502020204030204"/>
                  </a:rPr>
                  <a:t>T3</a:t>
                </a:r>
                <a:endParaRPr kumimoji="0" lang="en-GB" sz="1050" b="1" i="0" u="none" strike="noStrike" kern="0" cap="none" spc="0" normalizeH="0" baseline="0" noProof="0" dirty="0">
                  <a:ln>
                    <a:noFill/>
                  </a:ln>
                  <a:solidFill>
                    <a:schemeClr val="accent3">
                      <a:lumMod val="50000"/>
                    </a:schemeClr>
                  </a:solidFill>
                  <a:effectLst/>
                  <a:uLnTx/>
                  <a:uFillTx/>
                  <a:latin typeface="Calibri" panose="020F0502020204030204"/>
                </a:endParaRPr>
              </a:p>
            </p:txBody>
          </p:sp>
        </p:grpSp>
        <p:sp>
          <p:nvSpPr>
            <p:cNvPr id="181" name="Rounded Rectangle 180"/>
            <p:cNvSpPr/>
            <p:nvPr/>
          </p:nvSpPr>
          <p:spPr>
            <a:xfrm>
              <a:off x="8030387" y="2936818"/>
              <a:ext cx="3188777" cy="598637"/>
            </a:xfrm>
            <a:prstGeom prst="roundRect">
              <a:avLst/>
            </a:prstGeom>
            <a:solidFill>
              <a:srgbClr val="00A1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TextBox 181"/>
            <p:cNvSpPr txBox="1"/>
            <p:nvPr/>
          </p:nvSpPr>
          <p:spPr>
            <a:xfrm>
              <a:off x="8108141" y="2936818"/>
              <a:ext cx="3068411" cy="600164"/>
            </a:xfrm>
            <a:prstGeom prst="rect">
              <a:avLst/>
            </a:prstGeom>
            <a:noFill/>
          </p:spPr>
          <p:txBody>
            <a:bodyPr wrap="square" rtlCol="0">
              <a:spAutoFit/>
            </a:bodyPr>
            <a:lstStyle/>
            <a:p>
              <a:pPr algn="ctr" defTabSz="914400"/>
              <a:r>
                <a:rPr lang="en-US" sz="1100" dirty="0" err="1">
                  <a:solidFill>
                    <a:prstClr val="white"/>
                  </a:solidFill>
                  <a:ea typeface="Verdana" panose="020B0604030504040204" pitchFamily="34" charset="0"/>
                  <a:cs typeface="Verdana" panose="020B0604030504040204" pitchFamily="34" charset="0"/>
                </a:rPr>
                <a:t>Finalisation</a:t>
              </a:r>
              <a:r>
                <a:rPr lang="en-US" sz="1100" dirty="0">
                  <a:solidFill>
                    <a:prstClr val="white"/>
                  </a:solidFill>
                  <a:ea typeface="Verdana" panose="020B0604030504040204" pitchFamily="34" charset="0"/>
                  <a:cs typeface="Verdana" panose="020B0604030504040204" pitchFamily="34" charset="0"/>
                </a:rPr>
                <a:t> of socio-economic analysis for selected policy options (macro-level analysis) </a:t>
              </a:r>
              <a:endParaRPr lang="en-GB" sz="1100" dirty="0">
                <a:solidFill>
                  <a:prstClr val="white"/>
                </a:solidFill>
                <a:ea typeface="Verdana" panose="020B0604030504040204" pitchFamily="34" charset="0"/>
                <a:cs typeface="Verdana" panose="020B0604030504040204" pitchFamily="34" charset="0"/>
              </a:endParaRPr>
            </a:p>
          </p:txBody>
        </p:sp>
        <p:grpSp>
          <p:nvGrpSpPr>
            <p:cNvPr id="183" name="Group 182"/>
            <p:cNvGrpSpPr/>
            <p:nvPr/>
          </p:nvGrpSpPr>
          <p:grpSpPr>
            <a:xfrm>
              <a:off x="7928600" y="2892737"/>
              <a:ext cx="342188" cy="276142"/>
              <a:chOff x="61687" y="2878872"/>
              <a:chExt cx="342188" cy="276142"/>
            </a:xfrm>
          </p:grpSpPr>
          <p:sp>
            <p:nvSpPr>
              <p:cNvPr id="184" name="Oval 183"/>
              <p:cNvSpPr/>
              <p:nvPr/>
            </p:nvSpPr>
            <p:spPr>
              <a:xfrm>
                <a:off x="77170" y="2878872"/>
                <a:ext cx="270757" cy="276142"/>
              </a:xfrm>
              <a:prstGeom prst="ellipse">
                <a:avLst/>
              </a:prstGeom>
              <a:solidFill>
                <a:sysClr val="window" lastClr="FFFFFF"/>
              </a:solidFill>
              <a:ln w="12700" cap="flat" cmpd="sng" algn="ctr">
                <a:solidFill>
                  <a:srgbClr val="00A1D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A1DE"/>
                  </a:solidFill>
                  <a:effectLst/>
                  <a:uLnTx/>
                  <a:uFillTx/>
                  <a:latin typeface="Calibri" panose="020F0502020204030204"/>
                  <a:ea typeface="+mn-ea"/>
                  <a:cs typeface="+mn-cs"/>
                </a:endParaRPr>
              </a:p>
            </p:txBody>
          </p:sp>
          <p:sp>
            <p:nvSpPr>
              <p:cNvPr id="185" name="TextBox 184"/>
              <p:cNvSpPr txBox="1"/>
              <p:nvPr/>
            </p:nvSpPr>
            <p:spPr>
              <a:xfrm>
                <a:off x="61687" y="2893590"/>
                <a:ext cx="342188" cy="25391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050" b="1" i="0" u="none" strike="noStrike" kern="0" cap="none" spc="0" normalizeH="0" baseline="0" noProof="0" dirty="0">
                    <a:ln>
                      <a:noFill/>
                    </a:ln>
                    <a:solidFill>
                      <a:srgbClr val="00A1DE"/>
                    </a:solidFill>
                    <a:effectLst/>
                    <a:uLnTx/>
                    <a:uFillTx/>
                    <a:latin typeface="Calibri" panose="020F0502020204030204"/>
                  </a:rPr>
                  <a:t>T4</a:t>
                </a:r>
                <a:endParaRPr kumimoji="0" lang="en-GB" sz="1050" b="1" i="0" u="none" strike="noStrike" kern="0" cap="none" spc="0" normalizeH="0" baseline="0" noProof="0" dirty="0">
                  <a:ln>
                    <a:noFill/>
                  </a:ln>
                  <a:solidFill>
                    <a:srgbClr val="00A1DE"/>
                  </a:solidFill>
                  <a:effectLst/>
                  <a:uLnTx/>
                  <a:uFillTx/>
                  <a:latin typeface="Calibri" panose="020F0502020204030204"/>
                </a:endParaRPr>
              </a:p>
            </p:txBody>
          </p:sp>
        </p:grpSp>
        <p:sp>
          <p:nvSpPr>
            <p:cNvPr id="186" name="Rounded Rectangle 185"/>
            <p:cNvSpPr/>
            <p:nvPr/>
          </p:nvSpPr>
          <p:spPr>
            <a:xfrm>
              <a:off x="8038049" y="4277290"/>
              <a:ext cx="3172533" cy="561668"/>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TextBox 186"/>
            <p:cNvSpPr txBox="1"/>
            <p:nvPr/>
          </p:nvSpPr>
          <p:spPr>
            <a:xfrm>
              <a:off x="8121992" y="4421699"/>
              <a:ext cx="3194099" cy="261610"/>
            </a:xfrm>
            <a:prstGeom prst="rect">
              <a:avLst/>
            </a:prstGeom>
            <a:noFill/>
          </p:spPr>
          <p:txBody>
            <a:bodyPr wrap="square" rtlCol="0">
              <a:spAutoFit/>
            </a:bodyPr>
            <a:lstStyle/>
            <a:p>
              <a:pPr algn="ctr" defTabSz="914400"/>
              <a:r>
                <a:rPr lang="en-US" sz="1100" dirty="0">
                  <a:solidFill>
                    <a:prstClr val="white"/>
                  </a:solidFill>
                  <a:ea typeface="Verdana" panose="020B0604030504040204" pitchFamily="34" charset="0"/>
                  <a:cs typeface="Verdana" panose="020B0604030504040204" pitchFamily="34" charset="0"/>
                </a:rPr>
                <a:t>Public consultation and hearing </a:t>
              </a:r>
              <a:endParaRPr lang="en-GB" sz="1100" dirty="0">
                <a:solidFill>
                  <a:prstClr val="white"/>
                </a:solidFill>
                <a:ea typeface="Verdana" panose="020B0604030504040204" pitchFamily="34" charset="0"/>
                <a:cs typeface="Verdana" panose="020B0604030504040204" pitchFamily="34" charset="0"/>
              </a:endParaRPr>
            </a:p>
          </p:txBody>
        </p:sp>
        <p:grpSp>
          <p:nvGrpSpPr>
            <p:cNvPr id="188" name="Group 187"/>
            <p:cNvGrpSpPr/>
            <p:nvPr/>
          </p:nvGrpSpPr>
          <p:grpSpPr>
            <a:xfrm>
              <a:off x="7939915" y="4188742"/>
              <a:ext cx="342188" cy="276142"/>
              <a:chOff x="61687" y="2878872"/>
              <a:chExt cx="342188" cy="276142"/>
            </a:xfrm>
          </p:grpSpPr>
          <p:sp>
            <p:nvSpPr>
              <p:cNvPr id="189" name="Oval 188"/>
              <p:cNvSpPr/>
              <p:nvPr/>
            </p:nvSpPr>
            <p:spPr>
              <a:xfrm>
                <a:off x="77170" y="2878872"/>
                <a:ext cx="270757" cy="276142"/>
              </a:xfrm>
              <a:prstGeom prst="ellipse">
                <a:avLst/>
              </a:prstGeom>
              <a:solidFill>
                <a:sysClr val="window" lastClr="FFFFFF"/>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A1DE"/>
                  </a:solidFill>
                  <a:effectLst/>
                  <a:uLnTx/>
                  <a:uFillTx/>
                  <a:latin typeface="Calibri" panose="020F0502020204030204"/>
                  <a:ea typeface="+mn-ea"/>
                  <a:cs typeface="+mn-cs"/>
                </a:endParaRPr>
              </a:p>
            </p:txBody>
          </p:sp>
          <p:sp>
            <p:nvSpPr>
              <p:cNvPr id="190" name="TextBox 189"/>
              <p:cNvSpPr txBox="1"/>
              <p:nvPr/>
            </p:nvSpPr>
            <p:spPr>
              <a:xfrm>
                <a:off x="61687" y="2893590"/>
                <a:ext cx="342188" cy="25391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050" b="1" i="0" u="none" strike="noStrike" kern="0" cap="none" spc="0" normalizeH="0" baseline="0" noProof="0" dirty="0">
                    <a:ln>
                      <a:noFill/>
                    </a:ln>
                    <a:solidFill>
                      <a:schemeClr val="accent2"/>
                    </a:solidFill>
                    <a:effectLst/>
                    <a:uLnTx/>
                    <a:uFillTx/>
                    <a:latin typeface="Calibri" panose="020F0502020204030204"/>
                  </a:rPr>
                  <a:t>T5</a:t>
                </a:r>
                <a:endParaRPr kumimoji="0" lang="en-GB" sz="1050" b="1" i="0" u="none" strike="noStrike" kern="0" cap="none" spc="0" normalizeH="0" baseline="0" noProof="0" dirty="0">
                  <a:ln>
                    <a:noFill/>
                  </a:ln>
                  <a:solidFill>
                    <a:schemeClr val="accent2"/>
                  </a:solidFill>
                  <a:effectLst/>
                  <a:uLnTx/>
                  <a:uFillTx/>
                  <a:latin typeface="Calibri" panose="020F0502020204030204"/>
                </a:endParaRPr>
              </a:p>
            </p:txBody>
          </p:sp>
        </p:grpSp>
        <p:sp>
          <p:nvSpPr>
            <p:cNvPr id="195" name="Right Arrow 194"/>
            <p:cNvSpPr/>
            <p:nvPr/>
          </p:nvSpPr>
          <p:spPr>
            <a:xfrm>
              <a:off x="9289651" y="3745901"/>
              <a:ext cx="442147" cy="76843"/>
            </a:xfrm>
            <a:prstGeom prst="rightArrow">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Freeform 538"/>
            <p:cNvSpPr>
              <a:spLocks noChangeAspect="1" noEditPoints="1"/>
            </p:cNvSpPr>
            <p:nvPr/>
          </p:nvSpPr>
          <p:spPr bwMode="auto">
            <a:xfrm>
              <a:off x="2378068" y="4285708"/>
              <a:ext cx="240787" cy="240787"/>
            </a:xfrm>
            <a:custGeom>
              <a:avLst/>
              <a:gdLst>
                <a:gd name="T0" fmla="*/ 226 w 512"/>
                <a:gd name="T1" fmla="*/ 352 h 512"/>
                <a:gd name="T2" fmla="*/ 286 w 512"/>
                <a:gd name="T3" fmla="*/ 352 h 512"/>
                <a:gd name="T4" fmla="*/ 279 w 512"/>
                <a:gd name="T5" fmla="*/ 394 h 512"/>
                <a:gd name="T6" fmla="*/ 233 w 512"/>
                <a:gd name="T7" fmla="*/ 394 h 512"/>
                <a:gd name="T8" fmla="*/ 226 w 512"/>
                <a:gd name="T9" fmla="*/ 352 h 512"/>
                <a:gd name="T10" fmla="*/ 256 w 512"/>
                <a:gd name="T11" fmla="*/ 117 h 512"/>
                <a:gd name="T12" fmla="*/ 178 w 512"/>
                <a:gd name="T13" fmla="*/ 191 h 512"/>
                <a:gd name="T14" fmla="*/ 194 w 512"/>
                <a:gd name="T15" fmla="*/ 242 h 512"/>
                <a:gd name="T16" fmla="*/ 224 w 512"/>
                <a:gd name="T17" fmla="*/ 309 h 512"/>
                <a:gd name="T18" fmla="*/ 224 w 512"/>
                <a:gd name="T19" fmla="*/ 330 h 512"/>
                <a:gd name="T20" fmla="*/ 245 w 512"/>
                <a:gd name="T21" fmla="*/ 330 h 512"/>
                <a:gd name="T22" fmla="*/ 245 w 512"/>
                <a:gd name="T23" fmla="*/ 249 h 512"/>
                <a:gd name="T24" fmla="*/ 227 w 512"/>
                <a:gd name="T25" fmla="*/ 231 h 512"/>
                <a:gd name="T26" fmla="*/ 227 w 512"/>
                <a:gd name="T27" fmla="*/ 216 h 512"/>
                <a:gd name="T28" fmla="*/ 242 w 512"/>
                <a:gd name="T29" fmla="*/ 216 h 512"/>
                <a:gd name="T30" fmla="*/ 256 w 512"/>
                <a:gd name="T31" fmla="*/ 230 h 512"/>
                <a:gd name="T32" fmla="*/ 269 w 512"/>
                <a:gd name="T33" fmla="*/ 216 h 512"/>
                <a:gd name="T34" fmla="*/ 285 w 512"/>
                <a:gd name="T35" fmla="*/ 216 h 512"/>
                <a:gd name="T36" fmla="*/ 285 w 512"/>
                <a:gd name="T37" fmla="*/ 231 h 512"/>
                <a:gd name="T38" fmla="*/ 266 w 512"/>
                <a:gd name="T39" fmla="*/ 249 h 512"/>
                <a:gd name="T40" fmla="*/ 266 w 512"/>
                <a:gd name="T41" fmla="*/ 330 h 512"/>
                <a:gd name="T42" fmla="*/ 288 w 512"/>
                <a:gd name="T43" fmla="*/ 330 h 512"/>
                <a:gd name="T44" fmla="*/ 288 w 512"/>
                <a:gd name="T45" fmla="*/ 309 h 512"/>
                <a:gd name="T46" fmla="*/ 318 w 512"/>
                <a:gd name="T47" fmla="*/ 243 h 512"/>
                <a:gd name="T48" fmla="*/ 334 w 512"/>
                <a:gd name="T49" fmla="*/ 191 h 512"/>
                <a:gd name="T50" fmla="*/ 256 w 512"/>
                <a:gd name="T51" fmla="*/ 117 h 512"/>
                <a:gd name="T52" fmla="*/ 512 w 512"/>
                <a:gd name="T53" fmla="*/ 256 h 512"/>
                <a:gd name="T54" fmla="*/ 256 w 512"/>
                <a:gd name="T55" fmla="*/ 512 h 512"/>
                <a:gd name="T56" fmla="*/ 0 w 512"/>
                <a:gd name="T57" fmla="*/ 256 h 512"/>
                <a:gd name="T58" fmla="*/ 256 w 512"/>
                <a:gd name="T59" fmla="*/ 0 h 512"/>
                <a:gd name="T60" fmla="*/ 512 w 512"/>
                <a:gd name="T61" fmla="*/ 256 h 512"/>
                <a:gd name="T62" fmla="*/ 356 w 512"/>
                <a:gd name="T63" fmla="*/ 191 h 512"/>
                <a:gd name="T64" fmla="*/ 256 w 512"/>
                <a:gd name="T65" fmla="*/ 96 h 512"/>
                <a:gd name="T66" fmla="*/ 256 w 512"/>
                <a:gd name="T67" fmla="*/ 96 h 512"/>
                <a:gd name="T68" fmla="*/ 256 w 512"/>
                <a:gd name="T69" fmla="*/ 96 h 512"/>
                <a:gd name="T70" fmla="*/ 256 w 512"/>
                <a:gd name="T71" fmla="*/ 96 h 512"/>
                <a:gd name="T72" fmla="*/ 255 w 512"/>
                <a:gd name="T73" fmla="*/ 96 h 512"/>
                <a:gd name="T74" fmla="*/ 157 w 512"/>
                <a:gd name="T75" fmla="*/ 191 h 512"/>
                <a:gd name="T76" fmla="*/ 176 w 512"/>
                <a:gd name="T77" fmla="*/ 254 h 512"/>
                <a:gd name="T78" fmla="*/ 202 w 512"/>
                <a:gd name="T79" fmla="*/ 309 h 512"/>
                <a:gd name="T80" fmla="*/ 202 w 512"/>
                <a:gd name="T81" fmla="*/ 341 h 512"/>
                <a:gd name="T82" fmla="*/ 203 w 512"/>
                <a:gd name="T83" fmla="*/ 342 h 512"/>
                <a:gd name="T84" fmla="*/ 202 w 512"/>
                <a:gd name="T85" fmla="*/ 343 h 512"/>
                <a:gd name="T86" fmla="*/ 213 w 512"/>
                <a:gd name="T87" fmla="*/ 407 h 512"/>
                <a:gd name="T88" fmla="*/ 224 w 512"/>
                <a:gd name="T89" fmla="*/ 416 h 512"/>
                <a:gd name="T90" fmla="*/ 288 w 512"/>
                <a:gd name="T91" fmla="*/ 416 h 512"/>
                <a:gd name="T92" fmla="*/ 298 w 512"/>
                <a:gd name="T93" fmla="*/ 407 h 512"/>
                <a:gd name="T94" fmla="*/ 309 w 512"/>
                <a:gd name="T95" fmla="*/ 343 h 512"/>
                <a:gd name="T96" fmla="*/ 309 w 512"/>
                <a:gd name="T97" fmla="*/ 342 h 512"/>
                <a:gd name="T98" fmla="*/ 309 w 512"/>
                <a:gd name="T99" fmla="*/ 341 h 512"/>
                <a:gd name="T100" fmla="*/ 309 w 512"/>
                <a:gd name="T101" fmla="*/ 309 h 512"/>
                <a:gd name="T102" fmla="*/ 336 w 512"/>
                <a:gd name="T103" fmla="*/ 254 h 512"/>
                <a:gd name="T104" fmla="*/ 356 w 512"/>
                <a:gd name="T105" fmla="*/ 19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6" y="352"/>
                  </a:moveTo>
                  <a:cubicBezTo>
                    <a:pt x="286" y="352"/>
                    <a:pt x="286" y="352"/>
                    <a:pt x="286" y="352"/>
                  </a:cubicBezTo>
                  <a:cubicBezTo>
                    <a:pt x="279" y="394"/>
                    <a:pt x="279" y="394"/>
                    <a:pt x="279" y="394"/>
                  </a:cubicBezTo>
                  <a:cubicBezTo>
                    <a:pt x="233" y="394"/>
                    <a:pt x="233" y="394"/>
                    <a:pt x="233" y="394"/>
                  </a:cubicBezTo>
                  <a:lnTo>
                    <a:pt x="226" y="352"/>
                  </a:lnTo>
                  <a:close/>
                  <a:moveTo>
                    <a:pt x="256" y="117"/>
                  </a:moveTo>
                  <a:cubicBezTo>
                    <a:pt x="214" y="117"/>
                    <a:pt x="178" y="151"/>
                    <a:pt x="178" y="191"/>
                  </a:cubicBezTo>
                  <a:cubicBezTo>
                    <a:pt x="178" y="219"/>
                    <a:pt x="194" y="242"/>
                    <a:pt x="194" y="242"/>
                  </a:cubicBezTo>
                  <a:cubicBezTo>
                    <a:pt x="201" y="254"/>
                    <a:pt x="224" y="292"/>
                    <a:pt x="224" y="309"/>
                  </a:cubicBezTo>
                  <a:cubicBezTo>
                    <a:pt x="224" y="330"/>
                    <a:pt x="224" y="330"/>
                    <a:pt x="224" y="330"/>
                  </a:cubicBezTo>
                  <a:cubicBezTo>
                    <a:pt x="245" y="330"/>
                    <a:pt x="245" y="330"/>
                    <a:pt x="245" y="330"/>
                  </a:cubicBezTo>
                  <a:cubicBezTo>
                    <a:pt x="245" y="249"/>
                    <a:pt x="245" y="249"/>
                    <a:pt x="245" y="249"/>
                  </a:cubicBezTo>
                  <a:cubicBezTo>
                    <a:pt x="227" y="231"/>
                    <a:pt x="227" y="231"/>
                    <a:pt x="227" y="231"/>
                  </a:cubicBezTo>
                  <a:cubicBezTo>
                    <a:pt x="223" y="227"/>
                    <a:pt x="223" y="220"/>
                    <a:pt x="227" y="216"/>
                  </a:cubicBezTo>
                  <a:cubicBezTo>
                    <a:pt x="231" y="212"/>
                    <a:pt x="238" y="212"/>
                    <a:pt x="242" y="216"/>
                  </a:cubicBezTo>
                  <a:cubicBezTo>
                    <a:pt x="256" y="230"/>
                    <a:pt x="256" y="230"/>
                    <a:pt x="256" y="230"/>
                  </a:cubicBezTo>
                  <a:cubicBezTo>
                    <a:pt x="269" y="216"/>
                    <a:pt x="269" y="216"/>
                    <a:pt x="269" y="216"/>
                  </a:cubicBezTo>
                  <a:cubicBezTo>
                    <a:pt x="274" y="212"/>
                    <a:pt x="280" y="212"/>
                    <a:pt x="285" y="216"/>
                  </a:cubicBezTo>
                  <a:cubicBezTo>
                    <a:pt x="289" y="220"/>
                    <a:pt x="289" y="227"/>
                    <a:pt x="285" y="231"/>
                  </a:cubicBezTo>
                  <a:cubicBezTo>
                    <a:pt x="266" y="249"/>
                    <a:pt x="266" y="249"/>
                    <a:pt x="266" y="249"/>
                  </a:cubicBezTo>
                  <a:cubicBezTo>
                    <a:pt x="266" y="330"/>
                    <a:pt x="266" y="330"/>
                    <a:pt x="266" y="330"/>
                  </a:cubicBezTo>
                  <a:cubicBezTo>
                    <a:pt x="288" y="330"/>
                    <a:pt x="288" y="330"/>
                    <a:pt x="288" y="330"/>
                  </a:cubicBezTo>
                  <a:cubicBezTo>
                    <a:pt x="288" y="309"/>
                    <a:pt x="288" y="309"/>
                    <a:pt x="288" y="309"/>
                  </a:cubicBezTo>
                  <a:cubicBezTo>
                    <a:pt x="288" y="292"/>
                    <a:pt x="311" y="254"/>
                    <a:pt x="318" y="243"/>
                  </a:cubicBezTo>
                  <a:cubicBezTo>
                    <a:pt x="318" y="242"/>
                    <a:pt x="334" y="218"/>
                    <a:pt x="334" y="191"/>
                  </a:cubicBezTo>
                  <a:cubicBezTo>
                    <a:pt x="334" y="151"/>
                    <a:pt x="298" y="117"/>
                    <a:pt x="256" y="11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6" y="191"/>
                  </a:moveTo>
                  <a:cubicBezTo>
                    <a:pt x="356" y="140"/>
                    <a:pt x="310" y="96"/>
                    <a:pt x="256" y="96"/>
                  </a:cubicBezTo>
                  <a:cubicBezTo>
                    <a:pt x="256" y="96"/>
                    <a:pt x="256" y="96"/>
                    <a:pt x="256" y="96"/>
                  </a:cubicBezTo>
                  <a:cubicBezTo>
                    <a:pt x="256" y="96"/>
                    <a:pt x="256" y="96"/>
                    <a:pt x="256" y="96"/>
                  </a:cubicBezTo>
                  <a:cubicBezTo>
                    <a:pt x="256" y="96"/>
                    <a:pt x="256" y="96"/>
                    <a:pt x="256" y="96"/>
                  </a:cubicBezTo>
                  <a:cubicBezTo>
                    <a:pt x="256" y="96"/>
                    <a:pt x="256" y="96"/>
                    <a:pt x="255" y="96"/>
                  </a:cubicBezTo>
                  <a:cubicBezTo>
                    <a:pt x="202" y="96"/>
                    <a:pt x="157" y="140"/>
                    <a:pt x="157" y="191"/>
                  </a:cubicBezTo>
                  <a:cubicBezTo>
                    <a:pt x="157" y="225"/>
                    <a:pt x="175" y="253"/>
                    <a:pt x="176" y="254"/>
                  </a:cubicBezTo>
                  <a:cubicBezTo>
                    <a:pt x="189" y="275"/>
                    <a:pt x="202" y="302"/>
                    <a:pt x="202" y="309"/>
                  </a:cubicBezTo>
                  <a:cubicBezTo>
                    <a:pt x="202" y="341"/>
                    <a:pt x="202" y="341"/>
                    <a:pt x="202" y="341"/>
                  </a:cubicBezTo>
                  <a:cubicBezTo>
                    <a:pt x="202" y="341"/>
                    <a:pt x="202" y="342"/>
                    <a:pt x="203" y="342"/>
                  </a:cubicBezTo>
                  <a:cubicBezTo>
                    <a:pt x="203" y="342"/>
                    <a:pt x="202" y="342"/>
                    <a:pt x="202" y="343"/>
                  </a:cubicBezTo>
                  <a:cubicBezTo>
                    <a:pt x="213" y="407"/>
                    <a:pt x="213" y="407"/>
                    <a:pt x="213" y="407"/>
                  </a:cubicBezTo>
                  <a:cubicBezTo>
                    <a:pt x="214" y="412"/>
                    <a:pt x="218" y="416"/>
                    <a:pt x="224" y="416"/>
                  </a:cubicBezTo>
                  <a:cubicBezTo>
                    <a:pt x="288" y="416"/>
                    <a:pt x="288" y="416"/>
                    <a:pt x="288" y="416"/>
                  </a:cubicBezTo>
                  <a:cubicBezTo>
                    <a:pt x="293" y="416"/>
                    <a:pt x="297" y="412"/>
                    <a:pt x="298" y="407"/>
                  </a:cubicBezTo>
                  <a:cubicBezTo>
                    <a:pt x="309" y="343"/>
                    <a:pt x="309" y="343"/>
                    <a:pt x="309" y="343"/>
                  </a:cubicBezTo>
                  <a:cubicBezTo>
                    <a:pt x="309" y="342"/>
                    <a:pt x="309" y="342"/>
                    <a:pt x="309" y="342"/>
                  </a:cubicBezTo>
                  <a:cubicBezTo>
                    <a:pt x="309" y="342"/>
                    <a:pt x="309" y="341"/>
                    <a:pt x="309" y="341"/>
                  </a:cubicBezTo>
                  <a:cubicBezTo>
                    <a:pt x="309" y="309"/>
                    <a:pt x="309" y="309"/>
                    <a:pt x="309" y="309"/>
                  </a:cubicBezTo>
                  <a:cubicBezTo>
                    <a:pt x="309" y="302"/>
                    <a:pt x="323" y="275"/>
                    <a:pt x="336" y="254"/>
                  </a:cubicBezTo>
                  <a:cubicBezTo>
                    <a:pt x="337" y="253"/>
                    <a:pt x="356" y="225"/>
                    <a:pt x="356" y="191"/>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197" name="TextBox 196"/>
            <p:cNvSpPr txBox="1"/>
            <p:nvPr/>
          </p:nvSpPr>
          <p:spPr>
            <a:xfrm>
              <a:off x="1580214" y="4564257"/>
              <a:ext cx="1615087" cy="103875"/>
            </a:xfrm>
            <a:prstGeom prst="rect">
              <a:avLst/>
            </a:prstGeom>
            <a:noFill/>
            <a:ln>
              <a:noFill/>
            </a:ln>
          </p:spPr>
          <p:txBody>
            <a:bodyPr wrap="square" lIns="0" tIns="0" rIns="0" bIns="0" rtlCol="0">
              <a:spAutoFit/>
            </a:bodyPr>
            <a:lstStyle/>
            <a:p>
              <a:pPr marL="0" marR="0" lvl="0" indent="0" defTabSz="914378" eaLnBrk="1" fontAlgn="auto" latinLnBrk="0" hangingPunct="1">
                <a:lnSpc>
                  <a:spcPct val="100000"/>
                </a:lnSpc>
                <a:spcBef>
                  <a:spcPts val="450"/>
                </a:spcBef>
                <a:spcAft>
                  <a:spcPts val="0"/>
                </a:spcAft>
                <a:buClrTx/>
                <a:buSzPct val="100000"/>
                <a:buFontTx/>
                <a:buNone/>
                <a:tabLst/>
                <a:defRPr/>
              </a:pPr>
              <a:r>
                <a:rPr kumimoji="0" lang="en-US" sz="675" b="1" i="0" u="none" strike="noStrike" kern="0" cap="none" spc="0" normalizeH="0" baseline="0" noProof="0" dirty="0">
                  <a:ln>
                    <a:noFill/>
                  </a:ln>
                  <a:solidFill>
                    <a:srgbClr val="313131"/>
                  </a:solidFill>
                  <a:effectLst/>
                  <a:uLnTx/>
                  <a:uFillTx/>
                </a:rPr>
                <a:t>DATA COLLECTION &amp; ANALYSIS </a:t>
              </a:r>
            </a:p>
          </p:txBody>
        </p:sp>
        <p:sp>
          <p:nvSpPr>
            <p:cNvPr id="198" name="Freeform 10"/>
            <p:cNvSpPr>
              <a:spLocks noEditPoints="1"/>
            </p:cNvSpPr>
            <p:nvPr/>
          </p:nvSpPr>
          <p:spPr bwMode="auto">
            <a:xfrm>
              <a:off x="2059462" y="4285657"/>
              <a:ext cx="240891" cy="240891"/>
            </a:xfrm>
            <a:custGeom>
              <a:avLst/>
              <a:gdLst>
                <a:gd name="T0" fmla="*/ 266 w 639"/>
                <a:gd name="T1" fmla="*/ 240 h 639"/>
                <a:gd name="T2" fmla="*/ 492 w 639"/>
                <a:gd name="T3" fmla="*/ 240 h 639"/>
                <a:gd name="T4" fmla="*/ 492 w 639"/>
                <a:gd name="T5" fmla="*/ 439 h 639"/>
                <a:gd name="T6" fmla="*/ 146 w 639"/>
                <a:gd name="T7" fmla="*/ 439 h 639"/>
                <a:gd name="T8" fmla="*/ 146 w 639"/>
                <a:gd name="T9" fmla="*/ 200 h 639"/>
                <a:gd name="T10" fmla="*/ 232 w 639"/>
                <a:gd name="T11" fmla="*/ 200 h 639"/>
                <a:gd name="T12" fmla="*/ 255 w 639"/>
                <a:gd name="T13" fmla="*/ 234 h 639"/>
                <a:gd name="T14" fmla="*/ 266 w 639"/>
                <a:gd name="T15" fmla="*/ 240 h 639"/>
                <a:gd name="T16" fmla="*/ 519 w 639"/>
                <a:gd name="T17" fmla="*/ 452 h 639"/>
                <a:gd name="T18" fmla="*/ 505 w 639"/>
                <a:gd name="T19" fmla="*/ 466 h 639"/>
                <a:gd name="T20" fmla="*/ 133 w 639"/>
                <a:gd name="T21" fmla="*/ 466 h 639"/>
                <a:gd name="T22" fmla="*/ 119 w 639"/>
                <a:gd name="T23" fmla="*/ 452 h 639"/>
                <a:gd name="T24" fmla="*/ 119 w 639"/>
                <a:gd name="T25" fmla="*/ 186 h 639"/>
                <a:gd name="T26" fmla="*/ 133 w 639"/>
                <a:gd name="T27" fmla="*/ 173 h 639"/>
                <a:gd name="T28" fmla="*/ 239 w 639"/>
                <a:gd name="T29" fmla="*/ 173 h 639"/>
                <a:gd name="T30" fmla="*/ 250 w 639"/>
                <a:gd name="T31" fmla="*/ 179 h 639"/>
                <a:gd name="T32" fmla="*/ 273 w 639"/>
                <a:gd name="T33" fmla="*/ 213 h 639"/>
                <a:gd name="T34" fmla="*/ 505 w 639"/>
                <a:gd name="T35" fmla="*/ 213 h 639"/>
                <a:gd name="T36" fmla="*/ 519 w 639"/>
                <a:gd name="T37" fmla="*/ 226 h 639"/>
                <a:gd name="T38" fmla="*/ 519 w 639"/>
                <a:gd name="T39" fmla="*/ 452 h 639"/>
                <a:gd name="T40" fmla="*/ 319 w 639"/>
                <a:gd name="T41" fmla="*/ 0 h 639"/>
                <a:gd name="T42" fmla="*/ 0 w 639"/>
                <a:gd name="T43" fmla="*/ 319 h 639"/>
                <a:gd name="T44" fmla="*/ 319 w 639"/>
                <a:gd name="T45" fmla="*/ 639 h 639"/>
                <a:gd name="T46" fmla="*/ 639 w 639"/>
                <a:gd name="T47" fmla="*/ 319 h 639"/>
                <a:gd name="T48" fmla="*/ 319 w 639"/>
                <a:gd name="T49"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9" h="639">
                  <a:moveTo>
                    <a:pt x="266" y="240"/>
                  </a:moveTo>
                  <a:cubicBezTo>
                    <a:pt x="492" y="240"/>
                    <a:pt x="492" y="240"/>
                    <a:pt x="492" y="240"/>
                  </a:cubicBezTo>
                  <a:cubicBezTo>
                    <a:pt x="492" y="439"/>
                    <a:pt x="492" y="439"/>
                    <a:pt x="492" y="439"/>
                  </a:cubicBezTo>
                  <a:cubicBezTo>
                    <a:pt x="146" y="439"/>
                    <a:pt x="146" y="439"/>
                    <a:pt x="146" y="439"/>
                  </a:cubicBezTo>
                  <a:cubicBezTo>
                    <a:pt x="146" y="200"/>
                    <a:pt x="146" y="200"/>
                    <a:pt x="146" y="200"/>
                  </a:cubicBezTo>
                  <a:cubicBezTo>
                    <a:pt x="232" y="200"/>
                    <a:pt x="232" y="200"/>
                    <a:pt x="232" y="200"/>
                  </a:cubicBezTo>
                  <a:cubicBezTo>
                    <a:pt x="255" y="234"/>
                    <a:pt x="255" y="234"/>
                    <a:pt x="255" y="234"/>
                  </a:cubicBezTo>
                  <a:cubicBezTo>
                    <a:pt x="257" y="237"/>
                    <a:pt x="261" y="240"/>
                    <a:pt x="266" y="240"/>
                  </a:cubicBezTo>
                  <a:close/>
                  <a:moveTo>
                    <a:pt x="519" y="452"/>
                  </a:moveTo>
                  <a:cubicBezTo>
                    <a:pt x="519" y="460"/>
                    <a:pt x="513" y="466"/>
                    <a:pt x="505" y="466"/>
                  </a:cubicBezTo>
                  <a:cubicBezTo>
                    <a:pt x="133" y="466"/>
                    <a:pt x="133" y="466"/>
                    <a:pt x="133" y="466"/>
                  </a:cubicBezTo>
                  <a:cubicBezTo>
                    <a:pt x="125" y="466"/>
                    <a:pt x="119" y="460"/>
                    <a:pt x="119" y="452"/>
                  </a:cubicBezTo>
                  <a:cubicBezTo>
                    <a:pt x="119" y="186"/>
                    <a:pt x="119" y="186"/>
                    <a:pt x="119" y="186"/>
                  </a:cubicBezTo>
                  <a:cubicBezTo>
                    <a:pt x="119" y="179"/>
                    <a:pt x="125" y="173"/>
                    <a:pt x="133" y="173"/>
                  </a:cubicBezTo>
                  <a:cubicBezTo>
                    <a:pt x="239" y="173"/>
                    <a:pt x="239" y="173"/>
                    <a:pt x="239" y="173"/>
                  </a:cubicBezTo>
                  <a:cubicBezTo>
                    <a:pt x="244" y="173"/>
                    <a:pt x="248" y="175"/>
                    <a:pt x="250" y="179"/>
                  </a:cubicBezTo>
                  <a:cubicBezTo>
                    <a:pt x="273" y="213"/>
                    <a:pt x="273" y="213"/>
                    <a:pt x="273" y="213"/>
                  </a:cubicBezTo>
                  <a:cubicBezTo>
                    <a:pt x="505" y="213"/>
                    <a:pt x="505" y="213"/>
                    <a:pt x="505" y="213"/>
                  </a:cubicBezTo>
                  <a:cubicBezTo>
                    <a:pt x="513" y="213"/>
                    <a:pt x="519" y="219"/>
                    <a:pt x="519" y="226"/>
                  </a:cubicBezTo>
                  <a:cubicBezTo>
                    <a:pt x="519" y="452"/>
                    <a:pt x="519" y="452"/>
                    <a:pt x="519" y="452"/>
                  </a:cubicBezTo>
                  <a:close/>
                  <a:moveTo>
                    <a:pt x="319" y="0"/>
                  </a:moveTo>
                  <a:cubicBezTo>
                    <a:pt x="143" y="0"/>
                    <a:pt x="0" y="143"/>
                    <a:pt x="0" y="319"/>
                  </a:cubicBezTo>
                  <a:cubicBezTo>
                    <a:pt x="0" y="496"/>
                    <a:pt x="143" y="639"/>
                    <a:pt x="319" y="639"/>
                  </a:cubicBezTo>
                  <a:cubicBezTo>
                    <a:pt x="495" y="639"/>
                    <a:pt x="639" y="496"/>
                    <a:pt x="639" y="319"/>
                  </a:cubicBezTo>
                  <a:cubicBezTo>
                    <a:pt x="639" y="143"/>
                    <a:pt x="495" y="0"/>
                    <a:pt x="319" y="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9" name="TextBox 198"/>
            <p:cNvSpPr txBox="1"/>
            <p:nvPr/>
          </p:nvSpPr>
          <p:spPr>
            <a:xfrm>
              <a:off x="5186127" y="3860302"/>
              <a:ext cx="1615087" cy="103875"/>
            </a:xfrm>
            <a:prstGeom prst="rect">
              <a:avLst/>
            </a:prstGeom>
            <a:noFill/>
            <a:ln>
              <a:noFill/>
            </a:ln>
          </p:spPr>
          <p:txBody>
            <a:bodyPr wrap="square" lIns="0" tIns="0" rIns="0" bIns="0" rtlCol="0">
              <a:spAutoFit/>
            </a:bodyPr>
            <a:lstStyle/>
            <a:p>
              <a:pPr marL="0" marR="0" lvl="0" indent="0" defTabSz="914378" eaLnBrk="1" fontAlgn="auto" latinLnBrk="0" hangingPunct="1">
                <a:lnSpc>
                  <a:spcPct val="100000"/>
                </a:lnSpc>
                <a:spcBef>
                  <a:spcPts val="450"/>
                </a:spcBef>
                <a:spcAft>
                  <a:spcPts val="0"/>
                </a:spcAft>
                <a:buClrTx/>
                <a:buSzPct val="100000"/>
                <a:buFontTx/>
                <a:buNone/>
                <a:tabLst/>
                <a:defRPr/>
              </a:pPr>
              <a:r>
                <a:rPr kumimoji="0" lang="en-US" sz="675" b="1" i="0" u="none" strike="noStrike" kern="0" cap="none" spc="0" normalizeH="0" baseline="0" noProof="0" dirty="0">
                  <a:ln>
                    <a:noFill/>
                  </a:ln>
                  <a:solidFill>
                    <a:srgbClr val="313131"/>
                  </a:solidFill>
                  <a:effectLst/>
                  <a:uLnTx/>
                  <a:uFillTx/>
                </a:rPr>
                <a:t>DATA COLLECTION &amp; ANALYSIS </a:t>
              </a:r>
            </a:p>
          </p:txBody>
        </p:sp>
        <p:sp>
          <p:nvSpPr>
            <p:cNvPr id="200" name="Freeform 10"/>
            <p:cNvSpPr>
              <a:spLocks noEditPoints="1"/>
            </p:cNvSpPr>
            <p:nvPr/>
          </p:nvSpPr>
          <p:spPr bwMode="auto">
            <a:xfrm>
              <a:off x="5338696" y="3587088"/>
              <a:ext cx="240891" cy="240891"/>
            </a:xfrm>
            <a:custGeom>
              <a:avLst/>
              <a:gdLst>
                <a:gd name="T0" fmla="*/ 266 w 639"/>
                <a:gd name="T1" fmla="*/ 240 h 639"/>
                <a:gd name="T2" fmla="*/ 492 w 639"/>
                <a:gd name="T3" fmla="*/ 240 h 639"/>
                <a:gd name="T4" fmla="*/ 492 w 639"/>
                <a:gd name="T5" fmla="*/ 439 h 639"/>
                <a:gd name="T6" fmla="*/ 146 w 639"/>
                <a:gd name="T7" fmla="*/ 439 h 639"/>
                <a:gd name="T8" fmla="*/ 146 w 639"/>
                <a:gd name="T9" fmla="*/ 200 h 639"/>
                <a:gd name="T10" fmla="*/ 232 w 639"/>
                <a:gd name="T11" fmla="*/ 200 h 639"/>
                <a:gd name="T12" fmla="*/ 255 w 639"/>
                <a:gd name="T13" fmla="*/ 234 h 639"/>
                <a:gd name="T14" fmla="*/ 266 w 639"/>
                <a:gd name="T15" fmla="*/ 240 h 639"/>
                <a:gd name="T16" fmla="*/ 519 w 639"/>
                <a:gd name="T17" fmla="*/ 452 h 639"/>
                <a:gd name="T18" fmla="*/ 505 w 639"/>
                <a:gd name="T19" fmla="*/ 466 h 639"/>
                <a:gd name="T20" fmla="*/ 133 w 639"/>
                <a:gd name="T21" fmla="*/ 466 h 639"/>
                <a:gd name="T22" fmla="*/ 119 w 639"/>
                <a:gd name="T23" fmla="*/ 452 h 639"/>
                <a:gd name="T24" fmla="*/ 119 w 639"/>
                <a:gd name="T25" fmla="*/ 186 h 639"/>
                <a:gd name="T26" fmla="*/ 133 w 639"/>
                <a:gd name="T27" fmla="*/ 173 h 639"/>
                <a:gd name="T28" fmla="*/ 239 w 639"/>
                <a:gd name="T29" fmla="*/ 173 h 639"/>
                <a:gd name="T30" fmla="*/ 250 w 639"/>
                <a:gd name="T31" fmla="*/ 179 h 639"/>
                <a:gd name="T32" fmla="*/ 273 w 639"/>
                <a:gd name="T33" fmla="*/ 213 h 639"/>
                <a:gd name="T34" fmla="*/ 505 w 639"/>
                <a:gd name="T35" fmla="*/ 213 h 639"/>
                <a:gd name="T36" fmla="*/ 519 w 639"/>
                <a:gd name="T37" fmla="*/ 226 h 639"/>
                <a:gd name="T38" fmla="*/ 519 w 639"/>
                <a:gd name="T39" fmla="*/ 452 h 639"/>
                <a:gd name="T40" fmla="*/ 319 w 639"/>
                <a:gd name="T41" fmla="*/ 0 h 639"/>
                <a:gd name="T42" fmla="*/ 0 w 639"/>
                <a:gd name="T43" fmla="*/ 319 h 639"/>
                <a:gd name="T44" fmla="*/ 319 w 639"/>
                <a:gd name="T45" fmla="*/ 639 h 639"/>
                <a:gd name="T46" fmla="*/ 639 w 639"/>
                <a:gd name="T47" fmla="*/ 319 h 639"/>
                <a:gd name="T48" fmla="*/ 319 w 639"/>
                <a:gd name="T49"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9" h="639">
                  <a:moveTo>
                    <a:pt x="266" y="240"/>
                  </a:moveTo>
                  <a:cubicBezTo>
                    <a:pt x="492" y="240"/>
                    <a:pt x="492" y="240"/>
                    <a:pt x="492" y="240"/>
                  </a:cubicBezTo>
                  <a:cubicBezTo>
                    <a:pt x="492" y="439"/>
                    <a:pt x="492" y="439"/>
                    <a:pt x="492" y="439"/>
                  </a:cubicBezTo>
                  <a:cubicBezTo>
                    <a:pt x="146" y="439"/>
                    <a:pt x="146" y="439"/>
                    <a:pt x="146" y="439"/>
                  </a:cubicBezTo>
                  <a:cubicBezTo>
                    <a:pt x="146" y="200"/>
                    <a:pt x="146" y="200"/>
                    <a:pt x="146" y="200"/>
                  </a:cubicBezTo>
                  <a:cubicBezTo>
                    <a:pt x="232" y="200"/>
                    <a:pt x="232" y="200"/>
                    <a:pt x="232" y="200"/>
                  </a:cubicBezTo>
                  <a:cubicBezTo>
                    <a:pt x="255" y="234"/>
                    <a:pt x="255" y="234"/>
                    <a:pt x="255" y="234"/>
                  </a:cubicBezTo>
                  <a:cubicBezTo>
                    <a:pt x="257" y="237"/>
                    <a:pt x="261" y="240"/>
                    <a:pt x="266" y="240"/>
                  </a:cubicBezTo>
                  <a:close/>
                  <a:moveTo>
                    <a:pt x="519" y="452"/>
                  </a:moveTo>
                  <a:cubicBezTo>
                    <a:pt x="519" y="460"/>
                    <a:pt x="513" y="466"/>
                    <a:pt x="505" y="466"/>
                  </a:cubicBezTo>
                  <a:cubicBezTo>
                    <a:pt x="133" y="466"/>
                    <a:pt x="133" y="466"/>
                    <a:pt x="133" y="466"/>
                  </a:cubicBezTo>
                  <a:cubicBezTo>
                    <a:pt x="125" y="466"/>
                    <a:pt x="119" y="460"/>
                    <a:pt x="119" y="452"/>
                  </a:cubicBezTo>
                  <a:cubicBezTo>
                    <a:pt x="119" y="186"/>
                    <a:pt x="119" y="186"/>
                    <a:pt x="119" y="186"/>
                  </a:cubicBezTo>
                  <a:cubicBezTo>
                    <a:pt x="119" y="179"/>
                    <a:pt x="125" y="173"/>
                    <a:pt x="133" y="173"/>
                  </a:cubicBezTo>
                  <a:cubicBezTo>
                    <a:pt x="239" y="173"/>
                    <a:pt x="239" y="173"/>
                    <a:pt x="239" y="173"/>
                  </a:cubicBezTo>
                  <a:cubicBezTo>
                    <a:pt x="244" y="173"/>
                    <a:pt x="248" y="175"/>
                    <a:pt x="250" y="179"/>
                  </a:cubicBezTo>
                  <a:cubicBezTo>
                    <a:pt x="273" y="213"/>
                    <a:pt x="273" y="213"/>
                    <a:pt x="273" y="213"/>
                  </a:cubicBezTo>
                  <a:cubicBezTo>
                    <a:pt x="505" y="213"/>
                    <a:pt x="505" y="213"/>
                    <a:pt x="505" y="213"/>
                  </a:cubicBezTo>
                  <a:cubicBezTo>
                    <a:pt x="513" y="213"/>
                    <a:pt x="519" y="219"/>
                    <a:pt x="519" y="226"/>
                  </a:cubicBezTo>
                  <a:cubicBezTo>
                    <a:pt x="519" y="452"/>
                    <a:pt x="519" y="452"/>
                    <a:pt x="519" y="452"/>
                  </a:cubicBezTo>
                  <a:close/>
                  <a:moveTo>
                    <a:pt x="319" y="0"/>
                  </a:moveTo>
                  <a:cubicBezTo>
                    <a:pt x="143" y="0"/>
                    <a:pt x="0" y="143"/>
                    <a:pt x="0" y="319"/>
                  </a:cubicBezTo>
                  <a:cubicBezTo>
                    <a:pt x="0" y="496"/>
                    <a:pt x="143" y="639"/>
                    <a:pt x="319" y="639"/>
                  </a:cubicBezTo>
                  <a:cubicBezTo>
                    <a:pt x="495" y="639"/>
                    <a:pt x="639" y="496"/>
                    <a:pt x="639" y="319"/>
                  </a:cubicBezTo>
                  <a:cubicBezTo>
                    <a:pt x="639" y="143"/>
                    <a:pt x="495" y="0"/>
                    <a:pt x="319" y="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1" name="TextBox 200"/>
            <p:cNvSpPr txBox="1"/>
            <p:nvPr/>
          </p:nvSpPr>
          <p:spPr>
            <a:xfrm>
              <a:off x="8888115" y="3934368"/>
              <a:ext cx="1615087" cy="103875"/>
            </a:xfrm>
            <a:prstGeom prst="rect">
              <a:avLst/>
            </a:prstGeom>
            <a:noFill/>
            <a:ln>
              <a:noFill/>
            </a:ln>
          </p:spPr>
          <p:txBody>
            <a:bodyPr wrap="square" lIns="0" tIns="0" rIns="0" bIns="0" rtlCol="0">
              <a:spAutoFit/>
            </a:bodyPr>
            <a:lstStyle/>
            <a:p>
              <a:pPr marL="0" marR="0" lvl="0" indent="0" defTabSz="914378" eaLnBrk="1" fontAlgn="auto" latinLnBrk="0" hangingPunct="1">
                <a:lnSpc>
                  <a:spcPct val="100000"/>
                </a:lnSpc>
                <a:spcBef>
                  <a:spcPts val="450"/>
                </a:spcBef>
                <a:spcAft>
                  <a:spcPts val="0"/>
                </a:spcAft>
                <a:buClrTx/>
                <a:buSzPct val="100000"/>
                <a:buFontTx/>
                <a:buNone/>
                <a:tabLst/>
                <a:defRPr/>
              </a:pPr>
              <a:r>
                <a:rPr kumimoji="0" lang="en-US" sz="675" b="1" i="0" u="none" strike="noStrike" kern="0" cap="none" spc="0" normalizeH="0" baseline="0" noProof="0" dirty="0">
                  <a:ln>
                    <a:noFill/>
                  </a:ln>
                  <a:solidFill>
                    <a:srgbClr val="313131"/>
                  </a:solidFill>
                  <a:effectLst/>
                  <a:uLnTx/>
                  <a:uFillTx/>
                </a:rPr>
                <a:t>DATA COLLECTION &amp; ANALYSIS </a:t>
              </a:r>
            </a:p>
          </p:txBody>
        </p:sp>
        <p:sp>
          <p:nvSpPr>
            <p:cNvPr id="202" name="TextBox 201"/>
            <p:cNvSpPr txBox="1"/>
            <p:nvPr/>
          </p:nvSpPr>
          <p:spPr>
            <a:xfrm>
              <a:off x="5185580" y="5143266"/>
              <a:ext cx="1615087" cy="103875"/>
            </a:xfrm>
            <a:prstGeom prst="rect">
              <a:avLst/>
            </a:prstGeom>
            <a:noFill/>
            <a:ln>
              <a:noFill/>
            </a:ln>
          </p:spPr>
          <p:txBody>
            <a:bodyPr wrap="square" lIns="0" tIns="0" rIns="0" bIns="0" rtlCol="0">
              <a:spAutoFit/>
            </a:bodyPr>
            <a:lstStyle/>
            <a:p>
              <a:pPr marL="0" marR="0" lvl="0" indent="0" defTabSz="914378" eaLnBrk="1" fontAlgn="auto" latinLnBrk="0" hangingPunct="1">
                <a:lnSpc>
                  <a:spcPct val="100000"/>
                </a:lnSpc>
                <a:spcBef>
                  <a:spcPts val="450"/>
                </a:spcBef>
                <a:spcAft>
                  <a:spcPts val="0"/>
                </a:spcAft>
                <a:buClrTx/>
                <a:buSzPct val="100000"/>
                <a:buFontTx/>
                <a:buNone/>
                <a:tabLst/>
                <a:defRPr/>
              </a:pPr>
              <a:r>
                <a:rPr kumimoji="0" lang="en-US" sz="675" b="1" i="0" u="none" strike="noStrike" kern="0" cap="none" spc="0" normalizeH="0" baseline="0" noProof="0" dirty="0">
                  <a:ln>
                    <a:noFill/>
                  </a:ln>
                  <a:solidFill>
                    <a:srgbClr val="313131"/>
                  </a:solidFill>
                  <a:effectLst/>
                  <a:uLnTx/>
                  <a:uFillTx/>
                </a:rPr>
                <a:t>DATA COLLECTION &amp; ANALYSIS </a:t>
              </a:r>
            </a:p>
          </p:txBody>
        </p:sp>
        <p:sp>
          <p:nvSpPr>
            <p:cNvPr id="203" name="Freeform 10"/>
            <p:cNvSpPr>
              <a:spLocks noEditPoints="1"/>
            </p:cNvSpPr>
            <p:nvPr/>
          </p:nvSpPr>
          <p:spPr bwMode="auto">
            <a:xfrm>
              <a:off x="5486006" y="4864413"/>
              <a:ext cx="240891" cy="240891"/>
            </a:xfrm>
            <a:custGeom>
              <a:avLst/>
              <a:gdLst>
                <a:gd name="T0" fmla="*/ 266 w 639"/>
                <a:gd name="T1" fmla="*/ 240 h 639"/>
                <a:gd name="T2" fmla="*/ 492 w 639"/>
                <a:gd name="T3" fmla="*/ 240 h 639"/>
                <a:gd name="T4" fmla="*/ 492 w 639"/>
                <a:gd name="T5" fmla="*/ 439 h 639"/>
                <a:gd name="T6" fmla="*/ 146 w 639"/>
                <a:gd name="T7" fmla="*/ 439 h 639"/>
                <a:gd name="T8" fmla="*/ 146 w 639"/>
                <a:gd name="T9" fmla="*/ 200 h 639"/>
                <a:gd name="T10" fmla="*/ 232 w 639"/>
                <a:gd name="T11" fmla="*/ 200 h 639"/>
                <a:gd name="T12" fmla="*/ 255 w 639"/>
                <a:gd name="T13" fmla="*/ 234 h 639"/>
                <a:gd name="T14" fmla="*/ 266 w 639"/>
                <a:gd name="T15" fmla="*/ 240 h 639"/>
                <a:gd name="T16" fmla="*/ 519 w 639"/>
                <a:gd name="T17" fmla="*/ 452 h 639"/>
                <a:gd name="T18" fmla="*/ 505 w 639"/>
                <a:gd name="T19" fmla="*/ 466 h 639"/>
                <a:gd name="T20" fmla="*/ 133 w 639"/>
                <a:gd name="T21" fmla="*/ 466 h 639"/>
                <a:gd name="T22" fmla="*/ 119 w 639"/>
                <a:gd name="T23" fmla="*/ 452 h 639"/>
                <a:gd name="T24" fmla="*/ 119 w 639"/>
                <a:gd name="T25" fmla="*/ 186 h 639"/>
                <a:gd name="T26" fmla="*/ 133 w 639"/>
                <a:gd name="T27" fmla="*/ 173 h 639"/>
                <a:gd name="T28" fmla="*/ 239 w 639"/>
                <a:gd name="T29" fmla="*/ 173 h 639"/>
                <a:gd name="T30" fmla="*/ 250 w 639"/>
                <a:gd name="T31" fmla="*/ 179 h 639"/>
                <a:gd name="T32" fmla="*/ 273 w 639"/>
                <a:gd name="T33" fmla="*/ 213 h 639"/>
                <a:gd name="T34" fmla="*/ 505 w 639"/>
                <a:gd name="T35" fmla="*/ 213 h 639"/>
                <a:gd name="T36" fmla="*/ 519 w 639"/>
                <a:gd name="T37" fmla="*/ 226 h 639"/>
                <a:gd name="T38" fmla="*/ 519 w 639"/>
                <a:gd name="T39" fmla="*/ 452 h 639"/>
                <a:gd name="T40" fmla="*/ 319 w 639"/>
                <a:gd name="T41" fmla="*/ 0 h 639"/>
                <a:gd name="T42" fmla="*/ 0 w 639"/>
                <a:gd name="T43" fmla="*/ 319 h 639"/>
                <a:gd name="T44" fmla="*/ 319 w 639"/>
                <a:gd name="T45" fmla="*/ 639 h 639"/>
                <a:gd name="T46" fmla="*/ 639 w 639"/>
                <a:gd name="T47" fmla="*/ 319 h 639"/>
                <a:gd name="T48" fmla="*/ 319 w 639"/>
                <a:gd name="T49"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9" h="639">
                  <a:moveTo>
                    <a:pt x="266" y="240"/>
                  </a:moveTo>
                  <a:cubicBezTo>
                    <a:pt x="492" y="240"/>
                    <a:pt x="492" y="240"/>
                    <a:pt x="492" y="240"/>
                  </a:cubicBezTo>
                  <a:cubicBezTo>
                    <a:pt x="492" y="439"/>
                    <a:pt x="492" y="439"/>
                    <a:pt x="492" y="439"/>
                  </a:cubicBezTo>
                  <a:cubicBezTo>
                    <a:pt x="146" y="439"/>
                    <a:pt x="146" y="439"/>
                    <a:pt x="146" y="439"/>
                  </a:cubicBezTo>
                  <a:cubicBezTo>
                    <a:pt x="146" y="200"/>
                    <a:pt x="146" y="200"/>
                    <a:pt x="146" y="200"/>
                  </a:cubicBezTo>
                  <a:cubicBezTo>
                    <a:pt x="232" y="200"/>
                    <a:pt x="232" y="200"/>
                    <a:pt x="232" y="200"/>
                  </a:cubicBezTo>
                  <a:cubicBezTo>
                    <a:pt x="255" y="234"/>
                    <a:pt x="255" y="234"/>
                    <a:pt x="255" y="234"/>
                  </a:cubicBezTo>
                  <a:cubicBezTo>
                    <a:pt x="257" y="237"/>
                    <a:pt x="261" y="240"/>
                    <a:pt x="266" y="240"/>
                  </a:cubicBezTo>
                  <a:close/>
                  <a:moveTo>
                    <a:pt x="519" y="452"/>
                  </a:moveTo>
                  <a:cubicBezTo>
                    <a:pt x="519" y="460"/>
                    <a:pt x="513" y="466"/>
                    <a:pt x="505" y="466"/>
                  </a:cubicBezTo>
                  <a:cubicBezTo>
                    <a:pt x="133" y="466"/>
                    <a:pt x="133" y="466"/>
                    <a:pt x="133" y="466"/>
                  </a:cubicBezTo>
                  <a:cubicBezTo>
                    <a:pt x="125" y="466"/>
                    <a:pt x="119" y="460"/>
                    <a:pt x="119" y="452"/>
                  </a:cubicBezTo>
                  <a:cubicBezTo>
                    <a:pt x="119" y="186"/>
                    <a:pt x="119" y="186"/>
                    <a:pt x="119" y="186"/>
                  </a:cubicBezTo>
                  <a:cubicBezTo>
                    <a:pt x="119" y="179"/>
                    <a:pt x="125" y="173"/>
                    <a:pt x="133" y="173"/>
                  </a:cubicBezTo>
                  <a:cubicBezTo>
                    <a:pt x="239" y="173"/>
                    <a:pt x="239" y="173"/>
                    <a:pt x="239" y="173"/>
                  </a:cubicBezTo>
                  <a:cubicBezTo>
                    <a:pt x="244" y="173"/>
                    <a:pt x="248" y="175"/>
                    <a:pt x="250" y="179"/>
                  </a:cubicBezTo>
                  <a:cubicBezTo>
                    <a:pt x="273" y="213"/>
                    <a:pt x="273" y="213"/>
                    <a:pt x="273" y="213"/>
                  </a:cubicBezTo>
                  <a:cubicBezTo>
                    <a:pt x="505" y="213"/>
                    <a:pt x="505" y="213"/>
                    <a:pt x="505" y="213"/>
                  </a:cubicBezTo>
                  <a:cubicBezTo>
                    <a:pt x="513" y="213"/>
                    <a:pt x="519" y="219"/>
                    <a:pt x="519" y="226"/>
                  </a:cubicBezTo>
                  <a:cubicBezTo>
                    <a:pt x="519" y="452"/>
                    <a:pt x="519" y="452"/>
                    <a:pt x="519" y="452"/>
                  </a:cubicBezTo>
                  <a:close/>
                  <a:moveTo>
                    <a:pt x="319" y="0"/>
                  </a:moveTo>
                  <a:cubicBezTo>
                    <a:pt x="143" y="0"/>
                    <a:pt x="0" y="143"/>
                    <a:pt x="0" y="319"/>
                  </a:cubicBezTo>
                  <a:cubicBezTo>
                    <a:pt x="0" y="496"/>
                    <a:pt x="143" y="639"/>
                    <a:pt x="319" y="639"/>
                  </a:cubicBezTo>
                  <a:cubicBezTo>
                    <a:pt x="495" y="639"/>
                    <a:pt x="639" y="496"/>
                    <a:pt x="639" y="319"/>
                  </a:cubicBezTo>
                  <a:cubicBezTo>
                    <a:pt x="639" y="143"/>
                    <a:pt x="495" y="0"/>
                    <a:pt x="319" y="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4" name="TextBox 203"/>
            <p:cNvSpPr txBox="1"/>
            <p:nvPr/>
          </p:nvSpPr>
          <p:spPr>
            <a:xfrm>
              <a:off x="8894260" y="5229540"/>
              <a:ext cx="1615087" cy="103875"/>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1" i="0" u="none" strike="noStrike" kern="0" cap="none" spc="0" normalizeH="0" baseline="0" noProof="0" dirty="0">
                  <a:ln>
                    <a:noFill/>
                  </a:ln>
                  <a:solidFill>
                    <a:srgbClr val="313131"/>
                  </a:solidFill>
                  <a:effectLst/>
                  <a:uLnTx/>
                  <a:uFillTx/>
                </a:rPr>
                <a:t>DATA ANALYSIS </a:t>
              </a:r>
            </a:p>
          </p:txBody>
        </p:sp>
        <p:sp>
          <p:nvSpPr>
            <p:cNvPr id="205" name="Freeform 584"/>
            <p:cNvSpPr>
              <a:spLocks noChangeAspect="1" noEditPoints="1"/>
            </p:cNvSpPr>
            <p:nvPr/>
          </p:nvSpPr>
          <p:spPr bwMode="auto">
            <a:xfrm>
              <a:off x="9823978" y="3661463"/>
              <a:ext cx="241200" cy="241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06" name="Freeform 97"/>
            <p:cNvSpPr>
              <a:spLocks noChangeAspect="1" noEditPoints="1"/>
            </p:cNvSpPr>
            <p:nvPr/>
          </p:nvSpPr>
          <p:spPr bwMode="auto">
            <a:xfrm>
              <a:off x="10130948" y="3661463"/>
              <a:ext cx="241200" cy="241200"/>
            </a:xfrm>
            <a:custGeom>
              <a:avLst/>
              <a:gdLst>
                <a:gd name="T0" fmla="*/ 298 w 512"/>
                <a:gd name="T1" fmla="*/ 298 h 512"/>
                <a:gd name="T2" fmla="*/ 373 w 512"/>
                <a:gd name="T3" fmla="*/ 298 h 512"/>
                <a:gd name="T4" fmla="*/ 373 w 512"/>
                <a:gd name="T5" fmla="*/ 373 h 512"/>
                <a:gd name="T6" fmla="*/ 298 w 512"/>
                <a:gd name="T7" fmla="*/ 373 h 512"/>
                <a:gd name="T8" fmla="*/ 298 w 512"/>
                <a:gd name="T9" fmla="*/ 298 h 512"/>
                <a:gd name="T10" fmla="*/ 138 w 512"/>
                <a:gd name="T11" fmla="*/ 213 h 512"/>
                <a:gd name="T12" fmla="*/ 213 w 512"/>
                <a:gd name="T13" fmla="*/ 213 h 512"/>
                <a:gd name="T14" fmla="*/ 213 w 512"/>
                <a:gd name="T15" fmla="*/ 138 h 512"/>
                <a:gd name="T16" fmla="*/ 138 w 512"/>
                <a:gd name="T17" fmla="*/ 138 h 512"/>
                <a:gd name="T18" fmla="*/ 138 w 512"/>
                <a:gd name="T19" fmla="*/ 213 h 512"/>
                <a:gd name="T20" fmla="*/ 138 w 512"/>
                <a:gd name="T21" fmla="*/ 373 h 512"/>
                <a:gd name="T22" fmla="*/ 213 w 512"/>
                <a:gd name="T23" fmla="*/ 373 h 512"/>
                <a:gd name="T24" fmla="*/ 213 w 512"/>
                <a:gd name="T25" fmla="*/ 298 h 512"/>
                <a:gd name="T26" fmla="*/ 138 w 512"/>
                <a:gd name="T27" fmla="*/ 298 h 512"/>
                <a:gd name="T28" fmla="*/ 138 w 512"/>
                <a:gd name="T29" fmla="*/ 37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234 w 512"/>
                <a:gd name="T41" fmla="*/ 288 h 512"/>
                <a:gd name="T42" fmla="*/ 224 w 512"/>
                <a:gd name="T43" fmla="*/ 277 h 512"/>
                <a:gd name="T44" fmla="*/ 128 w 512"/>
                <a:gd name="T45" fmla="*/ 277 h 512"/>
                <a:gd name="T46" fmla="*/ 117 w 512"/>
                <a:gd name="T47" fmla="*/ 288 h 512"/>
                <a:gd name="T48" fmla="*/ 117 w 512"/>
                <a:gd name="T49" fmla="*/ 384 h 512"/>
                <a:gd name="T50" fmla="*/ 128 w 512"/>
                <a:gd name="T51" fmla="*/ 394 h 512"/>
                <a:gd name="T52" fmla="*/ 224 w 512"/>
                <a:gd name="T53" fmla="*/ 394 h 512"/>
                <a:gd name="T54" fmla="*/ 234 w 512"/>
                <a:gd name="T55" fmla="*/ 384 h 512"/>
                <a:gd name="T56" fmla="*/ 234 w 512"/>
                <a:gd name="T57" fmla="*/ 288 h 512"/>
                <a:gd name="T58" fmla="*/ 234 w 512"/>
                <a:gd name="T59" fmla="*/ 128 h 512"/>
                <a:gd name="T60" fmla="*/ 224 w 512"/>
                <a:gd name="T61" fmla="*/ 117 h 512"/>
                <a:gd name="T62" fmla="*/ 128 w 512"/>
                <a:gd name="T63" fmla="*/ 117 h 512"/>
                <a:gd name="T64" fmla="*/ 117 w 512"/>
                <a:gd name="T65" fmla="*/ 128 h 512"/>
                <a:gd name="T66" fmla="*/ 117 w 512"/>
                <a:gd name="T67" fmla="*/ 224 h 512"/>
                <a:gd name="T68" fmla="*/ 128 w 512"/>
                <a:gd name="T69" fmla="*/ 234 h 512"/>
                <a:gd name="T70" fmla="*/ 224 w 512"/>
                <a:gd name="T71" fmla="*/ 234 h 512"/>
                <a:gd name="T72" fmla="*/ 234 w 512"/>
                <a:gd name="T73" fmla="*/ 224 h 512"/>
                <a:gd name="T74" fmla="*/ 234 w 512"/>
                <a:gd name="T75" fmla="*/ 128 h 512"/>
                <a:gd name="T76" fmla="*/ 394 w 512"/>
                <a:gd name="T77" fmla="*/ 288 h 512"/>
                <a:gd name="T78" fmla="*/ 384 w 512"/>
                <a:gd name="T79" fmla="*/ 277 h 512"/>
                <a:gd name="T80" fmla="*/ 288 w 512"/>
                <a:gd name="T81" fmla="*/ 277 h 512"/>
                <a:gd name="T82" fmla="*/ 277 w 512"/>
                <a:gd name="T83" fmla="*/ 288 h 512"/>
                <a:gd name="T84" fmla="*/ 277 w 512"/>
                <a:gd name="T85" fmla="*/ 384 h 512"/>
                <a:gd name="T86" fmla="*/ 288 w 512"/>
                <a:gd name="T87" fmla="*/ 394 h 512"/>
                <a:gd name="T88" fmla="*/ 384 w 512"/>
                <a:gd name="T89" fmla="*/ 394 h 512"/>
                <a:gd name="T90" fmla="*/ 394 w 512"/>
                <a:gd name="T91" fmla="*/ 384 h 512"/>
                <a:gd name="T92" fmla="*/ 394 w 512"/>
                <a:gd name="T93" fmla="*/ 288 h 512"/>
                <a:gd name="T94" fmla="*/ 394 w 512"/>
                <a:gd name="T95" fmla="*/ 128 h 512"/>
                <a:gd name="T96" fmla="*/ 384 w 512"/>
                <a:gd name="T97" fmla="*/ 117 h 512"/>
                <a:gd name="T98" fmla="*/ 288 w 512"/>
                <a:gd name="T99" fmla="*/ 117 h 512"/>
                <a:gd name="T100" fmla="*/ 277 w 512"/>
                <a:gd name="T101" fmla="*/ 128 h 512"/>
                <a:gd name="T102" fmla="*/ 277 w 512"/>
                <a:gd name="T103" fmla="*/ 224 h 512"/>
                <a:gd name="T104" fmla="*/ 288 w 512"/>
                <a:gd name="T105" fmla="*/ 234 h 512"/>
                <a:gd name="T106" fmla="*/ 384 w 512"/>
                <a:gd name="T107" fmla="*/ 234 h 512"/>
                <a:gd name="T108" fmla="*/ 394 w 512"/>
                <a:gd name="T109" fmla="*/ 224 h 512"/>
                <a:gd name="T110" fmla="*/ 394 w 512"/>
                <a:gd name="T111" fmla="*/ 128 h 512"/>
                <a:gd name="T112" fmla="*/ 298 w 512"/>
                <a:gd name="T113" fmla="*/ 213 h 512"/>
                <a:gd name="T114" fmla="*/ 373 w 512"/>
                <a:gd name="T115" fmla="*/ 213 h 512"/>
                <a:gd name="T116" fmla="*/ 373 w 512"/>
                <a:gd name="T117" fmla="*/ 138 h 512"/>
                <a:gd name="T118" fmla="*/ 298 w 512"/>
                <a:gd name="T119" fmla="*/ 138 h 512"/>
                <a:gd name="T120" fmla="*/ 298 w 512"/>
                <a:gd name="T121"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98" y="298"/>
                  </a:moveTo>
                  <a:cubicBezTo>
                    <a:pt x="373" y="298"/>
                    <a:pt x="373" y="298"/>
                    <a:pt x="373" y="298"/>
                  </a:cubicBezTo>
                  <a:cubicBezTo>
                    <a:pt x="373" y="373"/>
                    <a:pt x="373" y="373"/>
                    <a:pt x="373" y="373"/>
                  </a:cubicBezTo>
                  <a:cubicBezTo>
                    <a:pt x="298" y="373"/>
                    <a:pt x="298" y="373"/>
                    <a:pt x="298" y="373"/>
                  </a:cubicBezTo>
                  <a:lnTo>
                    <a:pt x="298" y="298"/>
                  </a:lnTo>
                  <a:close/>
                  <a:moveTo>
                    <a:pt x="138" y="213"/>
                  </a:moveTo>
                  <a:cubicBezTo>
                    <a:pt x="213" y="213"/>
                    <a:pt x="213" y="213"/>
                    <a:pt x="213" y="213"/>
                  </a:cubicBezTo>
                  <a:cubicBezTo>
                    <a:pt x="213" y="138"/>
                    <a:pt x="213" y="138"/>
                    <a:pt x="213" y="138"/>
                  </a:cubicBezTo>
                  <a:cubicBezTo>
                    <a:pt x="138" y="138"/>
                    <a:pt x="138" y="138"/>
                    <a:pt x="138" y="138"/>
                  </a:cubicBezTo>
                  <a:lnTo>
                    <a:pt x="138" y="213"/>
                  </a:lnTo>
                  <a:close/>
                  <a:moveTo>
                    <a:pt x="138" y="373"/>
                  </a:moveTo>
                  <a:cubicBezTo>
                    <a:pt x="213" y="373"/>
                    <a:pt x="213" y="373"/>
                    <a:pt x="213" y="373"/>
                  </a:cubicBezTo>
                  <a:cubicBezTo>
                    <a:pt x="213" y="298"/>
                    <a:pt x="213" y="298"/>
                    <a:pt x="213" y="298"/>
                  </a:cubicBezTo>
                  <a:cubicBezTo>
                    <a:pt x="138" y="298"/>
                    <a:pt x="138" y="298"/>
                    <a:pt x="138" y="298"/>
                  </a:cubicBezTo>
                  <a:lnTo>
                    <a:pt x="138" y="37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34" y="288"/>
                  </a:moveTo>
                  <a:cubicBezTo>
                    <a:pt x="234" y="282"/>
                    <a:pt x="230" y="277"/>
                    <a:pt x="224" y="277"/>
                  </a:cubicBezTo>
                  <a:cubicBezTo>
                    <a:pt x="128" y="277"/>
                    <a:pt x="128" y="277"/>
                    <a:pt x="128" y="277"/>
                  </a:cubicBezTo>
                  <a:cubicBezTo>
                    <a:pt x="122" y="277"/>
                    <a:pt x="117" y="282"/>
                    <a:pt x="117" y="288"/>
                  </a:cubicBezTo>
                  <a:cubicBezTo>
                    <a:pt x="117" y="384"/>
                    <a:pt x="117" y="384"/>
                    <a:pt x="117" y="384"/>
                  </a:cubicBezTo>
                  <a:cubicBezTo>
                    <a:pt x="117" y="390"/>
                    <a:pt x="122" y="394"/>
                    <a:pt x="128" y="394"/>
                  </a:cubicBezTo>
                  <a:cubicBezTo>
                    <a:pt x="224" y="394"/>
                    <a:pt x="224" y="394"/>
                    <a:pt x="224" y="394"/>
                  </a:cubicBezTo>
                  <a:cubicBezTo>
                    <a:pt x="230" y="394"/>
                    <a:pt x="234" y="390"/>
                    <a:pt x="234" y="384"/>
                  </a:cubicBezTo>
                  <a:lnTo>
                    <a:pt x="234" y="288"/>
                  </a:lnTo>
                  <a:close/>
                  <a:moveTo>
                    <a:pt x="234" y="128"/>
                  </a:moveTo>
                  <a:cubicBezTo>
                    <a:pt x="234" y="122"/>
                    <a:pt x="230" y="117"/>
                    <a:pt x="224" y="117"/>
                  </a:cubicBezTo>
                  <a:cubicBezTo>
                    <a:pt x="128" y="117"/>
                    <a:pt x="128" y="117"/>
                    <a:pt x="128" y="117"/>
                  </a:cubicBezTo>
                  <a:cubicBezTo>
                    <a:pt x="122" y="117"/>
                    <a:pt x="117" y="122"/>
                    <a:pt x="117" y="128"/>
                  </a:cubicBezTo>
                  <a:cubicBezTo>
                    <a:pt x="117" y="224"/>
                    <a:pt x="117" y="224"/>
                    <a:pt x="117" y="224"/>
                  </a:cubicBezTo>
                  <a:cubicBezTo>
                    <a:pt x="117" y="230"/>
                    <a:pt x="122" y="234"/>
                    <a:pt x="128" y="234"/>
                  </a:cubicBezTo>
                  <a:cubicBezTo>
                    <a:pt x="224" y="234"/>
                    <a:pt x="224" y="234"/>
                    <a:pt x="224" y="234"/>
                  </a:cubicBezTo>
                  <a:cubicBezTo>
                    <a:pt x="230" y="234"/>
                    <a:pt x="234" y="230"/>
                    <a:pt x="234" y="224"/>
                  </a:cubicBezTo>
                  <a:lnTo>
                    <a:pt x="234" y="128"/>
                  </a:lnTo>
                  <a:close/>
                  <a:moveTo>
                    <a:pt x="394" y="288"/>
                  </a:moveTo>
                  <a:cubicBezTo>
                    <a:pt x="394" y="282"/>
                    <a:pt x="390" y="277"/>
                    <a:pt x="384" y="277"/>
                  </a:cubicBezTo>
                  <a:cubicBezTo>
                    <a:pt x="288" y="277"/>
                    <a:pt x="288" y="277"/>
                    <a:pt x="288" y="277"/>
                  </a:cubicBezTo>
                  <a:cubicBezTo>
                    <a:pt x="282" y="277"/>
                    <a:pt x="277" y="282"/>
                    <a:pt x="277" y="288"/>
                  </a:cubicBezTo>
                  <a:cubicBezTo>
                    <a:pt x="277" y="384"/>
                    <a:pt x="277" y="384"/>
                    <a:pt x="277" y="384"/>
                  </a:cubicBezTo>
                  <a:cubicBezTo>
                    <a:pt x="277" y="390"/>
                    <a:pt x="282" y="394"/>
                    <a:pt x="288" y="394"/>
                  </a:cubicBezTo>
                  <a:cubicBezTo>
                    <a:pt x="384" y="394"/>
                    <a:pt x="384" y="394"/>
                    <a:pt x="384" y="394"/>
                  </a:cubicBezTo>
                  <a:cubicBezTo>
                    <a:pt x="390" y="394"/>
                    <a:pt x="394" y="390"/>
                    <a:pt x="394" y="384"/>
                  </a:cubicBezTo>
                  <a:lnTo>
                    <a:pt x="394" y="288"/>
                  </a:lnTo>
                  <a:close/>
                  <a:moveTo>
                    <a:pt x="394" y="128"/>
                  </a:moveTo>
                  <a:cubicBezTo>
                    <a:pt x="394" y="122"/>
                    <a:pt x="390" y="117"/>
                    <a:pt x="384" y="117"/>
                  </a:cubicBezTo>
                  <a:cubicBezTo>
                    <a:pt x="288" y="117"/>
                    <a:pt x="288" y="117"/>
                    <a:pt x="288" y="117"/>
                  </a:cubicBezTo>
                  <a:cubicBezTo>
                    <a:pt x="282" y="117"/>
                    <a:pt x="277" y="122"/>
                    <a:pt x="277" y="128"/>
                  </a:cubicBezTo>
                  <a:cubicBezTo>
                    <a:pt x="277" y="224"/>
                    <a:pt x="277" y="224"/>
                    <a:pt x="277" y="224"/>
                  </a:cubicBezTo>
                  <a:cubicBezTo>
                    <a:pt x="277" y="230"/>
                    <a:pt x="282" y="234"/>
                    <a:pt x="288" y="234"/>
                  </a:cubicBezTo>
                  <a:cubicBezTo>
                    <a:pt x="384" y="234"/>
                    <a:pt x="384" y="234"/>
                    <a:pt x="384" y="234"/>
                  </a:cubicBezTo>
                  <a:cubicBezTo>
                    <a:pt x="390" y="234"/>
                    <a:pt x="394" y="230"/>
                    <a:pt x="394" y="224"/>
                  </a:cubicBezTo>
                  <a:lnTo>
                    <a:pt x="394" y="128"/>
                  </a:lnTo>
                  <a:close/>
                  <a:moveTo>
                    <a:pt x="298" y="213"/>
                  </a:moveTo>
                  <a:cubicBezTo>
                    <a:pt x="373" y="213"/>
                    <a:pt x="373" y="213"/>
                    <a:pt x="373" y="213"/>
                  </a:cubicBezTo>
                  <a:cubicBezTo>
                    <a:pt x="373" y="138"/>
                    <a:pt x="373" y="138"/>
                    <a:pt x="373" y="138"/>
                  </a:cubicBezTo>
                  <a:cubicBezTo>
                    <a:pt x="298" y="138"/>
                    <a:pt x="298" y="138"/>
                    <a:pt x="298" y="138"/>
                  </a:cubicBezTo>
                  <a:lnTo>
                    <a:pt x="298" y="213"/>
                  </a:ln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07" name="Freeform 19"/>
            <p:cNvSpPr>
              <a:spLocks noEditPoints="1"/>
            </p:cNvSpPr>
            <p:nvPr/>
          </p:nvSpPr>
          <p:spPr bwMode="auto">
            <a:xfrm>
              <a:off x="9210143" y="3661463"/>
              <a:ext cx="240891" cy="240891"/>
            </a:xfrm>
            <a:custGeom>
              <a:avLst/>
              <a:gdLst>
                <a:gd name="T0" fmla="*/ 520 w 639"/>
                <a:gd name="T1" fmla="*/ 187 h 639"/>
                <a:gd name="T2" fmla="*/ 506 w 639"/>
                <a:gd name="T3" fmla="*/ 174 h 639"/>
                <a:gd name="T4" fmla="*/ 134 w 639"/>
                <a:gd name="T5" fmla="*/ 174 h 639"/>
                <a:gd name="T6" fmla="*/ 120 w 639"/>
                <a:gd name="T7" fmla="*/ 187 h 639"/>
                <a:gd name="T8" fmla="*/ 120 w 639"/>
                <a:gd name="T9" fmla="*/ 426 h 639"/>
                <a:gd name="T10" fmla="*/ 134 w 639"/>
                <a:gd name="T11" fmla="*/ 440 h 639"/>
                <a:gd name="T12" fmla="*/ 187 w 639"/>
                <a:gd name="T13" fmla="*/ 440 h 639"/>
                <a:gd name="T14" fmla="*/ 187 w 639"/>
                <a:gd name="T15" fmla="*/ 506 h 639"/>
                <a:gd name="T16" fmla="*/ 196 w 639"/>
                <a:gd name="T17" fmla="*/ 519 h 639"/>
                <a:gd name="T18" fmla="*/ 200 w 639"/>
                <a:gd name="T19" fmla="*/ 520 h 639"/>
                <a:gd name="T20" fmla="*/ 210 w 639"/>
                <a:gd name="T21" fmla="*/ 515 h 639"/>
                <a:gd name="T22" fmla="*/ 273 w 639"/>
                <a:gd name="T23" fmla="*/ 440 h 639"/>
                <a:gd name="T24" fmla="*/ 506 w 639"/>
                <a:gd name="T25" fmla="*/ 440 h 639"/>
                <a:gd name="T26" fmla="*/ 520 w 639"/>
                <a:gd name="T27" fmla="*/ 426 h 639"/>
                <a:gd name="T28" fmla="*/ 520 w 639"/>
                <a:gd name="T29" fmla="*/ 187 h 639"/>
                <a:gd name="T30" fmla="*/ 639 w 639"/>
                <a:gd name="T31" fmla="*/ 320 h 639"/>
                <a:gd name="T32" fmla="*/ 320 w 639"/>
                <a:gd name="T33" fmla="*/ 639 h 639"/>
                <a:gd name="T34" fmla="*/ 0 w 639"/>
                <a:gd name="T35" fmla="*/ 320 h 639"/>
                <a:gd name="T36" fmla="*/ 320 w 639"/>
                <a:gd name="T37" fmla="*/ 0 h 639"/>
                <a:gd name="T38" fmla="*/ 639 w 639"/>
                <a:gd name="T39" fmla="*/ 320 h 639"/>
                <a:gd name="T40" fmla="*/ 147 w 639"/>
                <a:gd name="T41" fmla="*/ 200 h 639"/>
                <a:gd name="T42" fmla="*/ 493 w 639"/>
                <a:gd name="T43" fmla="*/ 200 h 639"/>
                <a:gd name="T44" fmla="*/ 493 w 639"/>
                <a:gd name="T45" fmla="*/ 413 h 639"/>
                <a:gd name="T46" fmla="*/ 267 w 639"/>
                <a:gd name="T47" fmla="*/ 413 h 639"/>
                <a:gd name="T48" fmla="*/ 256 w 639"/>
                <a:gd name="T49" fmla="*/ 418 h 639"/>
                <a:gd name="T50" fmla="*/ 213 w 639"/>
                <a:gd name="T51" fmla="*/ 470 h 639"/>
                <a:gd name="T52" fmla="*/ 213 w 639"/>
                <a:gd name="T53" fmla="*/ 426 h 639"/>
                <a:gd name="T54" fmla="*/ 200 w 639"/>
                <a:gd name="T55" fmla="*/ 413 h 639"/>
                <a:gd name="T56" fmla="*/ 147 w 639"/>
                <a:gd name="T57" fmla="*/ 413 h 639"/>
                <a:gd name="T58" fmla="*/ 147 w 639"/>
                <a:gd name="T59" fmla="*/ 2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9" h="639">
                  <a:moveTo>
                    <a:pt x="520" y="187"/>
                  </a:moveTo>
                  <a:cubicBezTo>
                    <a:pt x="520" y="179"/>
                    <a:pt x="514" y="174"/>
                    <a:pt x="506" y="174"/>
                  </a:cubicBezTo>
                  <a:cubicBezTo>
                    <a:pt x="134" y="174"/>
                    <a:pt x="134" y="174"/>
                    <a:pt x="134" y="174"/>
                  </a:cubicBezTo>
                  <a:cubicBezTo>
                    <a:pt x="126" y="174"/>
                    <a:pt x="120" y="179"/>
                    <a:pt x="120" y="187"/>
                  </a:cubicBezTo>
                  <a:cubicBezTo>
                    <a:pt x="120" y="426"/>
                    <a:pt x="120" y="426"/>
                    <a:pt x="120" y="426"/>
                  </a:cubicBezTo>
                  <a:cubicBezTo>
                    <a:pt x="120" y="434"/>
                    <a:pt x="126" y="440"/>
                    <a:pt x="134" y="440"/>
                  </a:cubicBezTo>
                  <a:cubicBezTo>
                    <a:pt x="187" y="440"/>
                    <a:pt x="187" y="440"/>
                    <a:pt x="187" y="440"/>
                  </a:cubicBezTo>
                  <a:cubicBezTo>
                    <a:pt x="187" y="506"/>
                    <a:pt x="187" y="506"/>
                    <a:pt x="187" y="506"/>
                  </a:cubicBezTo>
                  <a:cubicBezTo>
                    <a:pt x="187" y="512"/>
                    <a:pt x="190" y="517"/>
                    <a:pt x="196" y="519"/>
                  </a:cubicBezTo>
                  <a:cubicBezTo>
                    <a:pt x="197" y="519"/>
                    <a:pt x="199" y="520"/>
                    <a:pt x="200" y="520"/>
                  </a:cubicBezTo>
                  <a:cubicBezTo>
                    <a:pt x="204" y="520"/>
                    <a:pt x="208" y="518"/>
                    <a:pt x="210" y="515"/>
                  </a:cubicBezTo>
                  <a:cubicBezTo>
                    <a:pt x="273" y="440"/>
                    <a:pt x="273" y="440"/>
                    <a:pt x="273" y="440"/>
                  </a:cubicBezTo>
                  <a:cubicBezTo>
                    <a:pt x="506" y="440"/>
                    <a:pt x="506" y="440"/>
                    <a:pt x="506" y="440"/>
                  </a:cubicBezTo>
                  <a:cubicBezTo>
                    <a:pt x="514" y="440"/>
                    <a:pt x="520" y="434"/>
                    <a:pt x="520" y="426"/>
                  </a:cubicBezTo>
                  <a:cubicBezTo>
                    <a:pt x="520" y="187"/>
                    <a:pt x="520" y="187"/>
                    <a:pt x="520" y="187"/>
                  </a:cubicBezTo>
                  <a:close/>
                  <a:moveTo>
                    <a:pt x="639" y="320"/>
                  </a:moveTo>
                  <a:cubicBezTo>
                    <a:pt x="639" y="496"/>
                    <a:pt x="496" y="639"/>
                    <a:pt x="320" y="639"/>
                  </a:cubicBezTo>
                  <a:cubicBezTo>
                    <a:pt x="143" y="639"/>
                    <a:pt x="0" y="496"/>
                    <a:pt x="0" y="320"/>
                  </a:cubicBezTo>
                  <a:cubicBezTo>
                    <a:pt x="0" y="144"/>
                    <a:pt x="143" y="0"/>
                    <a:pt x="320" y="0"/>
                  </a:cubicBezTo>
                  <a:cubicBezTo>
                    <a:pt x="496" y="0"/>
                    <a:pt x="639" y="144"/>
                    <a:pt x="639" y="320"/>
                  </a:cubicBezTo>
                  <a:close/>
                  <a:moveTo>
                    <a:pt x="147" y="200"/>
                  </a:moveTo>
                  <a:cubicBezTo>
                    <a:pt x="493" y="200"/>
                    <a:pt x="493" y="200"/>
                    <a:pt x="493" y="200"/>
                  </a:cubicBezTo>
                  <a:cubicBezTo>
                    <a:pt x="493" y="413"/>
                    <a:pt x="493" y="413"/>
                    <a:pt x="493" y="413"/>
                  </a:cubicBezTo>
                  <a:cubicBezTo>
                    <a:pt x="267" y="413"/>
                    <a:pt x="267" y="413"/>
                    <a:pt x="267" y="413"/>
                  </a:cubicBezTo>
                  <a:cubicBezTo>
                    <a:pt x="263" y="413"/>
                    <a:pt x="259" y="415"/>
                    <a:pt x="256" y="418"/>
                  </a:cubicBezTo>
                  <a:cubicBezTo>
                    <a:pt x="213" y="470"/>
                    <a:pt x="213" y="470"/>
                    <a:pt x="213" y="470"/>
                  </a:cubicBezTo>
                  <a:cubicBezTo>
                    <a:pt x="213" y="426"/>
                    <a:pt x="213" y="426"/>
                    <a:pt x="213" y="426"/>
                  </a:cubicBezTo>
                  <a:cubicBezTo>
                    <a:pt x="213" y="419"/>
                    <a:pt x="207" y="413"/>
                    <a:pt x="200" y="413"/>
                  </a:cubicBezTo>
                  <a:cubicBezTo>
                    <a:pt x="147" y="413"/>
                    <a:pt x="147" y="413"/>
                    <a:pt x="147" y="413"/>
                  </a:cubicBezTo>
                  <a:cubicBezTo>
                    <a:pt x="147" y="200"/>
                    <a:pt x="147" y="200"/>
                    <a:pt x="147" y="20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8" name="Freeform 850"/>
            <p:cNvSpPr>
              <a:spLocks noChangeAspect="1" noEditPoints="1"/>
            </p:cNvSpPr>
            <p:nvPr/>
          </p:nvSpPr>
          <p:spPr bwMode="auto">
            <a:xfrm>
              <a:off x="10018497" y="4947865"/>
              <a:ext cx="240493" cy="241200"/>
            </a:xfrm>
            <a:custGeom>
              <a:avLst/>
              <a:gdLst>
                <a:gd name="T0" fmla="*/ 181 w 512"/>
                <a:gd name="T1" fmla="*/ 384 h 512"/>
                <a:gd name="T2" fmla="*/ 170 w 512"/>
                <a:gd name="T3" fmla="*/ 394 h 512"/>
                <a:gd name="T4" fmla="*/ 160 w 512"/>
                <a:gd name="T5" fmla="*/ 384 h 512"/>
                <a:gd name="T6" fmla="*/ 170 w 512"/>
                <a:gd name="T7" fmla="*/ 373 h 512"/>
                <a:gd name="T8" fmla="*/ 181 w 512"/>
                <a:gd name="T9" fmla="*/ 384 h 512"/>
                <a:gd name="T10" fmla="*/ 256 w 512"/>
                <a:gd name="T11" fmla="*/ 373 h 512"/>
                <a:gd name="T12" fmla="*/ 245 w 512"/>
                <a:gd name="T13" fmla="*/ 384 h 512"/>
                <a:gd name="T14" fmla="*/ 256 w 512"/>
                <a:gd name="T15" fmla="*/ 394 h 512"/>
                <a:gd name="T16" fmla="*/ 266 w 512"/>
                <a:gd name="T17" fmla="*/ 384 h 512"/>
                <a:gd name="T18" fmla="*/ 256 w 512"/>
                <a:gd name="T19" fmla="*/ 373 h 512"/>
                <a:gd name="T20" fmla="*/ 256 w 512"/>
                <a:gd name="T21" fmla="*/ 117 h 512"/>
                <a:gd name="T22" fmla="*/ 245 w 512"/>
                <a:gd name="T23" fmla="*/ 128 h 512"/>
                <a:gd name="T24" fmla="*/ 256 w 512"/>
                <a:gd name="T25" fmla="*/ 138 h 512"/>
                <a:gd name="T26" fmla="*/ 266 w 512"/>
                <a:gd name="T27" fmla="*/ 128 h 512"/>
                <a:gd name="T28" fmla="*/ 256 w 512"/>
                <a:gd name="T29" fmla="*/ 117 h 512"/>
                <a:gd name="T30" fmla="*/ 341 w 512"/>
                <a:gd name="T31" fmla="*/ 373 h 512"/>
                <a:gd name="T32" fmla="*/ 330 w 512"/>
                <a:gd name="T33" fmla="*/ 384 h 512"/>
                <a:gd name="T34" fmla="*/ 341 w 512"/>
                <a:gd name="T35" fmla="*/ 394 h 512"/>
                <a:gd name="T36" fmla="*/ 352 w 512"/>
                <a:gd name="T37" fmla="*/ 384 h 512"/>
                <a:gd name="T38" fmla="*/ 341 w 512"/>
                <a:gd name="T39" fmla="*/ 37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373 w 512"/>
                <a:gd name="T51" fmla="*/ 384 h 512"/>
                <a:gd name="T52" fmla="*/ 352 w 512"/>
                <a:gd name="T53" fmla="*/ 354 h 512"/>
                <a:gd name="T54" fmla="*/ 352 w 512"/>
                <a:gd name="T55" fmla="*/ 277 h 512"/>
                <a:gd name="T56" fmla="*/ 320 w 512"/>
                <a:gd name="T57" fmla="*/ 245 h 512"/>
                <a:gd name="T58" fmla="*/ 266 w 512"/>
                <a:gd name="T59" fmla="*/ 245 h 512"/>
                <a:gd name="T60" fmla="*/ 266 w 512"/>
                <a:gd name="T61" fmla="*/ 158 h 512"/>
                <a:gd name="T62" fmla="*/ 288 w 512"/>
                <a:gd name="T63" fmla="*/ 128 h 512"/>
                <a:gd name="T64" fmla="*/ 256 w 512"/>
                <a:gd name="T65" fmla="*/ 96 h 512"/>
                <a:gd name="T66" fmla="*/ 224 w 512"/>
                <a:gd name="T67" fmla="*/ 128 h 512"/>
                <a:gd name="T68" fmla="*/ 245 w 512"/>
                <a:gd name="T69" fmla="*/ 158 h 512"/>
                <a:gd name="T70" fmla="*/ 245 w 512"/>
                <a:gd name="T71" fmla="*/ 245 h 512"/>
                <a:gd name="T72" fmla="*/ 192 w 512"/>
                <a:gd name="T73" fmla="*/ 245 h 512"/>
                <a:gd name="T74" fmla="*/ 160 w 512"/>
                <a:gd name="T75" fmla="*/ 277 h 512"/>
                <a:gd name="T76" fmla="*/ 160 w 512"/>
                <a:gd name="T77" fmla="*/ 354 h 512"/>
                <a:gd name="T78" fmla="*/ 138 w 512"/>
                <a:gd name="T79" fmla="*/ 384 h 512"/>
                <a:gd name="T80" fmla="*/ 170 w 512"/>
                <a:gd name="T81" fmla="*/ 416 h 512"/>
                <a:gd name="T82" fmla="*/ 202 w 512"/>
                <a:gd name="T83" fmla="*/ 384 h 512"/>
                <a:gd name="T84" fmla="*/ 181 w 512"/>
                <a:gd name="T85" fmla="*/ 354 h 512"/>
                <a:gd name="T86" fmla="*/ 181 w 512"/>
                <a:gd name="T87" fmla="*/ 277 h 512"/>
                <a:gd name="T88" fmla="*/ 192 w 512"/>
                <a:gd name="T89" fmla="*/ 266 h 512"/>
                <a:gd name="T90" fmla="*/ 245 w 512"/>
                <a:gd name="T91" fmla="*/ 266 h 512"/>
                <a:gd name="T92" fmla="*/ 245 w 512"/>
                <a:gd name="T93" fmla="*/ 354 h 512"/>
                <a:gd name="T94" fmla="*/ 224 w 512"/>
                <a:gd name="T95" fmla="*/ 384 h 512"/>
                <a:gd name="T96" fmla="*/ 256 w 512"/>
                <a:gd name="T97" fmla="*/ 416 h 512"/>
                <a:gd name="T98" fmla="*/ 288 w 512"/>
                <a:gd name="T99" fmla="*/ 384 h 512"/>
                <a:gd name="T100" fmla="*/ 266 w 512"/>
                <a:gd name="T101" fmla="*/ 354 h 512"/>
                <a:gd name="T102" fmla="*/ 266 w 512"/>
                <a:gd name="T103" fmla="*/ 266 h 512"/>
                <a:gd name="T104" fmla="*/ 320 w 512"/>
                <a:gd name="T105" fmla="*/ 266 h 512"/>
                <a:gd name="T106" fmla="*/ 330 w 512"/>
                <a:gd name="T107" fmla="*/ 277 h 512"/>
                <a:gd name="T108" fmla="*/ 330 w 512"/>
                <a:gd name="T109" fmla="*/ 354 h 512"/>
                <a:gd name="T110" fmla="*/ 309 w 512"/>
                <a:gd name="T111" fmla="*/ 384 h 512"/>
                <a:gd name="T112" fmla="*/ 341 w 512"/>
                <a:gd name="T113" fmla="*/ 416 h 512"/>
                <a:gd name="T114" fmla="*/ 373 w 512"/>
                <a:gd name="T115"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181" y="384"/>
                  </a:moveTo>
                  <a:cubicBezTo>
                    <a:pt x="181" y="390"/>
                    <a:pt x="176" y="394"/>
                    <a:pt x="170" y="394"/>
                  </a:cubicBezTo>
                  <a:cubicBezTo>
                    <a:pt x="164" y="394"/>
                    <a:pt x="160" y="390"/>
                    <a:pt x="160" y="384"/>
                  </a:cubicBezTo>
                  <a:cubicBezTo>
                    <a:pt x="160" y="378"/>
                    <a:pt x="164" y="373"/>
                    <a:pt x="170" y="373"/>
                  </a:cubicBezTo>
                  <a:cubicBezTo>
                    <a:pt x="176" y="373"/>
                    <a:pt x="181" y="378"/>
                    <a:pt x="181" y="384"/>
                  </a:cubicBezTo>
                  <a:close/>
                  <a:moveTo>
                    <a:pt x="256" y="373"/>
                  </a:moveTo>
                  <a:cubicBezTo>
                    <a:pt x="250" y="373"/>
                    <a:pt x="245" y="378"/>
                    <a:pt x="245" y="384"/>
                  </a:cubicBezTo>
                  <a:cubicBezTo>
                    <a:pt x="245" y="390"/>
                    <a:pt x="250" y="394"/>
                    <a:pt x="256" y="394"/>
                  </a:cubicBezTo>
                  <a:cubicBezTo>
                    <a:pt x="262" y="394"/>
                    <a:pt x="266" y="390"/>
                    <a:pt x="266" y="384"/>
                  </a:cubicBezTo>
                  <a:cubicBezTo>
                    <a:pt x="266" y="378"/>
                    <a:pt x="262" y="373"/>
                    <a:pt x="256" y="373"/>
                  </a:cubicBezTo>
                  <a:close/>
                  <a:moveTo>
                    <a:pt x="256" y="117"/>
                  </a:moveTo>
                  <a:cubicBezTo>
                    <a:pt x="250" y="117"/>
                    <a:pt x="245" y="122"/>
                    <a:pt x="245" y="128"/>
                  </a:cubicBezTo>
                  <a:cubicBezTo>
                    <a:pt x="245" y="134"/>
                    <a:pt x="250" y="138"/>
                    <a:pt x="256" y="138"/>
                  </a:cubicBezTo>
                  <a:cubicBezTo>
                    <a:pt x="262" y="138"/>
                    <a:pt x="266" y="134"/>
                    <a:pt x="266" y="128"/>
                  </a:cubicBezTo>
                  <a:cubicBezTo>
                    <a:pt x="266" y="122"/>
                    <a:pt x="262" y="117"/>
                    <a:pt x="256" y="117"/>
                  </a:cubicBezTo>
                  <a:close/>
                  <a:moveTo>
                    <a:pt x="341" y="373"/>
                  </a:moveTo>
                  <a:cubicBezTo>
                    <a:pt x="335" y="373"/>
                    <a:pt x="330" y="378"/>
                    <a:pt x="330" y="384"/>
                  </a:cubicBezTo>
                  <a:cubicBezTo>
                    <a:pt x="330" y="390"/>
                    <a:pt x="335" y="394"/>
                    <a:pt x="341" y="394"/>
                  </a:cubicBezTo>
                  <a:cubicBezTo>
                    <a:pt x="347" y="394"/>
                    <a:pt x="352" y="390"/>
                    <a:pt x="352" y="384"/>
                  </a:cubicBezTo>
                  <a:cubicBezTo>
                    <a:pt x="352" y="378"/>
                    <a:pt x="347" y="373"/>
                    <a:pt x="341" y="37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84"/>
                  </a:moveTo>
                  <a:cubicBezTo>
                    <a:pt x="373" y="370"/>
                    <a:pt x="364" y="358"/>
                    <a:pt x="352" y="354"/>
                  </a:cubicBezTo>
                  <a:cubicBezTo>
                    <a:pt x="352" y="277"/>
                    <a:pt x="352" y="277"/>
                    <a:pt x="352" y="277"/>
                  </a:cubicBezTo>
                  <a:cubicBezTo>
                    <a:pt x="352" y="254"/>
                    <a:pt x="333" y="245"/>
                    <a:pt x="320" y="245"/>
                  </a:cubicBezTo>
                  <a:cubicBezTo>
                    <a:pt x="266" y="245"/>
                    <a:pt x="266" y="245"/>
                    <a:pt x="266" y="245"/>
                  </a:cubicBezTo>
                  <a:cubicBezTo>
                    <a:pt x="266" y="158"/>
                    <a:pt x="266" y="158"/>
                    <a:pt x="266" y="158"/>
                  </a:cubicBezTo>
                  <a:cubicBezTo>
                    <a:pt x="279" y="153"/>
                    <a:pt x="288" y="142"/>
                    <a:pt x="288" y="128"/>
                  </a:cubicBezTo>
                  <a:cubicBezTo>
                    <a:pt x="288" y="110"/>
                    <a:pt x="273" y="96"/>
                    <a:pt x="256" y="96"/>
                  </a:cubicBezTo>
                  <a:cubicBezTo>
                    <a:pt x="238" y="96"/>
                    <a:pt x="224" y="110"/>
                    <a:pt x="224" y="128"/>
                  </a:cubicBezTo>
                  <a:cubicBezTo>
                    <a:pt x="224" y="142"/>
                    <a:pt x="233" y="153"/>
                    <a:pt x="245" y="158"/>
                  </a:cubicBezTo>
                  <a:cubicBezTo>
                    <a:pt x="245" y="245"/>
                    <a:pt x="245" y="245"/>
                    <a:pt x="245" y="245"/>
                  </a:cubicBezTo>
                  <a:cubicBezTo>
                    <a:pt x="192" y="245"/>
                    <a:pt x="192" y="245"/>
                    <a:pt x="192" y="245"/>
                  </a:cubicBezTo>
                  <a:cubicBezTo>
                    <a:pt x="169" y="245"/>
                    <a:pt x="160" y="264"/>
                    <a:pt x="160" y="277"/>
                  </a:cubicBezTo>
                  <a:cubicBezTo>
                    <a:pt x="160" y="354"/>
                    <a:pt x="160" y="354"/>
                    <a:pt x="160" y="354"/>
                  </a:cubicBezTo>
                  <a:cubicBezTo>
                    <a:pt x="147" y="358"/>
                    <a:pt x="138" y="370"/>
                    <a:pt x="138" y="384"/>
                  </a:cubicBezTo>
                  <a:cubicBezTo>
                    <a:pt x="138" y="401"/>
                    <a:pt x="153" y="416"/>
                    <a:pt x="170" y="416"/>
                  </a:cubicBezTo>
                  <a:cubicBezTo>
                    <a:pt x="188" y="416"/>
                    <a:pt x="202" y="401"/>
                    <a:pt x="202" y="384"/>
                  </a:cubicBezTo>
                  <a:cubicBezTo>
                    <a:pt x="202" y="370"/>
                    <a:pt x="193" y="358"/>
                    <a:pt x="181" y="354"/>
                  </a:cubicBezTo>
                  <a:cubicBezTo>
                    <a:pt x="181" y="277"/>
                    <a:pt x="181" y="277"/>
                    <a:pt x="181" y="277"/>
                  </a:cubicBezTo>
                  <a:cubicBezTo>
                    <a:pt x="181" y="275"/>
                    <a:pt x="182" y="266"/>
                    <a:pt x="192" y="266"/>
                  </a:cubicBezTo>
                  <a:cubicBezTo>
                    <a:pt x="245" y="266"/>
                    <a:pt x="245" y="266"/>
                    <a:pt x="245" y="266"/>
                  </a:cubicBezTo>
                  <a:cubicBezTo>
                    <a:pt x="245" y="354"/>
                    <a:pt x="245" y="354"/>
                    <a:pt x="245" y="354"/>
                  </a:cubicBezTo>
                  <a:cubicBezTo>
                    <a:pt x="233" y="358"/>
                    <a:pt x="224" y="370"/>
                    <a:pt x="224" y="384"/>
                  </a:cubicBezTo>
                  <a:cubicBezTo>
                    <a:pt x="224" y="401"/>
                    <a:pt x="238" y="416"/>
                    <a:pt x="256" y="416"/>
                  </a:cubicBezTo>
                  <a:cubicBezTo>
                    <a:pt x="273" y="416"/>
                    <a:pt x="288" y="401"/>
                    <a:pt x="288" y="384"/>
                  </a:cubicBezTo>
                  <a:cubicBezTo>
                    <a:pt x="288" y="370"/>
                    <a:pt x="279" y="358"/>
                    <a:pt x="266" y="354"/>
                  </a:cubicBezTo>
                  <a:cubicBezTo>
                    <a:pt x="266" y="266"/>
                    <a:pt x="266" y="266"/>
                    <a:pt x="266" y="266"/>
                  </a:cubicBezTo>
                  <a:cubicBezTo>
                    <a:pt x="320" y="266"/>
                    <a:pt x="320" y="266"/>
                    <a:pt x="320" y="266"/>
                  </a:cubicBezTo>
                  <a:cubicBezTo>
                    <a:pt x="324" y="266"/>
                    <a:pt x="330" y="268"/>
                    <a:pt x="330" y="277"/>
                  </a:cubicBezTo>
                  <a:cubicBezTo>
                    <a:pt x="330" y="354"/>
                    <a:pt x="330" y="354"/>
                    <a:pt x="330" y="354"/>
                  </a:cubicBezTo>
                  <a:cubicBezTo>
                    <a:pt x="318" y="358"/>
                    <a:pt x="309" y="370"/>
                    <a:pt x="309" y="384"/>
                  </a:cubicBezTo>
                  <a:cubicBezTo>
                    <a:pt x="309" y="401"/>
                    <a:pt x="323" y="416"/>
                    <a:pt x="341" y="416"/>
                  </a:cubicBezTo>
                  <a:cubicBezTo>
                    <a:pt x="359" y="416"/>
                    <a:pt x="373" y="401"/>
                    <a:pt x="373" y="384"/>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09" name="Freeform 598"/>
            <p:cNvSpPr>
              <a:spLocks noChangeAspect="1" noEditPoints="1"/>
            </p:cNvSpPr>
            <p:nvPr/>
          </p:nvSpPr>
          <p:spPr bwMode="auto">
            <a:xfrm>
              <a:off x="9516804" y="3661463"/>
              <a:ext cx="241404" cy="241404"/>
            </a:xfrm>
            <a:custGeom>
              <a:avLst/>
              <a:gdLst>
                <a:gd name="T0" fmla="*/ 160 w 512"/>
                <a:gd name="T1" fmla="*/ 128 h 512"/>
                <a:gd name="T2" fmla="*/ 352 w 512"/>
                <a:gd name="T3" fmla="*/ 128 h 512"/>
                <a:gd name="T4" fmla="*/ 352 w 512"/>
                <a:gd name="T5" fmla="*/ 372 h 512"/>
                <a:gd name="T6" fmla="*/ 262 w 512"/>
                <a:gd name="T7" fmla="*/ 301 h 512"/>
                <a:gd name="T8" fmla="*/ 256 w 512"/>
                <a:gd name="T9" fmla="*/ 298 h 512"/>
                <a:gd name="T10" fmla="*/ 249 w 512"/>
                <a:gd name="T11" fmla="*/ 301 h 512"/>
                <a:gd name="T12" fmla="*/ 160 w 512"/>
                <a:gd name="T13" fmla="*/ 372 h 512"/>
                <a:gd name="T14" fmla="*/ 160 w 512"/>
                <a:gd name="T15" fmla="*/ 12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373 w 512"/>
                <a:gd name="T27" fmla="*/ 117 h 512"/>
                <a:gd name="T28" fmla="*/ 362 w 512"/>
                <a:gd name="T29" fmla="*/ 106 h 512"/>
                <a:gd name="T30" fmla="*/ 149 w 512"/>
                <a:gd name="T31" fmla="*/ 106 h 512"/>
                <a:gd name="T32" fmla="*/ 138 w 512"/>
                <a:gd name="T33" fmla="*/ 117 h 512"/>
                <a:gd name="T34" fmla="*/ 138 w 512"/>
                <a:gd name="T35" fmla="*/ 394 h 512"/>
                <a:gd name="T36" fmla="*/ 144 w 512"/>
                <a:gd name="T37" fmla="*/ 404 h 512"/>
                <a:gd name="T38" fmla="*/ 156 w 512"/>
                <a:gd name="T39" fmla="*/ 403 h 512"/>
                <a:gd name="T40" fmla="*/ 256 w 512"/>
                <a:gd name="T41" fmla="*/ 323 h 512"/>
                <a:gd name="T42" fmla="*/ 356 w 512"/>
                <a:gd name="T43" fmla="*/ 403 h 512"/>
                <a:gd name="T44" fmla="*/ 362 w 512"/>
                <a:gd name="T45" fmla="*/ 405 h 512"/>
                <a:gd name="T46" fmla="*/ 367 w 512"/>
                <a:gd name="T47" fmla="*/ 404 h 512"/>
                <a:gd name="T48" fmla="*/ 373 w 512"/>
                <a:gd name="T49" fmla="*/ 394 h 512"/>
                <a:gd name="T50" fmla="*/ 373 w 512"/>
                <a:gd name="T51"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160" y="128"/>
                  </a:moveTo>
                  <a:cubicBezTo>
                    <a:pt x="352" y="128"/>
                    <a:pt x="352" y="128"/>
                    <a:pt x="352" y="128"/>
                  </a:cubicBezTo>
                  <a:cubicBezTo>
                    <a:pt x="352" y="372"/>
                    <a:pt x="352" y="372"/>
                    <a:pt x="352" y="372"/>
                  </a:cubicBezTo>
                  <a:cubicBezTo>
                    <a:pt x="262" y="301"/>
                    <a:pt x="262" y="301"/>
                    <a:pt x="262" y="301"/>
                  </a:cubicBezTo>
                  <a:cubicBezTo>
                    <a:pt x="260" y="299"/>
                    <a:pt x="258" y="298"/>
                    <a:pt x="256" y="298"/>
                  </a:cubicBezTo>
                  <a:cubicBezTo>
                    <a:pt x="253" y="298"/>
                    <a:pt x="251" y="299"/>
                    <a:pt x="249" y="301"/>
                  </a:cubicBezTo>
                  <a:cubicBezTo>
                    <a:pt x="160" y="372"/>
                    <a:pt x="160" y="372"/>
                    <a:pt x="160" y="372"/>
                  </a:cubicBezTo>
                  <a:lnTo>
                    <a:pt x="160" y="12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17"/>
                  </a:moveTo>
                  <a:cubicBezTo>
                    <a:pt x="373" y="111"/>
                    <a:pt x="368" y="106"/>
                    <a:pt x="362" y="106"/>
                  </a:cubicBezTo>
                  <a:cubicBezTo>
                    <a:pt x="149" y="106"/>
                    <a:pt x="149" y="106"/>
                    <a:pt x="149" y="106"/>
                  </a:cubicBezTo>
                  <a:cubicBezTo>
                    <a:pt x="143" y="106"/>
                    <a:pt x="138" y="111"/>
                    <a:pt x="138" y="117"/>
                  </a:cubicBezTo>
                  <a:cubicBezTo>
                    <a:pt x="138" y="394"/>
                    <a:pt x="138" y="394"/>
                    <a:pt x="138" y="394"/>
                  </a:cubicBezTo>
                  <a:cubicBezTo>
                    <a:pt x="138" y="398"/>
                    <a:pt x="141" y="402"/>
                    <a:pt x="144" y="404"/>
                  </a:cubicBezTo>
                  <a:cubicBezTo>
                    <a:pt x="148" y="406"/>
                    <a:pt x="152" y="405"/>
                    <a:pt x="156" y="403"/>
                  </a:cubicBezTo>
                  <a:cubicBezTo>
                    <a:pt x="256" y="323"/>
                    <a:pt x="256" y="323"/>
                    <a:pt x="256" y="323"/>
                  </a:cubicBezTo>
                  <a:cubicBezTo>
                    <a:pt x="356" y="403"/>
                    <a:pt x="356" y="403"/>
                    <a:pt x="356" y="403"/>
                  </a:cubicBezTo>
                  <a:cubicBezTo>
                    <a:pt x="358" y="404"/>
                    <a:pt x="360" y="405"/>
                    <a:pt x="362" y="405"/>
                  </a:cubicBezTo>
                  <a:cubicBezTo>
                    <a:pt x="364" y="405"/>
                    <a:pt x="365" y="405"/>
                    <a:pt x="367" y="404"/>
                  </a:cubicBezTo>
                  <a:cubicBezTo>
                    <a:pt x="371" y="402"/>
                    <a:pt x="373" y="398"/>
                    <a:pt x="373" y="394"/>
                  </a:cubicBezTo>
                  <a:lnTo>
                    <a:pt x="373" y="117"/>
                  </a:ln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10" name="Freeform 10"/>
            <p:cNvSpPr>
              <a:spLocks noEditPoints="1"/>
            </p:cNvSpPr>
            <p:nvPr/>
          </p:nvSpPr>
          <p:spPr bwMode="auto">
            <a:xfrm>
              <a:off x="5614933" y="3587088"/>
              <a:ext cx="244481" cy="243252"/>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latin typeface="Calibri" panose="020F0502020204030204"/>
              </a:endParaRPr>
            </a:p>
          </p:txBody>
        </p:sp>
        <p:sp>
          <p:nvSpPr>
            <p:cNvPr id="211" name="Freeform 10"/>
            <p:cNvSpPr>
              <a:spLocks noEditPoints="1"/>
            </p:cNvSpPr>
            <p:nvPr/>
          </p:nvSpPr>
          <p:spPr bwMode="auto">
            <a:xfrm>
              <a:off x="8903482" y="3661463"/>
              <a:ext cx="240891" cy="240891"/>
            </a:xfrm>
            <a:custGeom>
              <a:avLst/>
              <a:gdLst>
                <a:gd name="T0" fmla="*/ 266 w 639"/>
                <a:gd name="T1" fmla="*/ 240 h 639"/>
                <a:gd name="T2" fmla="*/ 492 w 639"/>
                <a:gd name="T3" fmla="*/ 240 h 639"/>
                <a:gd name="T4" fmla="*/ 492 w 639"/>
                <a:gd name="T5" fmla="*/ 439 h 639"/>
                <a:gd name="T6" fmla="*/ 146 w 639"/>
                <a:gd name="T7" fmla="*/ 439 h 639"/>
                <a:gd name="T8" fmla="*/ 146 w 639"/>
                <a:gd name="T9" fmla="*/ 200 h 639"/>
                <a:gd name="T10" fmla="*/ 232 w 639"/>
                <a:gd name="T11" fmla="*/ 200 h 639"/>
                <a:gd name="T12" fmla="*/ 255 w 639"/>
                <a:gd name="T13" fmla="*/ 234 h 639"/>
                <a:gd name="T14" fmla="*/ 266 w 639"/>
                <a:gd name="T15" fmla="*/ 240 h 639"/>
                <a:gd name="T16" fmla="*/ 519 w 639"/>
                <a:gd name="T17" fmla="*/ 452 h 639"/>
                <a:gd name="T18" fmla="*/ 505 w 639"/>
                <a:gd name="T19" fmla="*/ 466 h 639"/>
                <a:gd name="T20" fmla="*/ 133 w 639"/>
                <a:gd name="T21" fmla="*/ 466 h 639"/>
                <a:gd name="T22" fmla="*/ 119 w 639"/>
                <a:gd name="T23" fmla="*/ 452 h 639"/>
                <a:gd name="T24" fmla="*/ 119 w 639"/>
                <a:gd name="T25" fmla="*/ 186 h 639"/>
                <a:gd name="T26" fmla="*/ 133 w 639"/>
                <a:gd name="T27" fmla="*/ 173 h 639"/>
                <a:gd name="T28" fmla="*/ 239 w 639"/>
                <a:gd name="T29" fmla="*/ 173 h 639"/>
                <a:gd name="T30" fmla="*/ 250 w 639"/>
                <a:gd name="T31" fmla="*/ 179 h 639"/>
                <a:gd name="T32" fmla="*/ 273 w 639"/>
                <a:gd name="T33" fmla="*/ 213 h 639"/>
                <a:gd name="T34" fmla="*/ 505 w 639"/>
                <a:gd name="T35" fmla="*/ 213 h 639"/>
                <a:gd name="T36" fmla="*/ 519 w 639"/>
                <a:gd name="T37" fmla="*/ 226 h 639"/>
                <a:gd name="T38" fmla="*/ 519 w 639"/>
                <a:gd name="T39" fmla="*/ 452 h 639"/>
                <a:gd name="T40" fmla="*/ 319 w 639"/>
                <a:gd name="T41" fmla="*/ 0 h 639"/>
                <a:gd name="T42" fmla="*/ 0 w 639"/>
                <a:gd name="T43" fmla="*/ 319 h 639"/>
                <a:gd name="T44" fmla="*/ 319 w 639"/>
                <a:gd name="T45" fmla="*/ 639 h 639"/>
                <a:gd name="T46" fmla="*/ 639 w 639"/>
                <a:gd name="T47" fmla="*/ 319 h 639"/>
                <a:gd name="T48" fmla="*/ 319 w 639"/>
                <a:gd name="T49"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9" h="639">
                  <a:moveTo>
                    <a:pt x="266" y="240"/>
                  </a:moveTo>
                  <a:cubicBezTo>
                    <a:pt x="492" y="240"/>
                    <a:pt x="492" y="240"/>
                    <a:pt x="492" y="240"/>
                  </a:cubicBezTo>
                  <a:cubicBezTo>
                    <a:pt x="492" y="439"/>
                    <a:pt x="492" y="439"/>
                    <a:pt x="492" y="439"/>
                  </a:cubicBezTo>
                  <a:cubicBezTo>
                    <a:pt x="146" y="439"/>
                    <a:pt x="146" y="439"/>
                    <a:pt x="146" y="439"/>
                  </a:cubicBezTo>
                  <a:cubicBezTo>
                    <a:pt x="146" y="200"/>
                    <a:pt x="146" y="200"/>
                    <a:pt x="146" y="200"/>
                  </a:cubicBezTo>
                  <a:cubicBezTo>
                    <a:pt x="232" y="200"/>
                    <a:pt x="232" y="200"/>
                    <a:pt x="232" y="200"/>
                  </a:cubicBezTo>
                  <a:cubicBezTo>
                    <a:pt x="255" y="234"/>
                    <a:pt x="255" y="234"/>
                    <a:pt x="255" y="234"/>
                  </a:cubicBezTo>
                  <a:cubicBezTo>
                    <a:pt x="257" y="237"/>
                    <a:pt x="261" y="240"/>
                    <a:pt x="266" y="240"/>
                  </a:cubicBezTo>
                  <a:close/>
                  <a:moveTo>
                    <a:pt x="519" y="452"/>
                  </a:moveTo>
                  <a:cubicBezTo>
                    <a:pt x="519" y="460"/>
                    <a:pt x="513" y="466"/>
                    <a:pt x="505" y="466"/>
                  </a:cubicBezTo>
                  <a:cubicBezTo>
                    <a:pt x="133" y="466"/>
                    <a:pt x="133" y="466"/>
                    <a:pt x="133" y="466"/>
                  </a:cubicBezTo>
                  <a:cubicBezTo>
                    <a:pt x="125" y="466"/>
                    <a:pt x="119" y="460"/>
                    <a:pt x="119" y="452"/>
                  </a:cubicBezTo>
                  <a:cubicBezTo>
                    <a:pt x="119" y="186"/>
                    <a:pt x="119" y="186"/>
                    <a:pt x="119" y="186"/>
                  </a:cubicBezTo>
                  <a:cubicBezTo>
                    <a:pt x="119" y="179"/>
                    <a:pt x="125" y="173"/>
                    <a:pt x="133" y="173"/>
                  </a:cubicBezTo>
                  <a:cubicBezTo>
                    <a:pt x="239" y="173"/>
                    <a:pt x="239" y="173"/>
                    <a:pt x="239" y="173"/>
                  </a:cubicBezTo>
                  <a:cubicBezTo>
                    <a:pt x="244" y="173"/>
                    <a:pt x="248" y="175"/>
                    <a:pt x="250" y="179"/>
                  </a:cubicBezTo>
                  <a:cubicBezTo>
                    <a:pt x="273" y="213"/>
                    <a:pt x="273" y="213"/>
                    <a:pt x="273" y="213"/>
                  </a:cubicBezTo>
                  <a:cubicBezTo>
                    <a:pt x="505" y="213"/>
                    <a:pt x="505" y="213"/>
                    <a:pt x="505" y="213"/>
                  </a:cubicBezTo>
                  <a:cubicBezTo>
                    <a:pt x="513" y="213"/>
                    <a:pt x="519" y="219"/>
                    <a:pt x="519" y="226"/>
                  </a:cubicBezTo>
                  <a:cubicBezTo>
                    <a:pt x="519" y="452"/>
                    <a:pt x="519" y="452"/>
                    <a:pt x="519" y="452"/>
                  </a:cubicBezTo>
                  <a:close/>
                  <a:moveTo>
                    <a:pt x="319" y="0"/>
                  </a:moveTo>
                  <a:cubicBezTo>
                    <a:pt x="143" y="0"/>
                    <a:pt x="0" y="143"/>
                    <a:pt x="0" y="319"/>
                  </a:cubicBezTo>
                  <a:cubicBezTo>
                    <a:pt x="0" y="496"/>
                    <a:pt x="143" y="639"/>
                    <a:pt x="319" y="639"/>
                  </a:cubicBezTo>
                  <a:cubicBezTo>
                    <a:pt x="495" y="639"/>
                    <a:pt x="639" y="496"/>
                    <a:pt x="639" y="319"/>
                  </a:cubicBezTo>
                  <a:cubicBezTo>
                    <a:pt x="639" y="143"/>
                    <a:pt x="495" y="0"/>
                    <a:pt x="319" y="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2" name="Freeform 538"/>
            <p:cNvSpPr>
              <a:spLocks noChangeAspect="1" noEditPoints="1"/>
            </p:cNvSpPr>
            <p:nvPr/>
          </p:nvSpPr>
          <p:spPr bwMode="auto">
            <a:xfrm>
              <a:off x="6170598" y="3587088"/>
              <a:ext cx="240787" cy="240787"/>
            </a:xfrm>
            <a:custGeom>
              <a:avLst/>
              <a:gdLst>
                <a:gd name="T0" fmla="*/ 226 w 512"/>
                <a:gd name="T1" fmla="*/ 352 h 512"/>
                <a:gd name="T2" fmla="*/ 286 w 512"/>
                <a:gd name="T3" fmla="*/ 352 h 512"/>
                <a:gd name="T4" fmla="*/ 279 w 512"/>
                <a:gd name="T5" fmla="*/ 394 h 512"/>
                <a:gd name="T6" fmla="*/ 233 w 512"/>
                <a:gd name="T7" fmla="*/ 394 h 512"/>
                <a:gd name="T8" fmla="*/ 226 w 512"/>
                <a:gd name="T9" fmla="*/ 352 h 512"/>
                <a:gd name="T10" fmla="*/ 256 w 512"/>
                <a:gd name="T11" fmla="*/ 117 h 512"/>
                <a:gd name="T12" fmla="*/ 178 w 512"/>
                <a:gd name="T13" fmla="*/ 191 h 512"/>
                <a:gd name="T14" fmla="*/ 194 w 512"/>
                <a:gd name="T15" fmla="*/ 242 h 512"/>
                <a:gd name="T16" fmla="*/ 224 w 512"/>
                <a:gd name="T17" fmla="*/ 309 h 512"/>
                <a:gd name="T18" fmla="*/ 224 w 512"/>
                <a:gd name="T19" fmla="*/ 330 h 512"/>
                <a:gd name="T20" fmla="*/ 245 w 512"/>
                <a:gd name="T21" fmla="*/ 330 h 512"/>
                <a:gd name="T22" fmla="*/ 245 w 512"/>
                <a:gd name="T23" fmla="*/ 249 h 512"/>
                <a:gd name="T24" fmla="*/ 227 w 512"/>
                <a:gd name="T25" fmla="*/ 231 h 512"/>
                <a:gd name="T26" fmla="*/ 227 w 512"/>
                <a:gd name="T27" fmla="*/ 216 h 512"/>
                <a:gd name="T28" fmla="*/ 242 w 512"/>
                <a:gd name="T29" fmla="*/ 216 h 512"/>
                <a:gd name="T30" fmla="*/ 256 w 512"/>
                <a:gd name="T31" fmla="*/ 230 h 512"/>
                <a:gd name="T32" fmla="*/ 269 w 512"/>
                <a:gd name="T33" fmla="*/ 216 h 512"/>
                <a:gd name="T34" fmla="*/ 285 w 512"/>
                <a:gd name="T35" fmla="*/ 216 h 512"/>
                <a:gd name="T36" fmla="*/ 285 w 512"/>
                <a:gd name="T37" fmla="*/ 231 h 512"/>
                <a:gd name="T38" fmla="*/ 266 w 512"/>
                <a:gd name="T39" fmla="*/ 249 h 512"/>
                <a:gd name="T40" fmla="*/ 266 w 512"/>
                <a:gd name="T41" fmla="*/ 330 h 512"/>
                <a:gd name="T42" fmla="*/ 288 w 512"/>
                <a:gd name="T43" fmla="*/ 330 h 512"/>
                <a:gd name="T44" fmla="*/ 288 w 512"/>
                <a:gd name="T45" fmla="*/ 309 h 512"/>
                <a:gd name="T46" fmla="*/ 318 w 512"/>
                <a:gd name="T47" fmla="*/ 243 h 512"/>
                <a:gd name="T48" fmla="*/ 334 w 512"/>
                <a:gd name="T49" fmla="*/ 191 h 512"/>
                <a:gd name="T50" fmla="*/ 256 w 512"/>
                <a:gd name="T51" fmla="*/ 117 h 512"/>
                <a:gd name="T52" fmla="*/ 512 w 512"/>
                <a:gd name="T53" fmla="*/ 256 h 512"/>
                <a:gd name="T54" fmla="*/ 256 w 512"/>
                <a:gd name="T55" fmla="*/ 512 h 512"/>
                <a:gd name="T56" fmla="*/ 0 w 512"/>
                <a:gd name="T57" fmla="*/ 256 h 512"/>
                <a:gd name="T58" fmla="*/ 256 w 512"/>
                <a:gd name="T59" fmla="*/ 0 h 512"/>
                <a:gd name="T60" fmla="*/ 512 w 512"/>
                <a:gd name="T61" fmla="*/ 256 h 512"/>
                <a:gd name="T62" fmla="*/ 356 w 512"/>
                <a:gd name="T63" fmla="*/ 191 h 512"/>
                <a:gd name="T64" fmla="*/ 256 w 512"/>
                <a:gd name="T65" fmla="*/ 96 h 512"/>
                <a:gd name="T66" fmla="*/ 256 w 512"/>
                <a:gd name="T67" fmla="*/ 96 h 512"/>
                <a:gd name="T68" fmla="*/ 256 w 512"/>
                <a:gd name="T69" fmla="*/ 96 h 512"/>
                <a:gd name="T70" fmla="*/ 256 w 512"/>
                <a:gd name="T71" fmla="*/ 96 h 512"/>
                <a:gd name="T72" fmla="*/ 255 w 512"/>
                <a:gd name="T73" fmla="*/ 96 h 512"/>
                <a:gd name="T74" fmla="*/ 157 w 512"/>
                <a:gd name="T75" fmla="*/ 191 h 512"/>
                <a:gd name="T76" fmla="*/ 176 w 512"/>
                <a:gd name="T77" fmla="*/ 254 h 512"/>
                <a:gd name="T78" fmla="*/ 202 w 512"/>
                <a:gd name="T79" fmla="*/ 309 h 512"/>
                <a:gd name="T80" fmla="*/ 202 w 512"/>
                <a:gd name="T81" fmla="*/ 341 h 512"/>
                <a:gd name="T82" fmla="*/ 203 w 512"/>
                <a:gd name="T83" fmla="*/ 342 h 512"/>
                <a:gd name="T84" fmla="*/ 202 w 512"/>
                <a:gd name="T85" fmla="*/ 343 h 512"/>
                <a:gd name="T86" fmla="*/ 213 w 512"/>
                <a:gd name="T87" fmla="*/ 407 h 512"/>
                <a:gd name="T88" fmla="*/ 224 w 512"/>
                <a:gd name="T89" fmla="*/ 416 h 512"/>
                <a:gd name="T90" fmla="*/ 288 w 512"/>
                <a:gd name="T91" fmla="*/ 416 h 512"/>
                <a:gd name="T92" fmla="*/ 298 w 512"/>
                <a:gd name="T93" fmla="*/ 407 h 512"/>
                <a:gd name="T94" fmla="*/ 309 w 512"/>
                <a:gd name="T95" fmla="*/ 343 h 512"/>
                <a:gd name="T96" fmla="*/ 309 w 512"/>
                <a:gd name="T97" fmla="*/ 342 h 512"/>
                <a:gd name="T98" fmla="*/ 309 w 512"/>
                <a:gd name="T99" fmla="*/ 341 h 512"/>
                <a:gd name="T100" fmla="*/ 309 w 512"/>
                <a:gd name="T101" fmla="*/ 309 h 512"/>
                <a:gd name="T102" fmla="*/ 336 w 512"/>
                <a:gd name="T103" fmla="*/ 254 h 512"/>
                <a:gd name="T104" fmla="*/ 356 w 512"/>
                <a:gd name="T105" fmla="*/ 19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6" y="352"/>
                  </a:moveTo>
                  <a:cubicBezTo>
                    <a:pt x="286" y="352"/>
                    <a:pt x="286" y="352"/>
                    <a:pt x="286" y="352"/>
                  </a:cubicBezTo>
                  <a:cubicBezTo>
                    <a:pt x="279" y="394"/>
                    <a:pt x="279" y="394"/>
                    <a:pt x="279" y="394"/>
                  </a:cubicBezTo>
                  <a:cubicBezTo>
                    <a:pt x="233" y="394"/>
                    <a:pt x="233" y="394"/>
                    <a:pt x="233" y="394"/>
                  </a:cubicBezTo>
                  <a:lnTo>
                    <a:pt x="226" y="352"/>
                  </a:lnTo>
                  <a:close/>
                  <a:moveTo>
                    <a:pt x="256" y="117"/>
                  </a:moveTo>
                  <a:cubicBezTo>
                    <a:pt x="214" y="117"/>
                    <a:pt x="178" y="151"/>
                    <a:pt x="178" y="191"/>
                  </a:cubicBezTo>
                  <a:cubicBezTo>
                    <a:pt x="178" y="219"/>
                    <a:pt x="194" y="242"/>
                    <a:pt x="194" y="242"/>
                  </a:cubicBezTo>
                  <a:cubicBezTo>
                    <a:pt x="201" y="254"/>
                    <a:pt x="224" y="292"/>
                    <a:pt x="224" y="309"/>
                  </a:cubicBezTo>
                  <a:cubicBezTo>
                    <a:pt x="224" y="330"/>
                    <a:pt x="224" y="330"/>
                    <a:pt x="224" y="330"/>
                  </a:cubicBezTo>
                  <a:cubicBezTo>
                    <a:pt x="245" y="330"/>
                    <a:pt x="245" y="330"/>
                    <a:pt x="245" y="330"/>
                  </a:cubicBezTo>
                  <a:cubicBezTo>
                    <a:pt x="245" y="249"/>
                    <a:pt x="245" y="249"/>
                    <a:pt x="245" y="249"/>
                  </a:cubicBezTo>
                  <a:cubicBezTo>
                    <a:pt x="227" y="231"/>
                    <a:pt x="227" y="231"/>
                    <a:pt x="227" y="231"/>
                  </a:cubicBezTo>
                  <a:cubicBezTo>
                    <a:pt x="223" y="227"/>
                    <a:pt x="223" y="220"/>
                    <a:pt x="227" y="216"/>
                  </a:cubicBezTo>
                  <a:cubicBezTo>
                    <a:pt x="231" y="212"/>
                    <a:pt x="238" y="212"/>
                    <a:pt x="242" y="216"/>
                  </a:cubicBezTo>
                  <a:cubicBezTo>
                    <a:pt x="256" y="230"/>
                    <a:pt x="256" y="230"/>
                    <a:pt x="256" y="230"/>
                  </a:cubicBezTo>
                  <a:cubicBezTo>
                    <a:pt x="269" y="216"/>
                    <a:pt x="269" y="216"/>
                    <a:pt x="269" y="216"/>
                  </a:cubicBezTo>
                  <a:cubicBezTo>
                    <a:pt x="274" y="212"/>
                    <a:pt x="280" y="212"/>
                    <a:pt x="285" y="216"/>
                  </a:cubicBezTo>
                  <a:cubicBezTo>
                    <a:pt x="289" y="220"/>
                    <a:pt x="289" y="227"/>
                    <a:pt x="285" y="231"/>
                  </a:cubicBezTo>
                  <a:cubicBezTo>
                    <a:pt x="266" y="249"/>
                    <a:pt x="266" y="249"/>
                    <a:pt x="266" y="249"/>
                  </a:cubicBezTo>
                  <a:cubicBezTo>
                    <a:pt x="266" y="330"/>
                    <a:pt x="266" y="330"/>
                    <a:pt x="266" y="330"/>
                  </a:cubicBezTo>
                  <a:cubicBezTo>
                    <a:pt x="288" y="330"/>
                    <a:pt x="288" y="330"/>
                    <a:pt x="288" y="330"/>
                  </a:cubicBezTo>
                  <a:cubicBezTo>
                    <a:pt x="288" y="309"/>
                    <a:pt x="288" y="309"/>
                    <a:pt x="288" y="309"/>
                  </a:cubicBezTo>
                  <a:cubicBezTo>
                    <a:pt x="288" y="292"/>
                    <a:pt x="311" y="254"/>
                    <a:pt x="318" y="243"/>
                  </a:cubicBezTo>
                  <a:cubicBezTo>
                    <a:pt x="318" y="242"/>
                    <a:pt x="334" y="218"/>
                    <a:pt x="334" y="191"/>
                  </a:cubicBezTo>
                  <a:cubicBezTo>
                    <a:pt x="334" y="151"/>
                    <a:pt x="298" y="117"/>
                    <a:pt x="256" y="11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6" y="191"/>
                  </a:moveTo>
                  <a:cubicBezTo>
                    <a:pt x="356" y="140"/>
                    <a:pt x="310" y="96"/>
                    <a:pt x="256" y="96"/>
                  </a:cubicBezTo>
                  <a:cubicBezTo>
                    <a:pt x="256" y="96"/>
                    <a:pt x="256" y="96"/>
                    <a:pt x="256" y="96"/>
                  </a:cubicBezTo>
                  <a:cubicBezTo>
                    <a:pt x="256" y="96"/>
                    <a:pt x="256" y="96"/>
                    <a:pt x="256" y="96"/>
                  </a:cubicBezTo>
                  <a:cubicBezTo>
                    <a:pt x="256" y="96"/>
                    <a:pt x="256" y="96"/>
                    <a:pt x="256" y="96"/>
                  </a:cubicBezTo>
                  <a:cubicBezTo>
                    <a:pt x="256" y="96"/>
                    <a:pt x="256" y="96"/>
                    <a:pt x="255" y="96"/>
                  </a:cubicBezTo>
                  <a:cubicBezTo>
                    <a:pt x="202" y="96"/>
                    <a:pt x="157" y="140"/>
                    <a:pt x="157" y="191"/>
                  </a:cubicBezTo>
                  <a:cubicBezTo>
                    <a:pt x="157" y="225"/>
                    <a:pt x="175" y="253"/>
                    <a:pt x="176" y="254"/>
                  </a:cubicBezTo>
                  <a:cubicBezTo>
                    <a:pt x="189" y="275"/>
                    <a:pt x="202" y="302"/>
                    <a:pt x="202" y="309"/>
                  </a:cubicBezTo>
                  <a:cubicBezTo>
                    <a:pt x="202" y="341"/>
                    <a:pt x="202" y="341"/>
                    <a:pt x="202" y="341"/>
                  </a:cubicBezTo>
                  <a:cubicBezTo>
                    <a:pt x="202" y="341"/>
                    <a:pt x="202" y="342"/>
                    <a:pt x="203" y="342"/>
                  </a:cubicBezTo>
                  <a:cubicBezTo>
                    <a:pt x="203" y="342"/>
                    <a:pt x="202" y="342"/>
                    <a:pt x="202" y="343"/>
                  </a:cubicBezTo>
                  <a:cubicBezTo>
                    <a:pt x="213" y="407"/>
                    <a:pt x="213" y="407"/>
                    <a:pt x="213" y="407"/>
                  </a:cubicBezTo>
                  <a:cubicBezTo>
                    <a:pt x="214" y="412"/>
                    <a:pt x="218" y="416"/>
                    <a:pt x="224" y="416"/>
                  </a:cubicBezTo>
                  <a:cubicBezTo>
                    <a:pt x="288" y="416"/>
                    <a:pt x="288" y="416"/>
                    <a:pt x="288" y="416"/>
                  </a:cubicBezTo>
                  <a:cubicBezTo>
                    <a:pt x="293" y="416"/>
                    <a:pt x="297" y="412"/>
                    <a:pt x="298" y="407"/>
                  </a:cubicBezTo>
                  <a:cubicBezTo>
                    <a:pt x="309" y="343"/>
                    <a:pt x="309" y="343"/>
                    <a:pt x="309" y="343"/>
                  </a:cubicBezTo>
                  <a:cubicBezTo>
                    <a:pt x="309" y="342"/>
                    <a:pt x="309" y="342"/>
                    <a:pt x="309" y="342"/>
                  </a:cubicBezTo>
                  <a:cubicBezTo>
                    <a:pt x="309" y="342"/>
                    <a:pt x="309" y="341"/>
                    <a:pt x="309" y="341"/>
                  </a:cubicBezTo>
                  <a:cubicBezTo>
                    <a:pt x="309" y="309"/>
                    <a:pt x="309" y="309"/>
                    <a:pt x="309" y="309"/>
                  </a:cubicBezTo>
                  <a:cubicBezTo>
                    <a:pt x="309" y="302"/>
                    <a:pt x="323" y="275"/>
                    <a:pt x="336" y="254"/>
                  </a:cubicBezTo>
                  <a:cubicBezTo>
                    <a:pt x="337" y="253"/>
                    <a:pt x="356" y="225"/>
                    <a:pt x="356" y="191"/>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13" name="Freeform 584"/>
            <p:cNvSpPr>
              <a:spLocks noChangeAspect="1" noEditPoints="1"/>
            </p:cNvSpPr>
            <p:nvPr/>
          </p:nvSpPr>
          <p:spPr bwMode="auto">
            <a:xfrm>
              <a:off x="6055123" y="4873565"/>
              <a:ext cx="241200" cy="241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14" name="Freeform 850"/>
            <p:cNvSpPr>
              <a:spLocks noChangeAspect="1" noEditPoints="1"/>
            </p:cNvSpPr>
            <p:nvPr/>
          </p:nvSpPr>
          <p:spPr bwMode="auto">
            <a:xfrm>
              <a:off x="5894760" y="3587088"/>
              <a:ext cx="240493" cy="241200"/>
            </a:xfrm>
            <a:custGeom>
              <a:avLst/>
              <a:gdLst>
                <a:gd name="T0" fmla="*/ 181 w 512"/>
                <a:gd name="T1" fmla="*/ 384 h 512"/>
                <a:gd name="T2" fmla="*/ 170 w 512"/>
                <a:gd name="T3" fmla="*/ 394 h 512"/>
                <a:gd name="T4" fmla="*/ 160 w 512"/>
                <a:gd name="T5" fmla="*/ 384 h 512"/>
                <a:gd name="T6" fmla="*/ 170 w 512"/>
                <a:gd name="T7" fmla="*/ 373 h 512"/>
                <a:gd name="T8" fmla="*/ 181 w 512"/>
                <a:gd name="T9" fmla="*/ 384 h 512"/>
                <a:gd name="T10" fmla="*/ 256 w 512"/>
                <a:gd name="T11" fmla="*/ 373 h 512"/>
                <a:gd name="T12" fmla="*/ 245 w 512"/>
                <a:gd name="T13" fmla="*/ 384 h 512"/>
                <a:gd name="T14" fmla="*/ 256 w 512"/>
                <a:gd name="T15" fmla="*/ 394 h 512"/>
                <a:gd name="T16" fmla="*/ 266 w 512"/>
                <a:gd name="T17" fmla="*/ 384 h 512"/>
                <a:gd name="T18" fmla="*/ 256 w 512"/>
                <a:gd name="T19" fmla="*/ 373 h 512"/>
                <a:gd name="T20" fmla="*/ 256 w 512"/>
                <a:gd name="T21" fmla="*/ 117 h 512"/>
                <a:gd name="T22" fmla="*/ 245 w 512"/>
                <a:gd name="T23" fmla="*/ 128 h 512"/>
                <a:gd name="T24" fmla="*/ 256 w 512"/>
                <a:gd name="T25" fmla="*/ 138 h 512"/>
                <a:gd name="T26" fmla="*/ 266 w 512"/>
                <a:gd name="T27" fmla="*/ 128 h 512"/>
                <a:gd name="T28" fmla="*/ 256 w 512"/>
                <a:gd name="T29" fmla="*/ 117 h 512"/>
                <a:gd name="T30" fmla="*/ 341 w 512"/>
                <a:gd name="T31" fmla="*/ 373 h 512"/>
                <a:gd name="T32" fmla="*/ 330 w 512"/>
                <a:gd name="T33" fmla="*/ 384 h 512"/>
                <a:gd name="T34" fmla="*/ 341 w 512"/>
                <a:gd name="T35" fmla="*/ 394 h 512"/>
                <a:gd name="T36" fmla="*/ 352 w 512"/>
                <a:gd name="T37" fmla="*/ 384 h 512"/>
                <a:gd name="T38" fmla="*/ 341 w 512"/>
                <a:gd name="T39" fmla="*/ 37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373 w 512"/>
                <a:gd name="T51" fmla="*/ 384 h 512"/>
                <a:gd name="T52" fmla="*/ 352 w 512"/>
                <a:gd name="T53" fmla="*/ 354 h 512"/>
                <a:gd name="T54" fmla="*/ 352 w 512"/>
                <a:gd name="T55" fmla="*/ 277 h 512"/>
                <a:gd name="T56" fmla="*/ 320 w 512"/>
                <a:gd name="T57" fmla="*/ 245 h 512"/>
                <a:gd name="T58" fmla="*/ 266 w 512"/>
                <a:gd name="T59" fmla="*/ 245 h 512"/>
                <a:gd name="T60" fmla="*/ 266 w 512"/>
                <a:gd name="T61" fmla="*/ 158 h 512"/>
                <a:gd name="T62" fmla="*/ 288 w 512"/>
                <a:gd name="T63" fmla="*/ 128 h 512"/>
                <a:gd name="T64" fmla="*/ 256 w 512"/>
                <a:gd name="T65" fmla="*/ 96 h 512"/>
                <a:gd name="T66" fmla="*/ 224 w 512"/>
                <a:gd name="T67" fmla="*/ 128 h 512"/>
                <a:gd name="T68" fmla="*/ 245 w 512"/>
                <a:gd name="T69" fmla="*/ 158 h 512"/>
                <a:gd name="T70" fmla="*/ 245 w 512"/>
                <a:gd name="T71" fmla="*/ 245 h 512"/>
                <a:gd name="T72" fmla="*/ 192 w 512"/>
                <a:gd name="T73" fmla="*/ 245 h 512"/>
                <a:gd name="T74" fmla="*/ 160 w 512"/>
                <a:gd name="T75" fmla="*/ 277 h 512"/>
                <a:gd name="T76" fmla="*/ 160 w 512"/>
                <a:gd name="T77" fmla="*/ 354 h 512"/>
                <a:gd name="T78" fmla="*/ 138 w 512"/>
                <a:gd name="T79" fmla="*/ 384 h 512"/>
                <a:gd name="T80" fmla="*/ 170 w 512"/>
                <a:gd name="T81" fmla="*/ 416 h 512"/>
                <a:gd name="T82" fmla="*/ 202 w 512"/>
                <a:gd name="T83" fmla="*/ 384 h 512"/>
                <a:gd name="T84" fmla="*/ 181 w 512"/>
                <a:gd name="T85" fmla="*/ 354 h 512"/>
                <a:gd name="T86" fmla="*/ 181 w 512"/>
                <a:gd name="T87" fmla="*/ 277 h 512"/>
                <a:gd name="T88" fmla="*/ 192 w 512"/>
                <a:gd name="T89" fmla="*/ 266 h 512"/>
                <a:gd name="T90" fmla="*/ 245 w 512"/>
                <a:gd name="T91" fmla="*/ 266 h 512"/>
                <a:gd name="T92" fmla="*/ 245 w 512"/>
                <a:gd name="T93" fmla="*/ 354 h 512"/>
                <a:gd name="T94" fmla="*/ 224 w 512"/>
                <a:gd name="T95" fmla="*/ 384 h 512"/>
                <a:gd name="T96" fmla="*/ 256 w 512"/>
                <a:gd name="T97" fmla="*/ 416 h 512"/>
                <a:gd name="T98" fmla="*/ 288 w 512"/>
                <a:gd name="T99" fmla="*/ 384 h 512"/>
                <a:gd name="T100" fmla="*/ 266 w 512"/>
                <a:gd name="T101" fmla="*/ 354 h 512"/>
                <a:gd name="T102" fmla="*/ 266 w 512"/>
                <a:gd name="T103" fmla="*/ 266 h 512"/>
                <a:gd name="T104" fmla="*/ 320 w 512"/>
                <a:gd name="T105" fmla="*/ 266 h 512"/>
                <a:gd name="T106" fmla="*/ 330 w 512"/>
                <a:gd name="T107" fmla="*/ 277 h 512"/>
                <a:gd name="T108" fmla="*/ 330 w 512"/>
                <a:gd name="T109" fmla="*/ 354 h 512"/>
                <a:gd name="T110" fmla="*/ 309 w 512"/>
                <a:gd name="T111" fmla="*/ 384 h 512"/>
                <a:gd name="T112" fmla="*/ 341 w 512"/>
                <a:gd name="T113" fmla="*/ 416 h 512"/>
                <a:gd name="T114" fmla="*/ 373 w 512"/>
                <a:gd name="T115"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181" y="384"/>
                  </a:moveTo>
                  <a:cubicBezTo>
                    <a:pt x="181" y="390"/>
                    <a:pt x="176" y="394"/>
                    <a:pt x="170" y="394"/>
                  </a:cubicBezTo>
                  <a:cubicBezTo>
                    <a:pt x="164" y="394"/>
                    <a:pt x="160" y="390"/>
                    <a:pt x="160" y="384"/>
                  </a:cubicBezTo>
                  <a:cubicBezTo>
                    <a:pt x="160" y="378"/>
                    <a:pt x="164" y="373"/>
                    <a:pt x="170" y="373"/>
                  </a:cubicBezTo>
                  <a:cubicBezTo>
                    <a:pt x="176" y="373"/>
                    <a:pt x="181" y="378"/>
                    <a:pt x="181" y="384"/>
                  </a:cubicBezTo>
                  <a:close/>
                  <a:moveTo>
                    <a:pt x="256" y="373"/>
                  </a:moveTo>
                  <a:cubicBezTo>
                    <a:pt x="250" y="373"/>
                    <a:pt x="245" y="378"/>
                    <a:pt x="245" y="384"/>
                  </a:cubicBezTo>
                  <a:cubicBezTo>
                    <a:pt x="245" y="390"/>
                    <a:pt x="250" y="394"/>
                    <a:pt x="256" y="394"/>
                  </a:cubicBezTo>
                  <a:cubicBezTo>
                    <a:pt x="262" y="394"/>
                    <a:pt x="266" y="390"/>
                    <a:pt x="266" y="384"/>
                  </a:cubicBezTo>
                  <a:cubicBezTo>
                    <a:pt x="266" y="378"/>
                    <a:pt x="262" y="373"/>
                    <a:pt x="256" y="373"/>
                  </a:cubicBezTo>
                  <a:close/>
                  <a:moveTo>
                    <a:pt x="256" y="117"/>
                  </a:moveTo>
                  <a:cubicBezTo>
                    <a:pt x="250" y="117"/>
                    <a:pt x="245" y="122"/>
                    <a:pt x="245" y="128"/>
                  </a:cubicBezTo>
                  <a:cubicBezTo>
                    <a:pt x="245" y="134"/>
                    <a:pt x="250" y="138"/>
                    <a:pt x="256" y="138"/>
                  </a:cubicBezTo>
                  <a:cubicBezTo>
                    <a:pt x="262" y="138"/>
                    <a:pt x="266" y="134"/>
                    <a:pt x="266" y="128"/>
                  </a:cubicBezTo>
                  <a:cubicBezTo>
                    <a:pt x="266" y="122"/>
                    <a:pt x="262" y="117"/>
                    <a:pt x="256" y="117"/>
                  </a:cubicBezTo>
                  <a:close/>
                  <a:moveTo>
                    <a:pt x="341" y="373"/>
                  </a:moveTo>
                  <a:cubicBezTo>
                    <a:pt x="335" y="373"/>
                    <a:pt x="330" y="378"/>
                    <a:pt x="330" y="384"/>
                  </a:cubicBezTo>
                  <a:cubicBezTo>
                    <a:pt x="330" y="390"/>
                    <a:pt x="335" y="394"/>
                    <a:pt x="341" y="394"/>
                  </a:cubicBezTo>
                  <a:cubicBezTo>
                    <a:pt x="347" y="394"/>
                    <a:pt x="352" y="390"/>
                    <a:pt x="352" y="384"/>
                  </a:cubicBezTo>
                  <a:cubicBezTo>
                    <a:pt x="352" y="378"/>
                    <a:pt x="347" y="373"/>
                    <a:pt x="341" y="37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84"/>
                  </a:moveTo>
                  <a:cubicBezTo>
                    <a:pt x="373" y="370"/>
                    <a:pt x="364" y="358"/>
                    <a:pt x="352" y="354"/>
                  </a:cubicBezTo>
                  <a:cubicBezTo>
                    <a:pt x="352" y="277"/>
                    <a:pt x="352" y="277"/>
                    <a:pt x="352" y="277"/>
                  </a:cubicBezTo>
                  <a:cubicBezTo>
                    <a:pt x="352" y="254"/>
                    <a:pt x="333" y="245"/>
                    <a:pt x="320" y="245"/>
                  </a:cubicBezTo>
                  <a:cubicBezTo>
                    <a:pt x="266" y="245"/>
                    <a:pt x="266" y="245"/>
                    <a:pt x="266" y="245"/>
                  </a:cubicBezTo>
                  <a:cubicBezTo>
                    <a:pt x="266" y="158"/>
                    <a:pt x="266" y="158"/>
                    <a:pt x="266" y="158"/>
                  </a:cubicBezTo>
                  <a:cubicBezTo>
                    <a:pt x="279" y="153"/>
                    <a:pt x="288" y="142"/>
                    <a:pt x="288" y="128"/>
                  </a:cubicBezTo>
                  <a:cubicBezTo>
                    <a:pt x="288" y="110"/>
                    <a:pt x="273" y="96"/>
                    <a:pt x="256" y="96"/>
                  </a:cubicBezTo>
                  <a:cubicBezTo>
                    <a:pt x="238" y="96"/>
                    <a:pt x="224" y="110"/>
                    <a:pt x="224" y="128"/>
                  </a:cubicBezTo>
                  <a:cubicBezTo>
                    <a:pt x="224" y="142"/>
                    <a:pt x="233" y="153"/>
                    <a:pt x="245" y="158"/>
                  </a:cubicBezTo>
                  <a:cubicBezTo>
                    <a:pt x="245" y="245"/>
                    <a:pt x="245" y="245"/>
                    <a:pt x="245" y="245"/>
                  </a:cubicBezTo>
                  <a:cubicBezTo>
                    <a:pt x="192" y="245"/>
                    <a:pt x="192" y="245"/>
                    <a:pt x="192" y="245"/>
                  </a:cubicBezTo>
                  <a:cubicBezTo>
                    <a:pt x="169" y="245"/>
                    <a:pt x="160" y="264"/>
                    <a:pt x="160" y="277"/>
                  </a:cubicBezTo>
                  <a:cubicBezTo>
                    <a:pt x="160" y="354"/>
                    <a:pt x="160" y="354"/>
                    <a:pt x="160" y="354"/>
                  </a:cubicBezTo>
                  <a:cubicBezTo>
                    <a:pt x="147" y="358"/>
                    <a:pt x="138" y="370"/>
                    <a:pt x="138" y="384"/>
                  </a:cubicBezTo>
                  <a:cubicBezTo>
                    <a:pt x="138" y="401"/>
                    <a:pt x="153" y="416"/>
                    <a:pt x="170" y="416"/>
                  </a:cubicBezTo>
                  <a:cubicBezTo>
                    <a:pt x="188" y="416"/>
                    <a:pt x="202" y="401"/>
                    <a:pt x="202" y="384"/>
                  </a:cubicBezTo>
                  <a:cubicBezTo>
                    <a:pt x="202" y="370"/>
                    <a:pt x="193" y="358"/>
                    <a:pt x="181" y="354"/>
                  </a:cubicBezTo>
                  <a:cubicBezTo>
                    <a:pt x="181" y="277"/>
                    <a:pt x="181" y="277"/>
                    <a:pt x="181" y="277"/>
                  </a:cubicBezTo>
                  <a:cubicBezTo>
                    <a:pt x="181" y="275"/>
                    <a:pt x="182" y="266"/>
                    <a:pt x="192" y="266"/>
                  </a:cubicBezTo>
                  <a:cubicBezTo>
                    <a:pt x="245" y="266"/>
                    <a:pt x="245" y="266"/>
                    <a:pt x="245" y="266"/>
                  </a:cubicBezTo>
                  <a:cubicBezTo>
                    <a:pt x="245" y="354"/>
                    <a:pt x="245" y="354"/>
                    <a:pt x="245" y="354"/>
                  </a:cubicBezTo>
                  <a:cubicBezTo>
                    <a:pt x="233" y="358"/>
                    <a:pt x="224" y="370"/>
                    <a:pt x="224" y="384"/>
                  </a:cubicBezTo>
                  <a:cubicBezTo>
                    <a:pt x="224" y="401"/>
                    <a:pt x="238" y="416"/>
                    <a:pt x="256" y="416"/>
                  </a:cubicBezTo>
                  <a:cubicBezTo>
                    <a:pt x="273" y="416"/>
                    <a:pt x="288" y="401"/>
                    <a:pt x="288" y="384"/>
                  </a:cubicBezTo>
                  <a:cubicBezTo>
                    <a:pt x="288" y="370"/>
                    <a:pt x="279" y="358"/>
                    <a:pt x="266" y="354"/>
                  </a:cubicBezTo>
                  <a:cubicBezTo>
                    <a:pt x="266" y="266"/>
                    <a:pt x="266" y="266"/>
                    <a:pt x="266" y="266"/>
                  </a:cubicBezTo>
                  <a:cubicBezTo>
                    <a:pt x="320" y="266"/>
                    <a:pt x="320" y="266"/>
                    <a:pt x="320" y="266"/>
                  </a:cubicBezTo>
                  <a:cubicBezTo>
                    <a:pt x="324" y="266"/>
                    <a:pt x="330" y="268"/>
                    <a:pt x="330" y="277"/>
                  </a:cubicBezTo>
                  <a:cubicBezTo>
                    <a:pt x="330" y="354"/>
                    <a:pt x="330" y="354"/>
                    <a:pt x="330" y="354"/>
                  </a:cubicBezTo>
                  <a:cubicBezTo>
                    <a:pt x="318" y="358"/>
                    <a:pt x="309" y="370"/>
                    <a:pt x="309" y="384"/>
                  </a:cubicBezTo>
                  <a:cubicBezTo>
                    <a:pt x="309" y="401"/>
                    <a:pt x="323" y="416"/>
                    <a:pt x="341" y="416"/>
                  </a:cubicBezTo>
                  <a:cubicBezTo>
                    <a:pt x="359" y="416"/>
                    <a:pt x="373" y="401"/>
                    <a:pt x="373" y="384"/>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15" name="Freeform 19"/>
            <p:cNvSpPr>
              <a:spLocks noEditPoints="1"/>
            </p:cNvSpPr>
            <p:nvPr/>
          </p:nvSpPr>
          <p:spPr bwMode="auto">
            <a:xfrm>
              <a:off x="5777940" y="4866384"/>
              <a:ext cx="240891" cy="240891"/>
            </a:xfrm>
            <a:custGeom>
              <a:avLst/>
              <a:gdLst>
                <a:gd name="T0" fmla="*/ 520 w 639"/>
                <a:gd name="T1" fmla="*/ 187 h 639"/>
                <a:gd name="T2" fmla="*/ 506 w 639"/>
                <a:gd name="T3" fmla="*/ 174 h 639"/>
                <a:gd name="T4" fmla="*/ 134 w 639"/>
                <a:gd name="T5" fmla="*/ 174 h 639"/>
                <a:gd name="T6" fmla="*/ 120 w 639"/>
                <a:gd name="T7" fmla="*/ 187 h 639"/>
                <a:gd name="T8" fmla="*/ 120 w 639"/>
                <a:gd name="T9" fmla="*/ 426 h 639"/>
                <a:gd name="T10" fmla="*/ 134 w 639"/>
                <a:gd name="T11" fmla="*/ 440 h 639"/>
                <a:gd name="T12" fmla="*/ 187 w 639"/>
                <a:gd name="T13" fmla="*/ 440 h 639"/>
                <a:gd name="T14" fmla="*/ 187 w 639"/>
                <a:gd name="T15" fmla="*/ 506 h 639"/>
                <a:gd name="T16" fmla="*/ 196 w 639"/>
                <a:gd name="T17" fmla="*/ 519 h 639"/>
                <a:gd name="T18" fmla="*/ 200 w 639"/>
                <a:gd name="T19" fmla="*/ 520 h 639"/>
                <a:gd name="T20" fmla="*/ 210 w 639"/>
                <a:gd name="T21" fmla="*/ 515 h 639"/>
                <a:gd name="T22" fmla="*/ 273 w 639"/>
                <a:gd name="T23" fmla="*/ 440 h 639"/>
                <a:gd name="T24" fmla="*/ 506 w 639"/>
                <a:gd name="T25" fmla="*/ 440 h 639"/>
                <a:gd name="T26" fmla="*/ 520 w 639"/>
                <a:gd name="T27" fmla="*/ 426 h 639"/>
                <a:gd name="T28" fmla="*/ 520 w 639"/>
                <a:gd name="T29" fmla="*/ 187 h 639"/>
                <a:gd name="T30" fmla="*/ 639 w 639"/>
                <a:gd name="T31" fmla="*/ 320 h 639"/>
                <a:gd name="T32" fmla="*/ 320 w 639"/>
                <a:gd name="T33" fmla="*/ 639 h 639"/>
                <a:gd name="T34" fmla="*/ 0 w 639"/>
                <a:gd name="T35" fmla="*/ 320 h 639"/>
                <a:gd name="T36" fmla="*/ 320 w 639"/>
                <a:gd name="T37" fmla="*/ 0 h 639"/>
                <a:gd name="T38" fmla="*/ 639 w 639"/>
                <a:gd name="T39" fmla="*/ 320 h 639"/>
                <a:gd name="T40" fmla="*/ 147 w 639"/>
                <a:gd name="T41" fmla="*/ 200 h 639"/>
                <a:gd name="T42" fmla="*/ 493 w 639"/>
                <a:gd name="T43" fmla="*/ 200 h 639"/>
                <a:gd name="T44" fmla="*/ 493 w 639"/>
                <a:gd name="T45" fmla="*/ 413 h 639"/>
                <a:gd name="T46" fmla="*/ 267 w 639"/>
                <a:gd name="T47" fmla="*/ 413 h 639"/>
                <a:gd name="T48" fmla="*/ 256 w 639"/>
                <a:gd name="T49" fmla="*/ 418 h 639"/>
                <a:gd name="T50" fmla="*/ 213 w 639"/>
                <a:gd name="T51" fmla="*/ 470 h 639"/>
                <a:gd name="T52" fmla="*/ 213 w 639"/>
                <a:gd name="T53" fmla="*/ 426 h 639"/>
                <a:gd name="T54" fmla="*/ 200 w 639"/>
                <a:gd name="T55" fmla="*/ 413 h 639"/>
                <a:gd name="T56" fmla="*/ 147 w 639"/>
                <a:gd name="T57" fmla="*/ 413 h 639"/>
                <a:gd name="T58" fmla="*/ 147 w 639"/>
                <a:gd name="T59" fmla="*/ 2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9" h="639">
                  <a:moveTo>
                    <a:pt x="520" y="187"/>
                  </a:moveTo>
                  <a:cubicBezTo>
                    <a:pt x="520" y="179"/>
                    <a:pt x="514" y="174"/>
                    <a:pt x="506" y="174"/>
                  </a:cubicBezTo>
                  <a:cubicBezTo>
                    <a:pt x="134" y="174"/>
                    <a:pt x="134" y="174"/>
                    <a:pt x="134" y="174"/>
                  </a:cubicBezTo>
                  <a:cubicBezTo>
                    <a:pt x="126" y="174"/>
                    <a:pt x="120" y="179"/>
                    <a:pt x="120" y="187"/>
                  </a:cubicBezTo>
                  <a:cubicBezTo>
                    <a:pt x="120" y="426"/>
                    <a:pt x="120" y="426"/>
                    <a:pt x="120" y="426"/>
                  </a:cubicBezTo>
                  <a:cubicBezTo>
                    <a:pt x="120" y="434"/>
                    <a:pt x="126" y="440"/>
                    <a:pt x="134" y="440"/>
                  </a:cubicBezTo>
                  <a:cubicBezTo>
                    <a:pt x="187" y="440"/>
                    <a:pt x="187" y="440"/>
                    <a:pt x="187" y="440"/>
                  </a:cubicBezTo>
                  <a:cubicBezTo>
                    <a:pt x="187" y="506"/>
                    <a:pt x="187" y="506"/>
                    <a:pt x="187" y="506"/>
                  </a:cubicBezTo>
                  <a:cubicBezTo>
                    <a:pt x="187" y="512"/>
                    <a:pt x="190" y="517"/>
                    <a:pt x="196" y="519"/>
                  </a:cubicBezTo>
                  <a:cubicBezTo>
                    <a:pt x="197" y="519"/>
                    <a:pt x="199" y="520"/>
                    <a:pt x="200" y="520"/>
                  </a:cubicBezTo>
                  <a:cubicBezTo>
                    <a:pt x="204" y="520"/>
                    <a:pt x="208" y="518"/>
                    <a:pt x="210" y="515"/>
                  </a:cubicBezTo>
                  <a:cubicBezTo>
                    <a:pt x="273" y="440"/>
                    <a:pt x="273" y="440"/>
                    <a:pt x="273" y="440"/>
                  </a:cubicBezTo>
                  <a:cubicBezTo>
                    <a:pt x="506" y="440"/>
                    <a:pt x="506" y="440"/>
                    <a:pt x="506" y="440"/>
                  </a:cubicBezTo>
                  <a:cubicBezTo>
                    <a:pt x="514" y="440"/>
                    <a:pt x="520" y="434"/>
                    <a:pt x="520" y="426"/>
                  </a:cubicBezTo>
                  <a:cubicBezTo>
                    <a:pt x="520" y="187"/>
                    <a:pt x="520" y="187"/>
                    <a:pt x="520" y="187"/>
                  </a:cubicBezTo>
                  <a:close/>
                  <a:moveTo>
                    <a:pt x="639" y="320"/>
                  </a:moveTo>
                  <a:cubicBezTo>
                    <a:pt x="639" y="496"/>
                    <a:pt x="496" y="639"/>
                    <a:pt x="320" y="639"/>
                  </a:cubicBezTo>
                  <a:cubicBezTo>
                    <a:pt x="143" y="639"/>
                    <a:pt x="0" y="496"/>
                    <a:pt x="0" y="320"/>
                  </a:cubicBezTo>
                  <a:cubicBezTo>
                    <a:pt x="0" y="144"/>
                    <a:pt x="143" y="0"/>
                    <a:pt x="320" y="0"/>
                  </a:cubicBezTo>
                  <a:cubicBezTo>
                    <a:pt x="496" y="0"/>
                    <a:pt x="639" y="144"/>
                    <a:pt x="639" y="320"/>
                  </a:cubicBezTo>
                  <a:close/>
                  <a:moveTo>
                    <a:pt x="147" y="200"/>
                  </a:moveTo>
                  <a:cubicBezTo>
                    <a:pt x="493" y="200"/>
                    <a:pt x="493" y="200"/>
                    <a:pt x="493" y="200"/>
                  </a:cubicBezTo>
                  <a:cubicBezTo>
                    <a:pt x="493" y="413"/>
                    <a:pt x="493" y="413"/>
                    <a:pt x="493" y="413"/>
                  </a:cubicBezTo>
                  <a:cubicBezTo>
                    <a:pt x="267" y="413"/>
                    <a:pt x="267" y="413"/>
                    <a:pt x="267" y="413"/>
                  </a:cubicBezTo>
                  <a:cubicBezTo>
                    <a:pt x="263" y="413"/>
                    <a:pt x="259" y="415"/>
                    <a:pt x="256" y="418"/>
                  </a:cubicBezTo>
                  <a:cubicBezTo>
                    <a:pt x="213" y="470"/>
                    <a:pt x="213" y="470"/>
                    <a:pt x="213" y="470"/>
                  </a:cubicBezTo>
                  <a:cubicBezTo>
                    <a:pt x="213" y="426"/>
                    <a:pt x="213" y="426"/>
                    <a:pt x="213" y="426"/>
                  </a:cubicBezTo>
                  <a:cubicBezTo>
                    <a:pt x="213" y="419"/>
                    <a:pt x="207" y="413"/>
                    <a:pt x="200" y="413"/>
                  </a:cubicBezTo>
                  <a:cubicBezTo>
                    <a:pt x="147" y="413"/>
                    <a:pt x="147" y="413"/>
                    <a:pt x="147" y="413"/>
                  </a:cubicBezTo>
                  <a:cubicBezTo>
                    <a:pt x="147" y="200"/>
                    <a:pt x="147" y="200"/>
                    <a:pt x="147" y="20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6" name="Freeform 373"/>
            <p:cNvSpPr>
              <a:spLocks noChangeAspect="1" noEditPoints="1"/>
            </p:cNvSpPr>
            <p:nvPr/>
          </p:nvSpPr>
          <p:spPr bwMode="auto">
            <a:xfrm>
              <a:off x="9577698" y="4940965"/>
              <a:ext cx="241200" cy="241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256 h 512"/>
                <a:gd name="T12" fmla="*/ 362 w 512"/>
                <a:gd name="T13" fmla="*/ 245 h 512"/>
                <a:gd name="T14" fmla="*/ 373 w 512"/>
                <a:gd name="T15" fmla="*/ 256 h 512"/>
                <a:gd name="T16" fmla="*/ 373 w 512"/>
                <a:gd name="T17" fmla="*/ 320 h 512"/>
                <a:gd name="T18" fmla="*/ 362 w 512"/>
                <a:gd name="T19" fmla="*/ 330 h 512"/>
                <a:gd name="T20" fmla="*/ 352 w 512"/>
                <a:gd name="T21" fmla="*/ 320 h 512"/>
                <a:gd name="T22" fmla="*/ 352 w 512"/>
                <a:gd name="T23" fmla="*/ 256 h 512"/>
                <a:gd name="T24" fmla="*/ 309 w 512"/>
                <a:gd name="T25" fmla="*/ 170 h 512"/>
                <a:gd name="T26" fmla="*/ 320 w 512"/>
                <a:gd name="T27" fmla="*/ 160 h 512"/>
                <a:gd name="T28" fmla="*/ 330 w 512"/>
                <a:gd name="T29" fmla="*/ 170 h 512"/>
                <a:gd name="T30" fmla="*/ 330 w 512"/>
                <a:gd name="T31" fmla="*/ 320 h 512"/>
                <a:gd name="T32" fmla="*/ 320 w 512"/>
                <a:gd name="T33" fmla="*/ 330 h 512"/>
                <a:gd name="T34" fmla="*/ 309 w 512"/>
                <a:gd name="T35" fmla="*/ 320 h 512"/>
                <a:gd name="T36" fmla="*/ 309 w 512"/>
                <a:gd name="T37" fmla="*/ 170 h 512"/>
                <a:gd name="T38" fmla="*/ 266 w 512"/>
                <a:gd name="T39" fmla="*/ 202 h 512"/>
                <a:gd name="T40" fmla="*/ 277 w 512"/>
                <a:gd name="T41" fmla="*/ 192 h 512"/>
                <a:gd name="T42" fmla="*/ 288 w 512"/>
                <a:gd name="T43" fmla="*/ 202 h 512"/>
                <a:gd name="T44" fmla="*/ 288 w 512"/>
                <a:gd name="T45" fmla="*/ 320 h 512"/>
                <a:gd name="T46" fmla="*/ 277 w 512"/>
                <a:gd name="T47" fmla="*/ 330 h 512"/>
                <a:gd name="T48" fmla="*/ 266 w 512"/>
                <a:gd name="T49" fmla="*/ 320 h 512"/>
                <a:gd name="T50" fmla="*/ 266 w 512"/>
                <a:gd name="T51" fmla="*/ 202 h 512"/>
                <a:gd name="T52" fmla="*/ 224 w 512"/>
                <a:gd name="T53" fmla="*/ 149 h 512"/>
                <a:gd name="T54" fmla="*/ 234 w 512"/>
                <a:gd name="T55" fmla="*/ 138 h 512"/>
                <a:gd name="T56" fmla="*/ 245 w 512"/>
                <a:gd name="T57" fmla="*/ 149 h 512"/>
                <a:gd name="T58" fmla="*/ 245 w 512"/>
                <a:gd name="T59" fmla="*/ 320 h 512"/>
                <a:gd name="T60" fmla="*/ 234 w 512"/>
                <a:gd name="T61" fmla="*/ 330 h 512"/>
                <a:gd name="T62" fmla="*/ 224 w 512"/>
                <a:gd name="T63" fmla="*/ 320 h 512"/>
                <a:gd name="T64" fmla="*/ 224 w 512"/>
                <a:gd name="T65" fmla="*/ 149 h 512"/>
                <a:gd name="T66" fmla="*/ 181 w 512"/>
                <a:gd name="T67" fmla="*/ 245 h 512"/>
                <a:gd name="T68" fmla="*/ 192 w 512"/>
                <a:gd name="T69" fmla="*/ 234 h 512"/>
                <a:gd name="T70" fmla="*/ 202 w 512"/>
                <a:gd name="T71" fmla="*/ 245 h 512"/>
                <a:gd name="T72" fmla="*/ 202 w 512"/>
                <a:gd name="T73" fmla="*/ 320 h 512"/>
                <a:gd name="T74" fmla="*/ 192 w 512"/>
                <a:gd name="T75" fmla="*/ 330 h 512"/>
                <a:gd name="T76" fmla="*/ 181 w 512"/>
                <a:gd name="T77" fmla="*/ 320 h 512"/>
                <a:gd name="T78" fmla="*/ 181 w 512"/>
                <a:gd name="T79" fmla="*/ 245 h 512"/>
                <a:gd name="T80" fmla="*/ 138 w 512"/>
                <a:gd name="T81" fmla="*/ 277 h 512"/>
                <a:gd name="T82" fmla="*/ 149 w 512"/>
                <a:gd name="T83" fmla="*/ 266 h 512"/>
                <a:gd name="T84" fmla="*/ 160 w 512"/>
                <a:gd name="T85" fmla="*/ 277 h 512"/>
                <a:gd name="T86" fmla="*/ 160 w 512"/>
                <a:gd name="T87" fmla="*/ 320 h 512"/>
                <a:gd name="T88" fmla="*/ 149 w 512"/>
                <a:gd name="T89" fmla="*/ 330 h 512"/>
                <a:gd name="T90" fmla="*/ 138 w 512"/>
                <a:gd name="T91" fmla="*/ 320 h 512"/>
                <a:gd name="T92" fmla="*/ 138 w 512"/>
                <a:gd name="T93" fmla="*/ 277 h 512"/>
                <a:gd name="T94" fmla="*/ 405 w 512"/>
                <a:gd name="T95" fmla="*/ 373 h 512"/>
                <a:gd name="T96" fmla="*/ 106 w 512"/>
                <a:gd name="T97" fmla="*/ 373 h 512"/>
                <a:gd name="T98" fmla="*/ 96 w 512"/>
                <a:gd name="T99" fmla="*/ 362 h 512"/>
                <a:gd name="T100" fmla="*/ 96 w 512"/>
                <a:gd name="T101" fmla="*/ 149 h 512"/>
                <a:gd name="T102" fmla="*/ 106 w 512"/>
                <a:gd name="T103" fmla="*/ 138 h 512"/>
                <a:gd name="T104" fmla="*/ 117 w 512"/>
                <a:gd name="T105" fmla="*/ 149 h 512"/>
                <a:gd name="T106" fmla="*/ 117 w 512"/>
                <a:gd name="T107" fmla="*/ 352 h 512"/>
                <a:gd name="T108" fmla="*/ 405 w 512"/>
                <a:gd name="T109" fmla="*/ 352 h 512"/>
                <a:gd name="T110" fmla="*/ 416 w 512"/>
                <a:gd name="T111" fmla="*/ 362 h 512"/>
                <a:gd name="T112" fmla="*/ 405 w 512"/>
                <a:gd name="T113"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256"/>
                  </a:moveTo>
                  <a:cubicBezTo>
                    <a:pt x="352" y="250"/>
                    <a:pt x="356" y="245"/>
                    <a:pt x="362" y="245"/>
                  </a:cubicBezTo>
                  <a:cubicBezTo>
                    <a:pt x="368" y="245"/>
                    <a:pt x="373" y="250"/>
                    <a:pt x="373" y="256"/>
                  </a:cubicBezTo>
                  <a:cubicBezTo>
                    <a:pt x="373" y="320"/>
                    <a:pt x="373" y="320"/>
                    <a:pt x="373" y="320"/>
                  </a:cubicBezTo>
                  <a:cubicBezTo>
                    <a:pt x="373" y="326"/>
                    <a:pt x="368" y="330"/>
                    <a:pt x="362" y="330"/>
                  </a:cubicBezTo>
                  <a:cubicBezTo>
                    <a:pt x="356" y="330"/>
                    <a:pt x="352" y="326"/>
                    <a:pt x="352" y="320"/>
                  </a:cubicBezTo>
                  <a:lnTo>
                    <a:pt x="352" y="256"/>
                  </a:lnTo>
                  <a:close/>
                  <a:moveTo>
                    <a:pt x="309" y="170"/>
                  </a:moveTo>
                  <a:cubicBezTo>
                    <a:pt x="309" y="164"/>
                    <a:pt x="314" y="160"/>
                    <a:pt x="320" y="160"/>
                  </a:cubicBezTo>
                  <a:cubicBezTo>
                    <a:pt x="326" y="160"/>
                    <a:pt x="330" y="164"/>
                    <a:pt x="330" y="170"/>
                  </a:cubicBezTo>
                  <a:cubicBezTo>
                    <a:pt x="330" y="320"/>
                    <a:pt x="330" y="320"/>
                    <a:pt x="330" y="320"/>
                  </a:cubicBezTo>
                  <a:cubicBezTo>
                    <a:pt x="330" y="326"/>
                    <a:pt x="326" y="330"/>
                    <a:pt x="320" y="330"/>
                  </a:cubicBezTo>
                  <a:cubicBezTo>
                    <a:pt x="314" y="330"/>
                    <a:pt x="309" y="326"/>
                    <a:pt x="309" y="320"/>
                  </a:cubicBezTo>
                  <a:lnTo>
                    <a:pt x="309" y="170"/>
                  </a:lnTo>
                  <a:close/>
                  <a:moveTo>
                    <a:pt x="266" y="202"/>
                  </a:moveTo>
                  <a:cubicBezTo>
                    <a:pt x="266" y="196"/>
                    <a:pt x="271" y="192"/>
                    <a:pt x="277" y="192"/>
                  </a:cubicBezTo>
                  <a:cubicBezTo>
                    <a:pt x="283" y="192"/>
                    <a:pt x="288" y="196"/>
                    <a:pt x="288" y="202"/>
                  </a:cubicBezTo>
                  <a:cubicBezTo>
                    <a:pt x="288" y="320"/>
                    <a:pt x="288" y="320"/>
                    <a:pt x="288" y="320"/>
                  </a:cubicBezTo>
                  <a:cubicBezTo>
                    <a:pt x="288" y="326"/>
                    <a:pt x="283" y="330"/>
                    <a:pt x="277" y="330"/>
                  </a:cubicBezTo>
                  <a:cubicBezTo>
                    <a:pt x="271" y="330"/>
                    <a:pt x="266" y="326"/>
                    <a:pt x="266" y="320"/>
                  </a:cubicBezTo>
                  <a:lnTo>
                    <a:pt x="266" y="202"/>
                  </a:lnTo>
                  <a:close/>
                  <a:moveTo>
                    <a:pt x="224" y="149"/>
                  </a:moveTo>
                  <a:cubicBezTo>
                    <a:pt x="224" y="143"/>
                    <a:pt x="228" y="138"/>
                    <a:pt x="234" y="138"/>
                  </a:cubicBezTo>
                  <a:cubicBezTo>
                    <a:pt x="240" y="138"/>
                    <a:pt x="245" y="143"/>
                    <a:pt x="245" y="149"/>
                  </a:cubicBezTo>
                  <a:cubicBezTo>
                    <a:pt x="245" y="320"/>
                    <a:pt x="245" y="320"/>
                    <a:pt x="245" y="320"/>
                  </a:cubicBezTo>
                  <a:cubicBezTo>
                    <a:pt x="245" y="326"/>
                    <a:pt x="240" y="330"/>
                    <a:pt x="234" y="330"/>
                  </a:cubicBezTo>
                  <a:cubicBezTo>
                    <a:pt x="228" y="330"/>
                    <a:pt x="224" y="326"/>
                    <a:pt x="224" y="320"/>
                  </a:cubicBezTo>
                  <a:lnTo>
                    <a:pt x="224" y="149"/>
                  </a:lnTo>
                  <a:close/>
                  <a:moveTo>
                    <a:pt x="181" y="245"/>
                  </a:moveTo>
                  <a:cubicBezTo>
                    <a:pt x="181" y="239"/>
                    <a:pt x="186" y="234"/>
                    <a:pt x="192" y="234"/>
                  </a:cubicBezTo>
                  <a:cubicBezTo>
                    <a:pt x="198" y="234"/>
                    <a:pt x="202" y="239"/>
                    <a:pt x="202" y="245"/>
                  </a:cubicBezTo>
                  <a:cubicBezTo>
                    <a:pt x="202" y="320"/>
                    <a:pt x="202" y="320"/>
                    <a:pt x="202" y="320"/>
                  </a:cubicBezTo>
                  <a:cubicBezTo>
                    <a:pt x="202" y="326"/>
                    <a:pt x="198" y="330"/>
                    <a:pt x="192" y="330"/>
                  </a:cubicBezTo>
                  <a:cubicBezTo>
                    <a:pt x="186" y="330"/>
                    <a:pt x="181" y="326"/>
                    <a:pt x="181" y="320"/>
                  </a:cubicBezTo>
                  <a:lnTo>
                    <a:pt x="181" y="245"/>
                  </a:lnTo>
                  <a:close/>
                  <a:moveTo>
                    <a:pt x="138" y="277"/>
                  </a:moveTo>
                  <a:cubicBezTo>
                    <a:pt x="138" y="271"/>
                    <a:pt x="143" y="266"/>
                    <a:pt x="149" y="266"/>
                  </a:cubicBezTo>
                  <a:cubicBezTo>
                    <a:pt x="155" y="266"/>
                    <a:pt x="160" y="271"/>
                    <a:pt x="160" y="277"/>
                  </a:cubicBezTo>
                  <a:cubicBezTo>
                    <a:pt x="160" y="320"/>
                    <a:pt x="160" y="320"/>
                    <a:pt x="160" y="320"/>
                  </a:cubicBezTo>
                  <a:cubicBezTo>
                    <a:pt x="160" y="326"/>
                    <a:pt x="155" y="330"/>
                    <a:pt x="149" y="330"/>
                  </a:cubicBezTo>
                  <a:cubicBezTo>
                    <a:pt x="143" y="330"/>
                    <a:pt x="138" y="326"/>
                    <a:pt x="138" y="320"/>
                  </a:cubicBezTo>
                  <a:lnTo>
                    <a:pt x="138" y="277"/>
                  </a:ln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defTabSz="914400"/>
              <a:endParaRPr lang="en-GB" sz="1800">
                <a:solidFill>
                  <a:prstClr val="black"/>
                </a:solidFill>
                <a:latin typeface="Calibri" panose="020F0502020204030204"/>
              </a:endParaRPr>
            </a:p>
          </p:txBody>
        </p:sp>
        <p:sp>
          <p:nvSpPr>
            <p:cNvPr id="268" name="Right Arrow 267"/>
            <p:cNvSpPr/>
            <p:nvPr/>
          </p:nvSpPr>
          <p:spPr>
            <a:xfrm>
              <a:off x="4074632" y="4042121"/>
              <a:ext cx="215354" cy="174701"/>
            </a:xfrm>
            <a:prstGeom prst="rightArrow">
              <a:avLst/>
            </a:prstGeom>
            <a:solidFill>
              <a:srgbClr val="00A3E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9" name="Right Arrow 268"/>
            <p:cNvSpPr/>
            <p:nvPr/>
          </p:nvSpPr>
          <p:spPr>
            <a:xfrm>
              <a:off x="7594347" y="4067894"/>
              <a:ext cx="215354" cy="174701"/>
            </a:xfrm>
            <a:prstGeom prst="rightArrow">
              <a:avLst/>
            </a:prstGeom>
            <a:solidFill>
              <a:srgbClr val="00A3E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7" name="Freeform 20"/>
            <p:cNvSpPr>
              <a:spLocks noEditPoints="1"/>
            </p:cNvSpPr>
            <p:nvPr/>
          </p:nvSpPr>
          <p:spPr bwMode="auto">
            <a:xfrm>
              <a:off x="9159605" y="4940965"/>
              <a:ext cx="240891" cy="240891"/>
            </a:xfrm>
            <a:custGeom>
              <a:avLst/>
              <a:gdLst>
                <a:gd name="T0" fmla="*/ 320 w 639"/>
                <a:gd name="T1" fmla="*/ 173 h 639"/>
                <a:gd name="T2" fmla="*/ 333 w 639"/>
                <a:gd name="T3" fmla="*/ 160 h 639"/>
                <a:gd name="T4" fmla="*/ 320 w 639"/>
                <a:gd name="T5" fmla="*/ 147 h 639"/>
                <a:gd name="T6" fmla="*/ 307 w 639"/>
                <a:gd name="T7" fmla="*/ 160 h 639"/>
                <a:gd name="T8" fmla="*/ 320 w 639"/>
                <a:gd name="T9" fmla="*/ 173 h 639"/>
                <a:gd name="T10" fmla="*/ 413 w 639"/>
                <a:gd name="T11" fmla="*/ 476 h 639"/>
                <a:gd name="T12" fmla="*/ 413 w 639"/>
                <a:gd name="T13" fmla="*/ 320 h 639"/>
                <a:gd name="T14" fmla="*/ 426 w 639"/>
                <a:gd name="T15" fmla="*/ 307 h 639"/>
                <a:gd name="T16" fmla="*/ 413 w 639"/>
                <a:gd name="T17" fmla="*/ 293 h 639"/>
                <a:gd name="T18" fmla="*/ 387 w 639"/>
                <a:gd name="T19" fmla="*/ 293 h 639"/>
                <a:gd name="T20" fmla="*/ 387 w 639"/>
                <a:gd name="T21" fmla="*/ 240 h 639"/>
                <a:gd name="T22" fmla="*/ 373 w 639"/>
                <a:gd name="T23" fmla="*/ 227 h 639"/>
                <a:gd name="T24" fmla="*/ 267 w 639"/>
                <a:gd name="T25" fmla="*/ 227 h 639"/>
                <a:gd name="T26" fmla="*/ 253 w 639"/>
                <a:gd name="T27" fmla="*/ 240 h 639"/>
                <a:gd name="T28" fmla="*/ 253 w 639"/>
                <a:gd name="T29" fmla="*/ 293 h 639"/>
                <a:gd name="T30" fmla="*/ 227 w 639"/>
                <a:gd name="T31" fmla="*/ 293 h 639"/>
                <a:gd name="T32" fmla="*/ 213 w 639"/>
                <a:gd name="T33" fmla="*/ 307 h 639"/>
                <a:gd name="T34" fmla="*/ 227 w 639"/>
                <a:gd name="T35" fmla="*/ 320 h 639"/>
                <a:gd name="T36" fmla="*/ 227 w 639"/>
                <a:gd name="T37" fmla="*/ 476 h 639"/>
                <a:gd name="T38" fmla="*/ 215 w 639"/>
                <a:gd name="T39" fmla="*/ 500 h 639"/>
                <a:gd name="T40" fmla="*/ 221 w 639"/>
                <a:gd name="T41" fmla="*/ 518 h 639"/>
                <a:gd name="T42" fmla="*/ 227 w 639"/>
                <a:gd name="T43" fmla="*/ 519 h 639"/>
                <a:gd name="T44" fmla="*/ 227 w 639"/>
                <a:gd name="T45" fmla="*/ 520 h 639"/>
                <a:gd name="T46" fmla="*/ 413 w 639"/>
                <a:gd name="T47" fmla="*/ 520 h 639"/>
                <a:gd name="T48" fmla="*/ 413 w 639"/>
                <a:gd name="T49" fmla="*/ 520 h 639"/>
                <a:gd name="T50" fmla="*/ 413 w 639"/>
                <a:gd name="T51" fmla="*/ 520 h 639"/>
                <a:gd name="T52" fmla="*/ 419 w 639"/>
                <a:gd name="T53" fmla="*/ 518 h 639"/>
                <a:gd name="T54" fmla="*/ 425 w 639"/>
                <a:gd name="T55" fmla="*/ 500 h 639"/>
                <a:gd name="T56" fmla="*/ 413 w 639"/>
                <a:gd name="T57" fmla="*/ 476 h 639"/>
                <a:gd name="T58" fmla="*/ 280 w 639"/>
                <a:gd name="T59" fmla="*/ 160 h 639"/>
                <a:gd name="T60" fmla="*/ 320 w 639"/>
                <a:gd name="T61" fmla="*/ 200 h 639"/>
                <a:gd name="T62" fmla="*/ 360 w 639"/>
                <a:gd name="T63" fmla="*/ 160 h 639"/>
                <a:gd name="T64" fmla="*/ 320 w 639"/>
                <a:gd name="T65" fmla="*/ 120 h 639"/>
                <a:gd name="T66" fmla="*/ 280 w 639"/>
                <a:gd name="T67" fmla="*/ 160 h 639"/>
                <a:gd name="T68" fmla="*/ 639 w 639"/>
                <a:gd name="T69" fmla="*/ 320 h 639"/>
                <a:gd name="T70" fmla="*/ 320 w 639"/>
                <a:gd name="T71" fmla="*/ 639 h 639"/>
                <a:gd name="T72" fmla="*/ 0 w 639"/>
                <a:gd name="T73" fmla="*/ 320 h 639"/>
                <a:gd name="T74" fmla="*/ 320 w 639"/>
                <a:gd name="T75" fmla="*/ 0 h 639"/>
                <a:gd name="T76" fmla="*/ 639 w 639"/>
                <a:gd name="T77" fmla="*/ 320 h 639"/>
                <a:gd name="T78" fmla="*/ 360 w 639"/>
                <a:gd name="T79" fmla="*/ 253 h 639"/>
                <a:gd name="T80" fmla="*/ 280 w 639"/>
                <a:gd name="T81" fmla="*/ 253 h 639"/>
                <a:gd name="T82" fmla="*/ 280 w 639"/>
                <a:gd name="T83" fmla="*/ 293 h 639"/>
                <a:gd name="T84" fmla="*/ 360 w 639"/>
                <a:gd name="T85" fmla="*/ 293 h 639"/>
                <a:gd name="T86" fmla="*/ 360 w 639"/>
                <a:gd name="T87" fmla="*/ 253 h 639"/>
                <a:gd name="T88" fmla="*/ 388 w 639"/>
                <a:gd name="T89" fmla="*/ 486 h 639"/>
                <a:gd name="T90" fmla="*/ 392 w 639"/>
                <a:gd name="T91" fmla="*/ 493 h 639"/>
                <a:gd name="T92" fmla="*/ 248 w 639"/>
                <a:gd name="T93" fmla="*/ 493 h 639"/>
                <a:gd name="T94" fmla="*/ 252 w 639"/>
                <a:gd name="T95" fmla="*/ 486 h 639"/>
                <a:gd name="T96" fmla="*/ 253 w 639"/>
                <a:gd name="T97" fmla="*/ 480 h 639"/>
                <a:gd name="T98" fmla="*/ 253 w 639"/>
                <a:gd name="T99" fmla="*/ 320 h 639"/>
                <a:gd name="T100" fmla="*/ 387 w 639"/>
                <a:gd name="T101" fmla="*/ 320 h 639"/>
                <a:gd name="T102" fmla="*/ 387 w 639"/>
                <a:gd name="T103" fmla="*/ 480 h 639"/>
                <a:gd name="T104" fmla="*/ 388 w 639"/>
                <a:gd name="T105" fmla="*/ 48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9" h="639">
                  <a:moveTo>
                    <a:pt x="320" y="173"/>
                  </a:moveTo>
                  <a:cubicBezTo>
                    <a:pt x="327" y="173"/>
                    <a:pt x="333" y="167"/>
                    <a:pt x="333" y="160"/>
                  </a:cubicBezTo>
                  <a:cubicBezTo>
                    <a:pt x="333" y="153"/>
                    <a:pt x="327" y="147"/>
                    <a:pt x="320" y="147"/>
                  </a:cubicBezTo>
                  <a:cubicBezTo>
                    <a:pt x="313" y="147"/>
                    <a:pt x="307" y="153"/>
                    <a:pt x="307" y="160"/>
                  </a:cubicBezTo>
                  <a:cubicBezTo>
                    <a:pt x="307" y="167"/>
                    <a:pt x="313" y="173"/>
                    <a:pt x="320" y="173"/>
                  </a:cubicBezTo>
                  <a:close/>
                  <a:moveTo>
                    <a:pt x="413" y="476"/>
                  </a:moveTo>
                  <a:cubicBezTo>
                    <a:pt x="413" y="320"/>
                    <a:pt x="413" y="320"/>
                    <a:pt x="413" y="320"/>
                  </a:cubicBezTo>
                  <a:cubicBezTo>
                    <a:pt x="421" y="320"/>
                    <a:pt x="426" y="314"/>
                    <a:pt x="426" y="307"/>
                  </a:cubicBezTo>
                  <a:cubicBezTo>
                    <a:pt x="426" y="299"/>
                    <a:pt x="421" y="293"/>
                    <a:pt x="413" y="293"/>
                  </a:cubicBezTo>
                  <a:cubicBezTo>
                    <a:pt x="387" y="293"/>
                    <a:pt x="387" y="293"/>
                    <a:pt x="387" y="293"/>
                  </a:cubicBezTo>
                  <a:cubicBezTo>
                    <a:pt x="387" y="240"/>
                    <a:pt x="387" y="240"/>
                    <a:pt x="387" y="240"/>
                  </a:cubicBezTo>
                  <a:cubicBezTo>
                    <a:pt x="387" y="233"/>
                    <a:pt x="381" y="227"/>
                    <a:pt x="373" y="227"/>
                  </a:cubicBezTo>
                  <a:cubicBezTo>
                    <a:pt x="267" y="227"/>
                    <a:pt x="267" y="227"/>
                    <a:pt x="267" y="227"/>
                  </a:cubicBezTo>
                  <a:cubicBezTo>
                    <a:pt x="259" y="227"/>
                    <a:pt x="253" y="233"/>
                    <a:pt x="253" y="240"/>
                  </a:cubicBezTo>
                  <a:cubicBezTo>
                    <a:pt x="253" y="293"/>
                    <a:pt x="253" y="293"/>
                    <a:pt x="253" y="293"/>
                  </a:cubicBezTo>
                  <a:cubicBezTo>
                    <a:pt x="227" y="293"/>
                    <a:pt x="227" y="293"/>
                    <a:pt x="227" y="293"/>
                  </a:cubicBezTo>
                  <a:cubicBezTo>
                    <a:pt x="219" y="293"/>
                    <a:pt x="213" y="299"/>
                    <a:pt x="213" y="307"/>
                  </a:cubicBezTo>
                  <a:cubicBezTo>
                    <a:pt x="213" y="314"/>
                    <a:pt x="219" y="320"/>
                    <a:pt x="227" y="320"/>
                  </a:cubicBezTo>
                  <a:cubicBezTo>
                    <a:pt x="227" y="476"/>
                    <a:pt x="227" y="476"/>
                    <a:pt x="227" y="476"/>
                  </a:cubicBezTo>
                  <a:cubicBezTo>
                    <a:pt x="215" y="500"/>
                    <a:pt x="215" y="500"/>
                    <a:pt x="215" y="500"/>
                  </a:cubicBezTo>
                  <a:cubicBezTo>
                    <a:pt x="212" y="507"/>
                    <a:pt x="214" y="515"/>
                    <a:pt x="221" y="518"/>
                  </a:cubicBezTo>
                  <a:cubicBezTo>
                    <a:pt x="223" y="519"/>
                    <a:pt x="225" y="519"/>
                    <a:pt x="227" y="519"/>
                  </a:cubicBezTo>
                  <a:cubicBezTo>
                    <a:pt x="227" y="519"/>
                    <a:pt x="227" y="520"/>
                    <a:pt x="227" y="520"/>
                  </a:cubicBezTo>
                  <a:cubicBezTo>
                    <a:pt x="413" y="520"/>
                    <a:pt x="413" y="520"/>
                    <a:pt x="413" y="520"/>
                  </a:cubicBezTo>
                  <a:cubicBezTo>
                    <a:pt x="413" y="520"/>
                    <a:pt x="413" y="520"/>
                    <a:pt x="413" y="520"/>
                  </a:cubicBezTo>
                  <a:cubicBezTo>
                    <a:pt x="413" y="520"/>
                    <a:pt x="413" y="520"/>
                    <a:pt x="413" y="520"/>
                  </a:cubicBezTo>
                  <a:cubicBezTo>
                    <a:pt x="415" y="520"/>
                    <a:pt x="417" y="519"/>
                    <a:pt x="419" y="518"/>
                  </a:cubicBezTo>
                  <a:cubicBezTo>
                    <a:pt x="426" y="515"/>
                    <a:pt x="428" y="507"/>
                    <a:pt x="425" y="500"/>
                  </a:cubicBezTo>
                  <a:cubicBezTo>
                    <a:pt x="413" y="476"/>
                    <a:pt x="413" y="476"/>
                    <a:pt x="413" y="476"/>
                  </a:cubicBezTo>
                  <a:close/>
                  <a:moveTo>
                    <a:pt x="280" y="160"/>
                  </a:moveTo>
                  <a:cubicBezTo>
                    <a:pt x="280" y="182"/>
                    <a:pt x="298" y="200"/>
                    <a:pt x="320" y="200"/>
                  </a:cubicBezTo>
                  <a:cubicBezTo>
                    <a:pt x="342" y="200"/>
                    <a:pt x="360" y="182"/>
                    <a:pt x="360" y="160"/>
                  </a:cubicBezTo>
                  <a:cubicBezTo>
                    <a:pt x="360" y="138"/>
                    <a:pt x="342" y="120"/>
                    <a:pt x="320" y="120"/>
                  </a:cubicBezTo>
                  <a:cubicBezTo>
                    <a:pt x="298" y="120"/>
                    <a:pt x="280" y="138"/>
                    <a:pt x="280" y="160"/>
                  </a:cubicBezTo>
                  <a:close/>
                  <a:moveTo>
                    <a:pt x="639" y="320"/>
                  </a:moveTo>
                  <a:cubicBezTo>
                    <a:pt x="639" y="496"/>
                    <a:pt x="496" y="639"/>
                    <a:pt x="320" y="639"/>
                  </a:cubicBezTo>
                  <a:cubicBezTo>
                    <a:pt x="144" y="639"/>
                    <a:pt x="0" y="496"/>
                    <a:pt x="0" y="320"/>
                  </a:cubicBezTo>
                  <a:cubicBezTo>
                    <a:pt x="0" y="143"/>
                    <a:pt x="144" y="0"/>
                    <a:pt x="320" y="0"/>
                  </a:cubicBezTo>
                  <a:cubicBezTo>
                    <a:pt x="496" y="0"/>
                    <a:pt x="639" y="143"/>
                    <a:pt x="639" y="320"/>
                  </a:cubicBezTo>
                  <a:close/>
                  <a:moveTo>
                    <a:pt x="360" y="253"/>
                  </a:moveTo>
                  <a:cubicBezTo>
                    <a:pt x="280" y="253"/>
                    <a:pt x="280" y="253"/>
                    <a:pt x="280" y="253"/>
                  </a:cubicBezTo>
                  <a:cubicBezTo>
                    <a:pt x="280" y="293"/>
                    <a:pt x="280" y="293"/>
                    <a:pt x="280" y="293"/>
                  </a:cubicBezTo>
                  <a:cubicBezTo>
                    <a:pt x="360" y="293"/>
                    <a:pt x="360" y="293"/>
                    <a:pt x="360" y="293"/>
                  </a:cubicBezTo>
                  <a:cubicBezTo>
                    <a:pt x="360" y="253"/>
                    <a:pt x="360" y="253"/>
                    <a:pt x="360" y="253"/>
                  </a:cubicBezTo>
                  <a:close/>
                  <a:moveTo>
                    <a:pt x="388" y="486"/>
                  </a:moveTo>
                  <a:cubicBezTo>
                    <a:pt x="392" y="493"/>
                    <a:pt x="392" y="493"/>
                    <a:pt x="392" y="493"/>
                  </a:cubicBezTo>
                  <a:cubicBezTo>
                    <a:pt x="248" y="493"/>
                    <a:pt x="248" y="493"/>
                    <a:pt x="248" y="493"/>
                  </a:cubicBezTo>
                  <a:cubicBezTo>
                    <a:pt x="252" y="486"/>
                    <a:pt x="252" y="486"/>
                    <a:pt x="252" y="486"/>
                  </a:cubicBezTo>
                  <a:cubicBezTo>
                    <a:pt x="253" y="484"/>
                    <a:pt x="253" y="482"/>
                    <a:pt x="253" y="480"/>
                  </a:cubicBezTo>
                  <a:cubicBezTo>
                    <a:pt x="253" y="320"/>
                    <a:pt x="253" y="320"/>
                    <a:pt x="253" y="320"/>
                  </a:cubicBezTo>
                  <a:cubicBezTo>
                    <a:pt x="387" y="320"/>
                    <a:pt x="387" y="320"/>
                    <a:pt x="387" y="320"/>
                  </a:cubicBezTo>
                  <a:cubicBezTo>
                    <a:pt x="387" y="480"/>
                    <a:pt x="387" y="480"/>
                    <a:pt x="387" y="480"/>
                  </a:cubicBezTo>
                  <a:cubicBezTo>
                    <a:pt x="387" y="482"/>
                    <a:pt x="387" y="484"/>
                    <a:pt x="388" y="486"/>
                  </a:cubicBezTo>
                  <a:close/>
                </a:path>
              </a:pathLst>
            </a:custGeom>
            <a:solidFill>
              <a:srgbClr val="0076A8"/>
            </a:solidFill>
            <a:ln>
              <a:noFill/>
            </a:ln>
          </p:spPr>
          <p:txBody>
            <a:bodyPr vert="horz" wrap="square" lIns="84406" tIns="42203" rIns="84406" bIns="42203" numCol="1" anchor="t" anchorCtr="0" compatLnSpc="1">
              <a:prstTxWarp prst="textNoShape">
                <a:avLst/>
              </a:prstTxWarp>
            </a:bodyPr>
            <a:lstStyle/>
            <a:p>
              <a:pPr defTabSz="914400"/>
              <a:endParaRPr lang="en-US" sz="1800">
                <a:solidFill>
                  <a:prstClr val="black"/>
                </a:solidFill>
                <a:latin typeface="Calibri" panose="020F0502020204030204"/>
              </a:endParaRPr>
            </a:p>
          </p:txBody>
        </p:sp>
      </p:grpSp>
      <p:grpSp>
        <p:nvGrpSpPr>
          <p:cNvPr id="324" name="Group 323"/>
          <p:cNvGrpSpPr/>
          <p:nvPr/>
        </p:nvGrpSpPr>
        <p:grpSpPr>
          <a:xfrm>
            <a:off x="315629" y="1264219"/>
            <a:ext cx="11443458" cy="1431266"/>
            <a:chOff x="278642" y="4873573"/>
            <a:chExt cx="11443458" cy="1431266"/>
          </a:xfrm>
        </p:grpSpPr>
        <p:sp>
          <p:nvSpPr>
            <p:cNvPr id="322" name="Rounded Rectangle 321"/>
            <p:cNvSpPr/>
            <p:nvPr/>
          </p:nvSpPr>
          <p:spPr>
            <a:xfrm>
              <a:off x="596058" y="5205697"/>
              <a:ext cx="10949355" cy="813722"/>
            </a:xfrm>
            <a:prstGeom prst="round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p:cNvGrpSpPr/>
            <p:nvPr/>
          </p:nvGrpSpPr>
          <p:grpSpPr>
            <a:xfrm>
              <a:off x="278642" y="5267576"/>
              <a:ext cx="4010110" cy="843524"/>
              <a:chOff x="303649" y="-548249"/>
              <a:chExt cx="1791540" cy="376849"/>
            </a:xfrm>
          </p:grpSpPr>
          <p:grpSp>
            <p:nvGrpSpPr>
              <p:cNvPr id="276" name="Group 275"/>
              <p:cNvGrpSpPr>
                <a:grpSpLocks noChangeAspect="1"/>
              </p:cNvGrpSpPr>
              <p:nvPr/>
            </p:nvGrpSpPr>
            <p:grpSpPr>
              <a:xfrm>
                <a:off x="1636786" y="-531336"/>
                <a:ext cx="244481" cy="243252"/>
                <a:chOff x="5672133" y="4513274"/>
                <a:chExt cx="1579561" cy="1571628"/>
              </a:xfrm>
              <a:solidFill>
                <a:srgbClr val="3C8A2E"/>
              </a:solidFill>
            </p:grpSpPr>
            <p:sp>
              <p:nvSpPr>
                <p:cNvPr id="283" name="Rectangle 5"/>
                <p:cNvSpPr>
                  <a:spLocks noChangeArrowheads="1"/>
                </p:cNvSpPr>
                <p:nvPr/>
              </p:nvSpPr>
              <p:spPr bwMode="auto">
                <a:xfrm>
                  <a:off x="6067422" y="5135575"/>
                  <a:ext cx="131763" cy="1968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4" name="Oval 6"/>
                <p:cNvSpPr>
                  <a:spLocks noChangeArrowheads="1"/>
                </p:cNvSpPr>
                <p:nvPr/>
              </p:nvSpPr>
              <p:spPr bwMode="auto">
                <a:xfrm>
                  <a:off x="6100760" y="4873637"/>
                  <a:ext cx="65087"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5" name="Rectangle 7"/>
                <p:cNvSpPr>
                  <a:spLocks noChangeArrowheads="1"/>
                </p:cNvSpPr>
                <p:nvPr/>
              </p:nvSpPr>
              <p:spPr bwMode="auto">
                <a:xfrm>
                  <a:off x="6396035" y="5135575"/>
                  <a:ext cx="131763" cy="1968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6" name="Oval 8"/>
                <p:cNvSpPr>
                  <a:spLocks noChangeArrowheads="1"/>
                </p:cNvSpPr>
                <p:nvPr/>
              </p:nvSpPr>
              <p:spPr bwMode="auto">
                <a:xfrm>
                  <a:off x="6429367" y="4873637"/>
                  <a:ext cx="65087"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7" name="Oval 9"/>
                <p:cNvSpPr>
                  <a:spLocks noChangeArrowheads="1"/>
                </p:cNvSpPr>
                <p:nvPr/>
              </p:nvSpPr>
              <p:spPr bwMode="auto">
                <a:xfrm>
                  <a:off x="6757980" y="4873637"/>
                  <a:ext cx="66676"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8" name="Freeform 10"/>
                <p:cNvSpPr>
                  <a:spLocks noEditPoints="1"/>
                </p:cNvSpPr>
                <p:nvPr/>
              </p:nvSpPr>
              <p:spPr bwMode="auto">
                <a:xfrm>
                  <a:off x="5672133" y="4513274"/>
                  <a:ext cx="1579561" cy="1571628"/>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9" name="Freeform 11"/>
                <p:cNvSpPr>
                  <a:spLocks/>
                </p:cNvSpPr>
                <p:nvPr/>
              </p:nvSpPr>
              <p:spPr bwMode="auto">
                <a:xfrm>
                  <a:off x="6729416" y="5135563"/>
                  <a:ext cx="119061" cy="261938"/>
                </a:xfrm>
                <a:custGeom>
                  <a:avLst/>
                  <a:gdLst>
                    <a:gd name="T0" fmla="*/ 34 w 75"/>
                    <a:gd name="T1" fmla="*/ 0 h 165"/>
                    <a:gd name="T2" fmla="*/ 0 w 75"/>
                    <a:gd name="T3" fmla="*/ 165 h 165"/>
                    <a:gd name="T4" fmla="*/ 75 w 75"/>
                    <a:gd name="T5" fmla="*/ 165 h 165"/>
                    <a:gd name="T6" fmla="*/ 41 w 75"/>
                    <a:gd name="T7" fmla="*/ 0 h 165"/>
                    <a:gd name="T8" fmla="*/ 34 w 75"/>
                    <a:gd name="T9" fmla="*/ 0 h 165"/>
                  </a:gdLst>
                  <a:ahLst/>
                  <a:cxnLst>
                    <a:cxn ang="0">
                      <a:pos x="T0" y="T1"/>
                    </a:cxn>
                    <a:cxn ang="0">
                      <a:pos x="T2" y="T3"/>
                    </a:cxn>
                    <a:cxn ang="0">
                      <a:pos x="T4" y="T5"/>
                    </a:cxn>
                    <a:cxn ang="0">
                      <a:pos x="T6" y="T7"/>
                    </a:cxn>
                    <a:cxn ang="0">
                      <a:pos x="T8" y="T9"/>
                    </a:cxn>
                  </a:cxnLst>
                  <a:rect l="0" t="0" r="r" b="b"/>
                  <a:pathLst>
                    <a:path w="75" h="165">
                      <a:moveTo>
                        <a:pt x="34" y="0"/>
                      </a:moveTo>
                      <a:lnTo>
                        <a:pt x="0" y="165"/>
                      </a:lnTo>
                      <a:lnTo>
                        <a:pt x="75" y="165"/>
                      </a:lnTo>
                      <a:lnTo>
                        <a:pt x="41"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77" name="Freeform 19"/>
              <p:cNvSpPr>
                <a:spLocks noEditPoints="1"/>
              </p:cNvSpPr>
              <p:nvPr/>
            </p:nvSpPr>
            <p:spPr bwMode="auto">
              <a:xfrm>
                <a:off x="1071468" y="-541701"/>
                <a:ext cx="240891" cy="240891"/>
              </a:xfrm>
              <a:custGeom>
                <a:avLst/>
                <a:gdLst>
                  <a:gd name="T0" fmla="*/ 520 w 639"/>
                  <a:gd name="T1" fmla="*/ 187 h 639"/>
                  <a:gd name="T2" fmla="*/ 506 w 639"/>
                  <a:gd name="T3" fmla="*/ 174 h 639"/>
                  <a:gd name="T4" fmla="*/ 134 w 639"/>
                  <a:gd name="T5" fmla="*/ 174 h 639"/>
                  <a:gd name="T6" fmla="*/ 120 w 639"/>
                  <a:gd name="T7" fmla="*/ 187 h 639"/>
                  <a:gd name="T8" fmla="*/ 120 w 639"/>
                  <a:gd name="T9" fmla="*/ 426 h 639"/>
                  <a:gd name="T10" fmla="*/ 134 w 639"/>
                  <a:gd name="T11" fmla="*/ 440 h 639"/>
                  <a:gd name="T12" fmla="*/ 187 w 639"/>
                  <a:gd name="T13" fmla="*/ 440 h 639"/>
                  <a:gd name="T14" fmla="*/ 187 w 639"/>
                  <a:gd name="T15" fmla="*/ 506 h 639"/>
                  <a:gd name="T16" fmla="*/ 196 w 639"/>
                  <a:gd name="T17" fmla="*/ 519 h 639"/>
                  <a:gd name="T18" fmla="*/ 200 w 639"/>
                  <a:gd name="T19" fmla="*/ 520 h 639"/>
                  <a:gd name="T20" fmla="*/ 210 w 639"/>
                  <a:gd name="T21" fmla="*/ 515 h 639"/>
                  <a:gd name="T22" fmla="*/ 273 w 639"/>
                  <a:gd name="T23" fmla="*/ 440 h 639"/>
                  <a:gd name="T24" fmla="*/ 506 w 639"/>
                  <a:gd name="T25" fmla="*/ 440 h 639"/>
                  <a:gd name="T26" fmla="*/ 520 w 639"/>
                  <a:gd name="T27" fmla="*/ 426 h 639"/>
                  <a:gd name="T28" fmla="*/ 520 w 639"/>
                  <a:gd name="T29" fmla="*/ 187 h 639"/>
                  <a:gd name="T30" fmla="*/ 639 w 639"/>
                  <a:gd name="T31" fmla="*/ 320 h 639"/>
                  <a:gd name="T32" fmla="*/ 320 w 639"/>
                  <a:gd name="T33" fmla="*/ 639 h 639"/>
                  <a:gd name="T34" fmla="*/ 0 w 639"/>
                  <a:gd name="T35" fmla="*/ 320 h 639"/>
                  <a:gd name="T36" fmla="*/ 320 w 639"/>
                  <a:gd name="T37" fmla="*/ 0 h 639"/>
                  <a:gd name="T38" fmla="*/ 639 w 639"/>
                  <a:gd name="T39" fmla="*/ 320 h 639"/>
                  <a:gd name="T40" fmla="*/ 147 w 639"/>
                  <a:gd name="T41" fmla="*/ 200 h 639"/>
                  <a:gd name="T42" fmla="*/ 493 w 639"/>
                  <a:gd name="T43" fmla="*/ 200 h 639"/>
                  <a:gd name="T44" fmla="*/ 493 w 639"/>
                  <a:gd name="T45" fmla="*/ 413 h 639"/>
                  <a:gd name="T46" fmla="*/ 267 w 639"/>
                  <a:gd name="T47" fmla="*/ 413 h 639"/>
                  <a:gd name="T48" fmla="*/ 256 w 639"/>
                  <a:gd name="T49" fmla="*/ 418 h 639"/>
                  <a:gd name="T50" fmla="*/ 213 w 639"/>
                  <a:gd name="T51" fmla="*/ 470 h 639"/>
                  <a:gd name="T52" fmla="*/ 213 w 639"/>
                  <a:gd name="T53" fmla="*/ 426 h 639"/>
                  <a:gd name="T54" fmla="*/ 200 w 639"/>
                  <a:gd name="T55" fmla="*/ 413 h 639"/>
                  <a:gd name="T56" fmla="*/ 147 w 639"/>
                  <a:gd name="T57" fmla="*/ 413 h 639"/>
                  <a:gd name="T58" fmla="*/ 147 w 639"/>
                  <a:gd name="T59" fmla="*/ 2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9" h="639">
                    <a:moveTo>
                      <a:pt x="520" y="187"/>
                    </a:moveTo>
                    <a:cubicBezTo>
                      <a:pt x="520" y="179"/>
                      <a:pt x="514" y="174"/>
                      <a:pt x="506" y="174"/>
                    </a:cubicBezTo>
                    <a:cubicBezTo>
                      <a:pt x="134" y="174"/>
                      <a:pt x="134" y="174"/>
                      <a:pt x="134" y="174"/>
                    </a:cubicBezTo>
                    <a:cubicBezTo>
                      <a:pt x="126" y="174"/>
                      <a:pt x="120" y="179"/>
                      <a:pt x="120" y="187"/>
                    </a:cubicBezTo>
                    <a:cubicBezTo>
                      <a:pt x="120" y="426"/>
                      <a:pt x="120" y="426"/>
                      <a:pt x="120" y="426"/>
                    </a:cubicBezTo>
                    <a:cubicBezTo>
                      <a:pt x="120" y="434"/>
                      <a:pt x="126" y="440"/>
                      <a:pt x="134" y="440"/>
                    </a:cubicBezTo>
                    <a:cubicBezTo>
                      <a:pt x="187" y="440"/>
                      <a:pt x="187" y="440"/>
                      <a:pt x="187" y="440"/>
                    </a:cubicBezTo>
                    <a:cubicBezTo>
                      <a:pt x="187" y="506"/>
                      <a:pt x="187" y="506"/>
                      <a:pt x="187" y="506"/>
                    </a:cubicBezTo>
                    <a:cubicBezTo>
                      <a:pt x="187" y="512"/>
                      <a:pt x="190" y="517"/>
                      <a:pt x="196" y="519"/>
                    </a:cubicBezTo>
                    <a:cubicBezTo>
                      <a:pt x="197" y="519"/>
                      <a:pt x="199" y="520"/>
                      <a:pt x="200" y="520"/>
                    </a:cubicBezTo>
                    <a:cubicBezTo>
                      <a:pt x="204" y="520"/>
                      <a:pt x="208" y="518"/>
                      <a:pt x="210" y="515"/>
                    </a:cubicBezTo>
                    <a:cubicBezTo>
                      <a:pt x="273" y="440"/>
                      <a:pt x="273" y="440"/>
                      <a:pt x="273" y="440"/>
                    </a:cubicBezTo>
                    <a:cubicBezTo>
                      <a:pt x="506" y="440"/>
                      <a:pt x="506" y="440"/>
                      <a:pt x="506" y="440"/>
                    </a:cubicBezTo>
                    <a:cubicBezTo>
                      <a:pt x="514" y="440"/>
                      <a:pt x="520" y="434"/>
                      <a:pt x="520" y="426"/>
                    </a:cubicBezTo>
                    <a:cubicBezTo>
                      <a:pt x="520" y="187"/>
                      <a:pt x="520" y="187"/>
                      <a:pt x="520" y="187"/>
                    </a:cubicBezTo>
                    <a:close/>
                    <a:moveTo>
                      <a:pt x="639" y="320"/>
                    </a:moveTo>
                    <a:cubicBezTo>
                      <a:pt x="639" y="496"/>
                      <a:pt x="496" y="639"/>
                      <a:pt x="320" y="639"/>
                    </a:cubicBezTo>
                    <a:cubicBezTo>
                      <a:pt x="143" y="639"/>
                      <a:pt x="0" y="496"/>
                      <a:pt x="0" y="320"/>
                    </a:cubicBezTo>
                    <a:cubicBezTo>
                      <a:pt x="0" y="144"/>
                      <a:pt x="143" y="0"/>
                      <a:pt x="320" y="0"/>
                    </a:cubicBezTo>
                    <a:cubicBezTo>
                      <a:pt x="496" y="0"/>
                      <a:pt x="639" y="144"/>
                      <a:pt x="639" y="320"/>
                    </a:cubicBezTo>
                    <a:close/>
                    <a:moveTo>
                      <a:pt x="147" y="200"/>
                    </a:moveTo>
                    <a:cubicBezTo>
                      <a:pt x="493" y="200"/>
                      <a:pt x="493" y="200"/>
                      <a:pt x="493" y="200"/>
                    </a:cubicBezTo>
                    <a:cubicBezTo>
                      <a:pt x="493" y="413"/>
                      <a:pt x="493" y="413"/>
                      <a:pt x="493" y="413"/>
                    </a:cubicBezTo>
                    <a:cubicBezTo>
                      <a:pt x="267" y="413"/>
                      <a:pt x="267" y="413"/>
                      <a:pt x="267" y="413"/>
                    </a:cubicBezTo>
                    <a:cubicBezTo>
                      <a:pt x="263" y="413"/>
                      <a:pt x="259" y="415"/>
                      <a:pt x="256" y="418"/>
                    </a:cubicBezTo>
                    <a:cubicBezTo>
                      <a:pt x="213" y="470"/>
                      <a:pt x="213" y="470"/>
                      <a:pt x="213" y="470"/>
                    </a:cubicBezTo>
                    <a:cubicBezTo>
                      <a:pt x="213" y="426"/>
                      <a:pt x="213" y="426"/>
                      <a:pt x="213" y="426"/>
                    </a:cubicBezTo>
                    <a:cubicBezTo>
                      <a:pt x="213" y="419"/>
                      <a:pt x="207" y="413"/>
                      <a:pt x="200" y="413"/>
                    </a:cubicBezTo>
                    <a:cubicBezTo>
                      <a:pt x="147" y="413"/>
                      <a:pt x="147" y="413"/>
                      <a:pt x="147" y="413"/>
                    </a:cubicBezTo>
                    <a:cubicBezTo>
                      <a:pt x="147" y="200"/>
                      <a:pt x="147" y="200"/>
                      <a:pt x="147" y="20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8" name="Freeform 10"/>
              <p:cNvSpPr>
                <a:spLocks noEditPoints="1"/>
              </p:cNvSpPr>
              <p:nvPr/>
            </p:nvSpPr>
            <p:spPr bwMode="auto">
              <a:xfrm>
                <a:off x="501696" y="-548249"/>
                <a:ext cx="240891" cy="240891"/>
              </a:xfrm>
              <a:custGeom>
                <a:avLst/>
                <a:gdLst>
                  <a:gd name="T0" fmla="*/ 266 w 639"/>
                  <a:gd name="T1" fmla="*/ 240 h 639"/>
                  <a:gd name="T2" fmla="*/ 492 w 639"/>
                  <a:gd name="T3" fmla="*/ 240 h 639"/>
                  <a:gd name="T4" fmla="*/ 492 w 639"/>
                  <a:gd name="T5" fmla="*/ 439 h 639"/>
                  <a:gd name="T6" fmla="*/ 146 w 639"/>
                  <a:gd name="T7" fmla="*/ 439 h 639"/>
                  <a:gd name="T8" fmla="*/ 146 w 639"/>
                  <a:gd name="T9" fmla="*/ 200 h 639"/>
                  <a:gd name="T10" fmla="*/ 232 w 639"/>
                  <a:gd name="T11" fmla="*/ 200 h 639"/>
                  <a:gd name="T12" fmla="*/ 255 w 639"/>
                  <a:gd name="T13" fmla="*/ 234 h 639"/>
                  <a:gd name="T14" fmla="*/ 266 w 639"/>
                  <a:gd name="T15" fmla="*/ 240 h 639"/>
                  <a:gd name="T16" fmla="*/ 519 w 639"/>
                  <a:gd name="T17" fmla="*/ 452 h 639"/>
                  <a:gd name="T18" fmla="*/ 505 w 639"/>
                  <a:gd name="T19" fmla="*/ 466 h 639"/>
                  <a:gd name="T20" fmla="*/ 133 w 639"/>
                  <a:gd name="T21" fmla="*/ 466 h 639"/>
                  <a:gd name="T22" fmla="*/ 119 w 639"/>
                  <a:gd name="T23" fmla="*/ 452 h 639"/>
                  <a:gd name="T24" fmla="*/ 119 w 639"/>
                  <a:gd name="T25" fmla="*/ 186 h 639"/>
                  <a:gd name="T26" fmla="*/ 133 w 639"/>
                  <a:gd name="T27" fmla="*/ 173 h 639"/>
                  <a:gd name="T28" fmla="*/ 239 w 639"/>
                  <a:gd name="T29" fmla="*/ 173 h 639"/>
                  <a:gd name="T30" fmla="*/ 250 w 639"/>
                  <a:gd name="T31" fmla="*/ 179 h 639"/>
                  <a:gd name="T32" fmla="*/ 273 w 639"/>
                  <a:gd name="T33" fmla="*/ 213 h 639"/>
                  <a:gd name="T34" fmla="*/ 505 w 639"/>
                  <a:gd name="T35" fmla="*/ 213 h 639"/>
                  <a:gd name="T36" fmla="*/ 519 w 639"/>
                  <a:gd name="T37" fmla="*/ 226 h 639"/>
                  <a:gd name="T38" fmla="*/ 519 w 639"/>
                  <a:gd name="T39" fmla="*/ 452 h 639"/>
                  <a:gd name="T40" fmla="*/ 319 w 639"/>
                  <a:gd name="T41" fmla="*/ 0 h 639"/>
                  <a:gd name="T42" fmla="*/ 0 w 639"/>
                  <a:gd name="T43" fmla="*/ 319 h 639"/>
                  <a:gd name="T44" fmla="*/ 319 w 639"/>
                  <a:gd name="T45" fmla="*/ 639 h 639"/>
                  <a:gd name="T46" fmla="*/ 639 w 639"/>
                  <a:gd name="T47" fmla="*/ 319 h 639"/>
                  <a:gd name="T48" fmla="*/ 319 w 639"/>
                  <a:gd name="T49"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9" h="639">
                    <a:moveTo>
                      <a:pt x="266" y="240"/>
                    </a:moveTo>
                    <a:cubicBezTo>
                      <a:pt x="492" y="240"/>
                      <a:pt x="492" y="240"/>
                      <a:pt x="492" y="240"/>
                    </a:cubicBezTo>
                    <a:cubicBezTo>
                      <a:pt x="492" y="439"/>
                      <a:pt x="492" y="439"/>
                      <a:pt x="492" y="439"/>
                    </a:cubicBezTo>
                    <a:cubicBezTo>
                      <a:pt x="146" y="439"/>
                      <a:pt x="146" y="439"/>
                      <a:pt x="146" y="439"/>
                    </a:cubicBezTo>
                    <a:cubicBezTo>
                      <a:pt x="146" y="200"/>
                      <a:pt x="146" y="200"/>
                      <a:pt x="146" y="200"/>
                    </a:cubicBezTo>
                    <a:cubicBezTo>
                      <a:pt x="232" y="200"/>
                      <a:pt x="232" y="200"/>
                      <a:pt x="232" y="200"/>
                    </a:cubicBezTo>
                    <a:cubicBezTo>
                      <a:pt x="255" y="234"/>
                      <a:pt x="255" y="234"/>
                      <a:pt x="255" y="234"/>
                    </a:cubicBezTo>
                    <a:cubicBezTo>
                      <a:pt x="257" y="237"/>
                      <a:pt x="261" y="240"/>
                      <a:pt x="266" y="240"/>
                    </a:cubicBezTo>
                    <a:close/>
                    <a:moveTo>
                      <a:pt x="519" y="452"/>
                    </a:moveTo>
                    <a:cubicBezTo>
                      <a:pt x="519" y="460"/>
                      <a:pt x="513" y="466"/>
                      <a:pt x="505" y="466"/>
                    </a:cubicBezTo>
                    <a:cubicBezTo>
                      <a:pt x="133" y="466"/>
                      <a:pt x="133" y="466"/>
                      <a:pt x="133" y="466"/>
                    </a:cubicBezTo>
                    <a:cubicBezTo>
                      <a:pt x="125" y="466"/>
                      <a:pt x="119" y="460"/>
                      <a:pt x="119" y="452"/>
                    </a:cubicBezTo>
                    <a:cubicBezTo>
                      <a:pt x="119" y="186"/>
                      <a:pt x="119" y="186"/>
                      <a:pt x="119" y="186"/>
                    </a:cubicBezTo>
                    <a:cubicBezTo>
                      <a:pt x="119" y="179"/>
                      <a:pt x="125" y="173"/>
                      <a:pt x="133" y="173"/>
                    </a:cubicBezTo>
                    <a:cubicBezTo>
                      <a:pt x="239" y="173"/>
                      <a:pt x="239" y="173"/>
                      <a:pt x="239" y="173"/>
                    </a:cubicBezTo>
                    <a:cubicBezTo>
                      <a:pt x="244" y="173"/>
                      <a:pt x="248" y="175"/>
                      <a:pt x="250" y="179"/>
                    </a:cubicBezTo>
                    <a:cubicBezTo>
                      <a:pt x="273" y="213"/>
                      <a:pt x="273" y="213"/>
                      <a:pt x="273" y="213"/>
                    </a:cubicBezTo>
                    <a:cubicBezTo>
                      <a:pt x="505" y="213"/>
                      <a:pt x="505" y="213"/>
                      <a:pt x="505" y="213"/>
                    </a:cubicBezTo>
                    <a:cubicBezTo>
                      <a:pt x="513" y="213"/>
                      <a:pt x="519" y="219"/>
                      <a:pt x="519" y="226"/>
                    </a:cubicBezTo>
                    <a:cubicBezTo>
                      <a:pt x="519" y="452"/>
                      <a:pt x="519" y="452"/>
                      <a:pt x="519" y="452"/>
                    </a:cubicBezTo>
                    <a:close/>
                    <a:moveTo>
                      <a:pt x="319" y="0"/>
                    </a:moveTo>
                    <a:cubicBezTo>
                      <a:pt x="143" y="0"/>
                      <a:pt x="0" y="143"/>
                      <a:pt x="0" y="319"/>
                    </a:cubicBezTo>
                    <a:cubicBezTo>
                      <a:pt x="0" y="496"/>
                      <a:pt x="143" y="639"/>
                      <a:pt x="319" y="639"/>
                    </a:cubicBezTo>
                    <a:cubicBezTo>
                      <a:pt x="495" y="639"/>
                      <a:pt x="639" y="496"/>
                      <a:pt x="639" y="319"/>
                    </a:cubicBezTo>
                    <a:cubicBezTo>
                      <a:pt x="639" y="143"/>
                      <a:pt x="495" y="0"/>
                      <a:pt x="319" y="0"/>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9" name="TextBox 278"/>
              <p:cNvSpPr txBox="1"/>
              <p:nvPr/>
            </p:nvSpPr>
            <p:spPr>
              <a:xfrm>
                <a:off x="930917" y="-285640"/>
                <a:ext cx="543326" cy="103875"/>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Interviews</a:t>
                </a:r>
              </a:p>
            </p:txBody>
          </p:sp>
          <p:sp>
            <p:nvSpPr>
              <p:cNvPr id="280" name="TextBox 279"/>
              <p:cNvSpPr txBox="1"/>
              <p:nvPr/>
            </p:nvSpPr>
            <p:spPr>
              <a:xfrm>
                <a:off x="303649" y="-292188"/>
                <a:ext cx="659661" cy="103875"/>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Desk research</a:t>
                </a:r>
              </a:p>
            </p:txBody>
          </p:sp>
          <p:sp>
            <p:nvSpPr>
              <p:cNvPr id="281" name="TextBox 280"/>
              <p:cNvSpPr txBox="1"/>
              <p:nvPr/>
            </p:nvSpPr>
            <p:spPr>
              <a:xfrm>
                <a:off x="1437396" y="-275275"/>
                <a:ext cx="657793" cy="103875"/>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Focus groups</a:t>
                </a:r>
              </a:p>
            </p:txBody>
          </p:sp>
        </p:grpSp>
        <p:grpSp>
          <p:nvGrpSpPr>
            <p:cNvPr id="291" name="Group 290"/>
            <p:cNvGrpSpPr/>
            <p:nvPr/>
          </p:nvGrpSpPr>
          <p:grpSpPr>
            <a:xfrm>
              <a:off x="4339856" y="5278901"/>
              <a:ext cx="7382244" cy="1025938"/>
              <a:chOff x="179512" y="68785"/>
              <a:chExt cx="3298062" cy="458344"/>
            </a:xfrm>
          </p:grpSpPr>
          <p:sp>
            <p:nvSpPr>
              <p:cNvPr id="293" name="Freeform 538"/>
              <p:cNvSpPr>
                <a:spLocks noChangeAspect="1" noEditPoints="1"/>
              </p:cNvSpPr>
              <p:nvPr/>
            </p:nvSpPr>
            <p:spPr bwMode="auto">
              <a:xfrm>
                <a:off x="286387" y="71941"/>
                <a:ext cx="240787" cy="240787"/>
              </a:xfrm>
              <a:custGeom>
                <a:avLst/>
                <a:gdLst>
                  <a:gd name="T0" fmla="*/ 226 w 512"/>
                  <a:gd name="T1" fmla="*/ 352 h 512"/>
                  <a:gd name="T2" fmla="*/ 286 w 512"/>
                  <a:gd name="T3" fmla="*/ 352 h 512"/>
                  <a:gd name="T4" fmla="*/ 279 w 512"/>
                  <a:gd name="T5" fmla="*/ 394 h 512"/>
                  <a:gd name="T6" fmla="*/ 233 w 512"/>
                  <a:gd name="T7" fmla="*/ 394 h 512"/>
                  <a:gd name="T8" fmla="*/ 226 w 512"/>
                  <a:gd name="T9" fmla="*/ 352 h 512"/>
                  <a:gd name="T10" fmla="*/ 256 w 512"/>
                  <a:gd name="T11" fmla="*/ 117 h 512"/>
                  <a:gd name="T12" fmla="*/ 178 w 512"/>
                  <a:gd name="T13" fmla="*/ 191 h 512"/>
                  <a:gd name="T14" fmla="*/ 194 w 512"/>
                  <a:gd name="T15" fmla="*/ 242 h 512"/>
                  <a:gd name="T16" fmla="*/ 224 w 512"/>
                  <a:gd name="T17" fmla="*/ 309 h 512"/>
                  <a:gd name="T18" fmla="*/ 224 w 512"/>
                  <a:gd name="T19" fmla="*/ 330 h 512"/>
                  <a:gd name="T20" fmla="*/ 245 w 512"/>
                  <a:gd name="T21" fmla="*/ 330 h 512"/>
                  <a:gd name="T22" fmla="*/ 245 w 512"/>
                  <a:gd name="T23" fmla="*/ 249 h 512"/>
                  <a:gd name="T24" fmla="*/ 227 w 512"/>
                  <a:gd name="T25" fmla="*/ 231 h 512"/>
                  <a:gd name="T26" fmla="*/ 227 w 512"/>
                  <a:gd name="T27" fmla="*/ 216 h 512"/>
                  <a:gd name="T28" fmla="*/ 242 w 512"/>
                  <a:gd name="T29" fmla="*/ 216 h 512"/>
                  <a:gd name="T30" fmla="*/ 256 w 512"/>
                  <a:gd name="T31" fmla="*/ 230 h 512"/>
                  <a:gd name="T32" fmla="*/ 269 w 512"/>
                  <a:gd name="T33" fmla="*/ 216 h 512"/>
                  <a:gd name="T34" fmla="*/ 285 w 512"/>
                  <a:gd name="T35" fmla="*/ 216 h 512"/>
                  <a:gd name="T36" fmla="*/ 285 w 512"/>
                  <a:gd name="T37" fmla="*/ 231 h 512"/>
                  <a:gd name="T38" fmla="*/ 266 w 512"/>
                  <a:gd name="T39" fmla="*/ 249 h 512"/>
                  <a:gd name="T40" fmla="*/ 266 w 512"/>
                  <a:gd name="T41" fmla="*/ 330 h 512"/>
                  <a:gd name="T42" fmla="*/ 288 w 512"/>
                  <a:gd name="T43" fmla="*/ 330 h 512"/>
                  <a:gd name="T44" fmla="*/ 288 w 512"/>
                  <a:gd name="T45" fmla="*/ 309 h 512"/>
                  <a:gd name="T46" fmla="*/ 318 w 512"/>
                  <a:gd name="T47" fmla="*/ 243 h 512"/>
                  <a:gd name="T48" fmla="*/ 334 w 512"/>
                  <a:gd name="T49" fmla="*/ 191 h 512"/>
                  <a:gd name="T50" fmla="*/ 256 w 512"/>
                  <a:gd name="T51" fmla="*/ 117 h 512"/>
                  <a:gd name="T52" fmla="*/ 512 w 512"/>
                  <a:gd name="T53" fmla="*/ 256 h 512"/>
                  <a:gd name="T54" fmla="*/ 256 w 512"/>
                  <a:gd name="T55" fmla="*/ 512 h 512"/>
                  <a:gd name="T56" fmla="*/ 0 w 512"/>
                  <a:gd name="T57" fmla="*/ 256 h 512"/>
                  <a:gd name="T58" fmla="*/ 256 w 512"/>
                  <a:gd name="T59" fmla="*/ 0 h 512"/>
                  <a:gd name="T60" fmla="*/ 512 w 512"/>
                  <a:gd name="T61" fmla="*/ 256 h 512"/>
                  <a:gd name="T62" fmla="*/ 356 w 512"/>
                  <a:gd name="T63" fmla="*/ 191 h 512"/>
                  <a:gd name="T64" fmla="*/ 256 w 512"/>
                  <a:gd name="T65" fmla="*/ 96 h 512"/>
                  <a:gd name="T66" fmla="*/ 256 w 512"/>
                  <a:gd name="T67" fmla="*/ 96 h 512"/>
                  <a:gd name="T68" fmla="*/ 256 w 512"/>
                  <a:gd name="T69" fmla="*/ 96 h 512"/>
                  <a:gd name="T70" fmla="*/ 256 w 512"/>
                  <a:gd name="T71" fmla="*/ 96 h 512"/>
                  <a:gd name="T72" fmla="*/ 255 w 512"/>
                  <a:gd name="T73" fmla="*/ 96 h 512"/>
                  <a:gd name="T74" fmla="*/ 157 w 512"/>
                  <a:gd name="T75" fmla="*/ 191 h 512"/>
                  <a:gd name="T76" fmla="*/ 176 w 512"/>
                  <a:gd name="T77" fmla="*/ 254 h 512"/>
                  <a:gd name="T78" fmla="*/ 202 w 512"/>
                  <a:gd name="T79" fmla="*/ 309 h 512"/>
                  <a:gd name="T80" fmla="*/ 202 w 512"/>
                  <a:gd name="T81" fmla="*/ 341 h 512"/>
                  <a:gd name="T82" fmla="*/ 203 w 512"/>
                  <a:gd name="T83" fmla="*/ 342 h 512"/>
                  <a:gd name="T84" fmla="*/ 202 w 512"/>
                  <a:gd name="T85" fmla="*/ 343 h 512"/>
                  <a:gd name="T86" fmla="*/ 213 w 512"/>
                  <a:gd name="T87" fmla="*/ 407 h 512"/>
                  <a:gd name="T88" fmla="*/ 224 w 512"/>
                  <a:gd name="T89" fmla="*/ 416 h 512"/>
                  <a:gd name="T90" fmla="*/ 288 w 512"/>
                  <a:gd name="T91" fmla="*/ 416 h 512"/>
                  <a:gd name="T92" fmla="*/ 298 w 512"/>
                  <a:gd name="T93" fmla="*/ 407 h 512"/>
                  <a:gd name="T94" fmla="*/ 309 w 512"/>
                  <a:gd name="T95" fmla="*/ 343 h 512"/>
                  <a:gd name="T96" fmla="*/ 309 w 512"/>
                  <a:gd name="T97" fmla="*/ 342 h 512"/>
                  <a:gd name="T98" fmla="*/ 309 w 512"/>
                  <a:gd name="T99" fmla="*/ 341 h 512"/>
                  <a:gd name="T100" fmla="*/ 309 w 512"/>
                  <a:gd name="T101" fmla="*/ 309 h 512"/>
                  <a:gd name="T102" fmla="*/ 336 w 512"/>
                  <a:gd name="T103" fmla="*/ 254 h 512"/>
                  <a:gd name="T104" fmla="*/ 356 w 512"/>
                  <a:gd name="T105" fmla="*/ 19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6" y="352"/>
                    </a:moveTo>
                    <a:cubicBezTo>
                      <a:pt x="286" y="352"/>
                      <a:pt x="286" y="352"/>
                      <a:pt x="286" y="352"/>
                    </a:cubicBezTo>
                    <a:cubicBezTo>
                      <a:pt x="279" y="394"/>
                      <a:pt x="279" y="394"/>
                      <a:pt x="279" y="394"/>
                    </a:cubicBezTo>
                    <a:cubicBezTo>
                      <a:pt x="233" y="394"/>
                      <a:pt x="233" y="394"/>
                      <a:pt x="233" y="394"/>
                    </a:cubicBezTo>
                    <a:lnTo>
                      <a:pt x="226" y="352"/>
                    </a:lnTo>
                    <a:close/>
                    <a:moveTo>
                      <a:pt x="256" y="117"/>
                    </a:moveTo>
                    <a:cubicBezTo>
                      <a:pt x="214" y="117"/>
                      <a:pt x="178" y="151"/>
                      <a:pt x="178" y="191"/>
                    </a:cubicBezTo>
                    <a:cubicBezTo>
                      <a:pt x="178" y="219"/>
                      <a:pt x="194" y="242"/>
                      <a:pt x="194" y="242"/>
                    </a:cubicBezTo>
                    <a:cubicBezTo>
                      <a:pt x="201" y="254"/>
                      <a:pt x="224" y="292"/>
                      <a:pt x="224" y="309"/>
                    </a:cubicBezTo>
                    <a:cubicBezTo>
                      <a:pt x="224" y="330"/>
                      <a:pt x="224" y="330"/>
                      <a:pt x="224" y="330"/>
                    </a:cubicBezTo>
                    <a:cubicBezTo>
                      <a:pt x="245" y="330"/>
                      <a:pt x="245" y="330"/>
                      <a:pt x="245" y="330"/>
                    </a:cubicBezTo>
                    <a:cubicBezTo>
                      <a:pt x="245" y="249"/>
                      <a:pt x="245" y="249"/>
                      <a:pt x="245" y="249"/>
                    </a:cubicBezTo>
                    <a:cubicBezTo>
                      <a:pt x="227" y="231"/>
                      <a:pt x="227" y="231"/>
                      <a:pt x="227" y="231"/>
                    </a:cubicBezTo>
                    <a:cubicBezTo>
                      <a:pt x="223" y="227"/>
                      <a:pt x="223" y="220"/>
                      <a:pt x="227" y="216"/>
                    </a:cubicBezTo>
                    <a:cubicBezTo>
                      <a:pt x="231" y="212"/>
                      <a:pt x="238" y="212"/>
                      <a:pt x="242" y="216"/>
                    </a:cubicBezTo>
                    <a:cubicBezTo>
                      <a:pt x="256" y="230"/>
                      <a:pt x="256" y="230"/>
                      <a:pt x="256" y="230"/>
                    </a:cubicBezTo>
                    <a:cubicBezTo>
                      <a:pt x="269" y="216"/>
                      <a:pt x="269" y="216"/>
                      <a:pt x="269" y="216"/>
                    </a:cubicBezTo>
                    <a:cubicBezTo>
                      <a:pt x="274" y="212"/>
                      <a:pt x="280" y="212"/>
                      <a:pt x="285" y="216"/>
                    </a:cubicBezTo>
                    <a:cubicBezTo>
                      <a:pt x="289" y="220"/>
                      <a:pt x="289" y="227"/>
                      <a:pt x="285" y="231"/>
                    </a:cubicBezTo>
                    <a:cubicBezTo>
                      <a:pt x="266" y="249"/>
                      <a:pt x="266" y="249"/>
                      <a:pt x="266" y="249"/>
                    </a:cubicBezTo>
                    <a:cubicBezTo>
                      <a:pt x="266" y="330"/>
                      <a:pt x="266" y="330"/>
                      <a:pt x="266" y="330"/>
                    </a:cubicBezTo>
                    <a:cubicBezTo>
                      <a:pt x="288" y="330"/>
                      <a:pt x="288" y="330"/>
                      <a:pt x="288" y="330"/>
                    </a:cubicBezTo>
                    <a:cubicBezTo>
                      <a:pt x="288" y="309"/>
                      <a:pt x="288" y="309"/>
                      <a:pt x="288" y="309"/>
                    </a:cubicBezTo>
                    <a:cubicBezTo>
                      <a:pt x="288" y="292"/>
                      <a:pt x="311" y="254"/>
                      <a:pt x="318" y="243"/>
                    </a:cubicBezTo>
                    <a:cubicBezTo>
                      <a:pt x="318" y="242"/>
                      <a:pt x="334" y="218"/>
                      <a:pt x="334" y="191"/>
                    </a:cubicBezTo>
                    <a:cubicBezTo>
                      <a:pt x="334" y="151"/>
                      <a:pt x="298" y="117"/>
                      <a:pt x="256" y="11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6" y="191"/>
                    </a:moveTo>
                    <a:cubicBezTo>
                      <a:pt x="356" y="140"/>
                      <a:pt x="310" y="96"/>
                      <a:pt x="256" y="96"/>
                    </a:cubicBezTo>
                    <a:cubicBezTo>
                      <a:pt x="256" y="96"/>
                      <a:pt x="256" y="96"/>
                      <a:pt x="256" y="96"/>
                    </a:cubicBezTo>
                    <a:cubicBezTo>
                      <a:pt x="256" y="96"/>
                      <a:pt x="256" y="96"/>
                      <a:pt x="256" y="96"/>
                    </a:cubicBezTo>
                    <a:cubicBezTo>
                      <a:pt x="256" y="96"/>
                      <a:pt x="256" y="96"/>
                      <a:pt x="256" y="96"/>
                    </a:cubicBezTo>
                    <a:cubicBezTo>
                      <a:pt x="256" y="96"/>
                      <a:pt x="256" y="96"/>
                      <a:pt x="255" y="96"/>
                    </a:cubicBezTo>
                    <a:cubicBezTo>
                      <a:pt x="202" y="96"/>
                      <a:pt x="157" y="140"/>
                      <a:pt x="157" y="191"/>
                    </a:cubicBezTo>
                    <a:cubicBezTo>
                      <a:pt x="157" y="225"/>
                      <a:pt x="175" y="253"/>
                      <a:pt x="176" y="254"/>
                    </a:cubicBezTo>
                    <a:cubicBezTo>
                      <a:pt x="189" y="275"/>
                      <a:pt x="202" y="302"/>
                      <a:pt x="202" y="309"/>
                    </a:cubicBezTo>
                    <a:cubicBezTo>
                      <a:pt x="202" y="341"/>
                      <a:pt x="202" y="341"/>
                      <a:pt x="202" y="341"/>
                    </a:cubicBezTo>
                    <a:cubicBezTo>
                      <a:pt x="202" y="341"/>
                      <a:pt x="202" y="342"/>
                      <a:pt x="203" y="342"/>
                    </a:cubicBezTo>
                    <a:cubicBezTo>
                      <a:pt x="203" y="342"/>
                      <a:pt x="202" y="342"/>
                      <a:pt x="202" y="343"/>
                    </a:cubicBezTo>
                    <a:cubicBezTo>
                      <a:pt x="213" y="407"/>
                      <a:pt x="213" y="407"/>
                      <a:pt x="213" y="407"/>
                    </a:cubicBezTo>
                    <a:cubicBezTo>
                      <a:pt x="214" y="412"/>
                      <a:pt x="218" y="416"/>
                      <a:pt x="224" y="416"/>
                    </a:cubicBezTo>
                    <a:cubicBezTo>
                      <a:pt x="288" y="416"/>
                      <a:pt x="288" y="416"/>
                      <a:pt x="288" y="416"/>
                    </a:cubicBezTo>
                    <a:cubicBezTo>
                      <a:pt x="293" y="416"/>
                      <a:pt x="297" y="412"/>
                      <a:pt x="298" y="407"/>
                    </a:cubicBezTo>
                    <a:cubicBezTo>
                      <a:pt x="309" y="343"/>
                      <a:pt x="309" y="343"/>
                      <a:pt x="309" y="343"/>
                    </a:cubicBezTo>
                    <a:cubicBezTo>
                      <a:pt x="309" y="342"/>
                      <a:pt x="309" y="342"/>
                      <a:pt x="309" y="342"/>
                    </a:cubicBezTo>
                    <a:cubicBezTo>
                      <a:pt x="309" y="342"/>
                      <a:pt x="309" y="341"/>
                      <a:pt x="309" y="341"/>
                    </a:cubicBezTo>
                    <a:cubicBezTo>
                      <a:pt x="309" y="309"/>
                      <a:pt x="309" y="309"/>
                      <a:pt x="309" y="309"/>
                    </a:cubicBezTo>
                    <a:cubicBezTo>
                      <a:pt x="309" y="302"/>
                      <a:pt x="323" y="275"/>
                      <a:pt x="336" y="254"/>
                    </a:cubicBezTo>
                    <a:cubicBezTo>
                      <a:pt x="337" y="253"/>
                      <a:pt x="356" y="225"/>
                      <a:pt x="356" y="191"/>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94" name="TextBox 293"/>
              <p:cNvSpPr txBox="1"/>
              <p:nvPr/>
            </p:nvSpPr>
            <p:spPr>
              <a:xfrm>
                <a:off x="179512" y="319380"/>
                <a:ext cx="454537" cy="207749"/>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Team expertise</a:t>
                </a:r>
              </a:p>
            </p:txBody>
          </p:sp>
          <p:sp>
            <p:nvSpPr>
              <p:cNvPr id="295" name="TextBox 294"/>
              <p:cNvSpPr txBox="1"/>
              <p:nvPr/>
            </p:nvSpPr>
            <p:spPr>
              <a:xfrm>
                <a:off x="2415823" y="319380"/>
                <a:ext cx="454537" cy="207749"/>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Case studies</a:t>
                </a:r>
              </a:p>
            </p:txBody>
          </p:sp>
          <p:sp>
            <p:nvSpPr>
              <p:cNvPr id="296" name="Freeform 598"/>
              <p:cNvSpPr>
                <a:spLocks noChangeAspect="1" noEditPoints="1"/>
              </p:cNvSpPr>
              <p:nvPr/>
            </p:nvSpPr>
            <p:spPr bwMode="auto">
              <a:xfrm>
                <a:off x="2480508" y="68785"/>
                <a:ext cx="241404" cy="241404"/>
              </a:xfrm>
              <a:custGeom>
                <a:avLst/>
                <a:gdLst>
                  <a:gd name="T0" fmla="*/ 160 w 512"/>
                  <a:gd name="T1" fmla="*/ 128 h 512"/>
                  <a:gd name="T2" fmla="*/ 352 w 512"/>
                  <a:gd name="T3" fmla="*/ 128 h 512"/>
                  <a:gd name="T4" fmla="*/ 352 w 512"/>
                  <a:gd name="T5" fmla="*/ 372 h 512"/>
                  <a:gd name="T6" fmla="*/ 262 w 512"/>
                  <a:gd name="T7" fmla="*/ 301 h 512"/>
                  <a:gd name="T8" fmla="*/ 256 w 512"/>
                  <a:gd name="T9" fmla="*/ 298 h 512"/>
                  <a:gd name="T10" fmla="*/ 249 w 512"/>
                  <a:gd name="T11" fmla="*/ 301 h 512"/>
                  <a:gd name="T12" fmla="*/ 160 w 512"/>
                  <a:gd name="T13" fmla="*/ 372 h 512"/>
                  <a:gd name="T14" fmla="*/ 160 w 512"/>
                  <a:gd name="T15" fmla="*/ 12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373 w 512"/>
                  <a:gd name="T27" fmla="*/ 117 h 512"/>
                  <a:gd name="T28" fmla="*/ 362 w 512"/>
                  <a:gd name="T29" fmla="*/ 106 h 512"/>
                  <a:gd name="T30" fmla="*/ 149 w 512"/>
                  <a:gd name="T31" fmla="*/ 106 h 512"/>
                  <a:gd name="T32" fmla="*/ 138 w 512"/>
                  <a:gd name="T33" fmla="*/ 117 h 512"/>
                  <a:gd name="T34" fmla="*/ 138 w 512"/>
                  <a:gd name="T35" fmla="*/ 394 h 512"/>
                  <a:gd name="T36" fmla="*/ 144 w 512"/>
                  <a:gd name="T37" fmla="*/ 404 h 512"/>
                  <a:gd name="T38" fmla="*/ 156 w 512"/>
                  <a:gd name="T39" fmla="*/ 403 h 512"/>
                  <a:gd name="T40" fmla="*/ 256 w 512"/>
                  <a:gd name="T41" fmla="*/ 323 h 512"/>
                  <a:gd name="T42" fmla="*/ 356 w 512"/>
                  <a:gd name="T43" fmla="*/ 403 h 512"/>
                  <a:gd name="T44" fmla="*/ 362 w 512"/>
                  <a:gd name="T45" fmla="*/ 405 h 512"/>
                  <a:gd name="T46" fmla="*/ 367 w 512"/>
                  <a:gd name="T47" fmla="*/ 404 h 512"/>
                  <a:gd name="T48" fmla="*/ 373 w 512"/>
                  <a:gd name="T49" fmla="*/ 394 h 512"/>
                  <a:gd name="T50" fmla="*/ 373 w 512"/>
                  <a:gd name="T51"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160" y="128"/>
                    </a:moveTo>
                    <a:cubicBezTo>
                      <a:pt x="352" y="128"/>
                      <a:pt x="352" y="128"/>
                      <a:pt x="352" y="128"/>
                    </a:cubicBezTo>
                    <a:cubicBezTo>
                      <a:pt x="352" y="372"/>
                      <a:pt x="352" y="372"/>
                      <a:pt x="352" y="372"/>
                    </a:cubicBezTo>
                    <a:cubicBezTo>
                      <a:pt x="262" y="301"/>
                      <a:pt x="262" y="301"/>
                      <a:pt x="262" y="301"/>
                    </a:cubicBezTo>
                    <a:cubicBezTo>
                      <a:pt x="260" y="299"/>
                      <a:pt x="258" y="298"/>
                      <a:pt x="256" y="298"/>
                    </a:cubicBezTo>
                    <a:cubicBezTo>
                      <a:pt x="253" y="298"/>
                      <a:pt x="251" y="299"/>
                      <a:pt x="249" y="301"/>
                    </a:cubicBezTo>
                    <a:cubicBezTo>
                      <a:pt x="160" y="372"/>
                      <a:pt x="160" y="372"/>
                      <a:pt x="160" y="372"/>
                    </a:cubicBezTo>
                    <a:lnTo>
                      <a:pt x="160" y="12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17"/>
                    </a:moveTo>
                    <a:cubicBezTo>
                      <a:pt x="373" y="111"/>
                      <a:pt x="368" y="106"/>
                      <a:pt x="362" y="106"/>
                    </a:cubicBezTo>
                    <a:cubicBezTo>
                      <a:pt x="149" y="106"/>
                      <a:pt x="149" y="106"/>
                      <a:pt x="149" y="106"/>
                    </a:cubicBezTo>
                    <a:cubicBezTo>
                      <a:pt x="143" y="106"/>
                      <a:pt x="138" y="111"/>
                      <a:pt x="138" y="117"/>
                    </a:cubicBezTo>
                    <a:cubicBezTo>
                      <a:pt x="138" y="394"/>
                      <a:pt x="138" y="394"/>
                      <a:pt x="138" y="394"/>
                    </a:cubicBezTo>
                    <a:cubicBezTo>
                      <a:pt x="138" y="398"/>
                      <a:pt x="141" y="402"/>
                      <a:pt x="144" y="404"/>
                    </a:cubicBezTo>
                    <a:cubicBezTo>
                      <a:pt x="148" y="406"/>
                      <a:pt x="152" y="405"/>
                      <a:pt x="156" y="403"/>
                    </a:cubicBezTo>
                    <a:cubicBezTo>
                      <a:pt x="256" y="323"/>
                      <a:pt x="256" y="323"/>
                      <a:pt x="256" y="323"/>
                    </a:cubicBezTo>
                    <a:cubicBezTo>
                      <a:pt x="356" y="403"/>
                      <a:pt x="356" y="403"/>
                      <a:pt x="356" y="403"/>
                    </a:cubicBezTo>
                    <a:cubicBezTo>
                      <a:pt x="358" y="404"/>
                      <a:pt x="360" y="405"/>
                      <a:pt x="362" y="405"/>
                    </a:cubicBezTo>
                    <a:cubicBezTo>
                      <a:pt x="364" y="405"/>
                      <a:pt x="365" y="405"/>
                      <a:pt x="367" y="404"/>
                    </a:cubicBezTo>
                    <a:cubicBezTo>
                      <a:pt x="371" y="402"/>
                      <a:pt x="373" y="398"/>
                      <a:pt x="373" y="394"/>
                    </a:cubicBezTo>
                    <a:lnTo>
                      <a:pt x="373" y="117"/>
                    </a:ln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97" name="Freeform 97"/>
              <p:cNvSpPr>
                <a:spLocks noChangeAspect="1" noEditPoints="1"/>
              </p:cNvSpPr>
              <p:nvPr/>
            </p:nvSpPr>
            <p:spPr bwMode="auto">
              <a:xfrm>
                <a:off x="3030737" y="68989"/>
                <a:ext cx="241200" cy="241200"/>
              </a:xfrm>
              <a:custGeom>
                <a:avLst/>
                <a:gdLst>
                  <a:gd name="T0" fmla="*/ 298 w 512"/>
                  <a:gd name="T1" fmla="*/ 298 h 512"/>
                  <a:gd name="T2" fmla="*/ 373 w 512"/>
                  <a:gd name="T3" fmla="*/ 298 h 512"/>
                  <a:gd name="T4" fmla="*/ 373 w 512"/>
                  <a:gd name="T5" fmla="*/ 373 h 512"/>
                  <a:gd name="T6" fmla="*/ 298 w 512"/>
                  <a:gd name="T7" fmla="*/ 373 h 512"/>
                  <a:gd name="T8" fmla="*/ 298 w 512"/>
                  <a:gd name="T9" fmla="*/ 298 h 512"/>
                  <a:gd name="T10" fmla="*/ 138 w 512"/>
                  <a:gd name="T11" fmla="*/ 213 h 512"/>
                  <a:gd name="T12" fmla="*/ 213 w 512"/>
                  <a:gd name="T13" fmla="*/ 213 h 512"/>
                  <a:gd name="T14" fmla="*/ 213 w 512"/>
                  <a:gd name="T15" fmla="*/ 138 h 512"/>
                  <a:gd name="T16" fmla="*/ 138 w 512"/>
                  <a:gd name="T17" fmla="*/ 138 h 512"/>
                  <a:gd name="T18" fmla="*/ 138 w 512"/>
                  <a:gd name="T19" fmla="*/ 213 h 512"/>
                  <a:gd name="T20" fmla="*/ 138 w 512"/>
                  <a:gd name="T21" fmla="*/ 373 h 512"/>
                  <a:gd name="T22" fmla="*/ 213 w 512"/>
                  <a:gd name="T23" fmla="*/ 373 h 512"/>
                  <a:gd name="T24" fmla="*/ 213 w 512"/>
                  <a:gd name="T25" fmla="*/ 298 h 512"/>
                  <a:gd name="T26" fmla="*/ 138 w 512"/>
                  <a:gd name="T27" fmla="*/ 298 h 512"/>
                  <a:gd name="T28" fmla="*/ 138 w 512"/>
                  <a:gd name="T29" fmla="*/ 37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234 w 512"/>
                  <a:gd name="T41" fmla="*/ 288 h 512"/>
                  <a:gd name="T42" fmla="*/ 224 w 512"/>
                  <a:gd name="T43" fmla="*/ 277 h 512"/>
                  <a:gd name="T44" fmla="*/ 128 w 512"/>
                  <a:gd name="T45" fmla="*/ 277 h 512"/>
                  <a:gd name="T46" fmla="*/ 117 w 512"/>
                  <a:gd name="T47" fmla="*/ 288 h 512"/>
                  <a:gd name="T48" fmla="*/ 117 w 512"/>
                  <a:gd name="T49" fmla="*/ 384 h 512"/>
                  <a:gd name="T50" fmla="*/ 128 w 512"/>
                  <a:gd name="T51" fmla="*/ 394 h 512"/>
                  <a:gd name="T52" fmla="*/ 224 w 512"/>
                  <a:gd name="T53" fmla="*/ 394 h 512"/>
                  <a:gd name="T54" fmla="*/ 234 w 512"/>
                  <a:gd name="T55" fmla="*/ 384 h 512"/>
                  <a:gd name="T56" fmla="*/ 234 w 512"/>
                  <a:gd name="T57" fmla="*/ 288 h 512"/>
                  <a:gd name="T58" fmla="*/ 234 w 512"/>
                  <a:gd name="T59" fmla="*/ 128 h 512"/>
                  <a:gd name="T60" fmla="*/ 224 w 512"/>
                  <a:gd name="T61" fmla="*/ 117 h 512"/>
                  <a:gd name="T62" fmla="*/ 128 w 512"/>
                  <a:gd name="T63" fmla="*/ 117 h 512"/>
                  <a:gd name="T64" fmla="*/ 117 w 512"/>
                  <a:gd name="T65" fmla="*/ 128 h 512"/>
                  <a:gd name="T66" fmla="*/ 117 w 512"/>
                  <a:gd name="T67" fmla="*/ 224 h 512"/>
                  <a:gd name="T68" fmla="*/ 128 w 512"/>
                  <a:gd name="T69" fmla="*/ 234 h 512"/>
                  <a:gd name="T70" fmla="*/ 224 w 512"/>
                  <a:gd name="T71" fmla="*/ 234 h 512"/>
                  <a:gd name="T72" fmla="*/ 234 w 512"/>
                  <a:gd name="T73" fmla="*/ 224 h 512"/>
                  <a:gd name="T74" fmla="*/ 234 w 512"/>
                  <a:gd name="T75" fmla="*/ 128 h 512"/>
                  <a:gd name="T76" fmla="*/ 394 w 512"/>
                  <a:gd name="T77" fmla="*/ 288 h 512"/>
                  <a:gd name="T78" fmla="*/ 384 w 512"/>
                  <a:gd name="T79" fmla="*/ 277 h 512"/>
                  <a:gd name="T80" fmla="*/ 288 w 512"/>
                  <a:gd name="T81" fmla="*/ 277 h 512"/>
                  <a:gd name="T82" fmla="*/ 277 w 512"/>
                  <a:gd name="T83" fmla="*/ 288 h 512"/>
                  <a:gd name="T84" fmla="*/ 277 w 512"/>
                  <a:gd name="T85" fmla="*/ 384 h 512"/>
                  <a:gd name="T86" fmla="*/ 288 w 512"/>
                  <a:gd name="T87" fmla="*/ 394 h 512"/>
                  <a:gd name="T88" fmla="*/ 384 w 512"/>
                  <a:gd name="T89" fmla="*/ 394 h 512"/>
                  <a:gd name="T90" fmla="*/ 394 w 512"/>
                  <a:gd name="T91" fmla="*/ 384 h 512"/>
                  <a:gd name="T92" fmla="*/ 394 w 512"/>
                  <a:gd name="T93" fmla="*/ 288 h 512"/>
                  <a:gd name="T94" fmla="*/ 394 w 512"/>
                  <a:gd name="T95" fmla="*/ 128 h 512"/>
                  <a:gd name="T96" fmla="*/ 384 w 512"/>
                  <a:gd name="T97" fmla="*/ 117 h 512"/>
                  <a:gd name="T98" fmla="*/ 288 w 512"/>
                  <a:gd name="T99" fmla="*/ 117 h 512"/>
                  <a:gd name="T100" fmla="*/ 277 w 512"/>
                  <a:gd name="T101" fmla="*/ 128 h 512"/>
                  <a:gd name="T102" fmla="*/ 277 w 512"/>
                  <a:gd name="T103" fmla="*/ 224 h 512"/>
                  <a:gd name="T104" fmla="*/ 288 w 512"/>
                  <a:gd name="T105" fmla="*/ 234 h 512"/>
                  <a:gd name="T106" fmla="*/ 384 w 512"/>
                  <a:gd name="T107" fmla="*/ 234 h 512"/>
                  <a:gd name="T108" fmla="*/ 394 w 512"/>
                  <a:gd name="T109" fmla="*/ 224 h 512"/>
                  <a:gd name="T110" fmla="*/ 394 w 512"/>
                  <a:gd name="T111" fmla="*/ 128 h 512"/>
                  <a:gd name="T112" fmla="*/ 298 w 512"/>
                  <a:gd name="T113" fmla="*/ 213 h 512"/>
                  <a:gd name="T114" fmla="*/ 373 w 512"/>
                  <a:gd name="T115" fmla="*/ 213 h 512"/>
                  <a:gd name="T116" fmla="*/ 373 w 512"/>
                  <a:gd name="T117" fmla="*/ 138 h 512"/>
                  <a:gd name="T118" fmla="*/ 298 w 512"/>
                  <a:gd name="T119" fmla="*/ 138 h 512"/>
                  <a:gd name="T120" fmla="*/ 298 w 512"/>
                  <a:gd name="T121"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98" y="298"/>
                    </a:moveTo>
                    <a:cubicBezTo>
                      <a:pt x="373" y="298"/>
                      <a:pt x="373" y="298"/>
                      <a:pt x="373" y="298"/>
                    </a:cubicBezTo>
                    <a:cubicBezTo>
                      <a:pt x="373" y="373"/>
                      <a:pt x="373" y="373"/>
                      <a:pt x="373" y="373"/>
                    </a:cubicBezTo>
                    <a:cubicBezTo>
                      <a:pt x="298" y="373"/>
                      <a:pt x="298" y="373"/>
                      <a:pt x="298" y="373"/>
                    </a:cubicBezTo>
                    <a:lnTo>
                      <a:pt x="298" y="298"/>
                    </a:lnTo>
                    <a:close/>
                    <a:moveTo>
                      <a:pt x="138" y="213"/>
                    </a:moveTo>
                    <a:cubicBezTo>
                      <a:pt x="213" y="213"/>
                      <a:pt x="213" y="213"/>
                      <a:pt x="213" y="213"/>
                    </a:cubicBezTo>
                    <a:cubicBezTo>
                      <a:pt x="213" y="138"/>
                      <a:pt x="213" y="138"/>
                      <a:pt x="213" y="138"/>
                    </a:cubicBezTo>
                    <a:cubicBezTo>
                      <a:pt x="138" y="138"/>
                      <a:pt x="138" y="138"/>
                      <a:pt x="138" y="138"/>
                    </a:cubicBezTo>
                    <a:lnTo>
                      <a:pt x="138" y="213"/>
                    </a:lnTo>
                    <a:close/>
                    <a:moveTo>
                      <a:pt x="138" y="373"/>
                    </a:moveTo>
                    <a:cubicBezTo>
                      <a:pt x="213" y="373"/>
                      <a:pt x="213" y="373"/>
                      <a:pt x="213" y="373"/>
                    </a:cubicBezTo>
                    <a:cubicBezTo>
                      <a:pt x="213" y="298"/>
                      <a:pt x="213" y="298"/>
                      <a:pt x="213" y="298"/>
                    </a:cubicBezTo>
                    <a:cubicBezTo>
                      <a:pt x="138" y="298"/>
                      <a:pt x="138" y="298"/>
                      <a:pt x="138" y="298"/>
                    </a:cubicBezTo>
                    <a:lnTo>
                      <a:pt x="138" y="37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34" y="288"/>
                    </a:moveTo>
                    <a:cubicBezTo>
                      <a:pt x="234" y="282"/>
                      <a:pt x="230" y="277"/>
                      <a:pt x="224" y="277"/>
                    </a:cubicBezTo>
                    <a:cubicBezTo>
                      <a:pt x="128" y="277"/>
                      <a:pt x="128" y="277"/>
                      <a:pt x="128" y="277"/>
                    </a:cubicBezTo>
                    <a:cubicBezTo>
                      <a:pt x="122" y="277"/>
                      <a:pt x="117" y="282"/>
                      <a:pt x="117" y="288"/>
                    </a:cubicBezTo>
                    <a:cubicBezTo>
                      <a:pt x="117" y="384"/>
                      <a:pt x="117" y="384"/>
                      <a:pt x="117" y="384"/>
                    </a:cubicBezTo>
                    <a:cubicBezTo>
                      <a:pt x="117" y="390"/>
                      <a:pt x="122" y="394"/>
                      <a:pt x="128" y="394"/>
                    </a:cubicBezTo>
                    <a:cubicBezTo>
                      <a:pt x="224" y="394"/>
                      <a:pt x="224" y="394"/>
                      <a:pt x="224" y="394"/>
                    </a:cubicBezTo>
                    <a:cubicBezTo>
                      <a:pt x="230" y="394"/>
                      <a:pt x="234" y="390"/>
                      <a:pt x="234" y="384"/>
                    </a:cubicBezTo>
                    <a:lnTo>
                      <a:pt x="234" y="288"/>
                    </a:lnTo>
                    <a:close/>
                    <a:moveTo>
                      <a:pt x="234" y="128"/>
                    </a:moveTo>
                    <a:cubicBezTo>
                      <a:pt x="234" y="122"/>
                      <a:pt x="230" y="117"/>
                      <a:pt x="224" y="117"/>
                    </a:cubicBezTo>
                    <a:cubicBezTo>
                      <a:pt x="128" y="117"/>
                      <a:pt x="128" y="117"/>
                      <a:pt x="128" y="117"/>
                    </a:cubicBezTo>
                    <a:cubicBezTo>
                      <a:pt x="122" y="117"/>
                      <a:pt x="117" y="122"/>
                      <a:pt x="117" y="128"/>
                    </a:cubicBezTo>
                    <a:cubicBezTo>
                      <a:pt x="117" y="224"/>
                      <a:pt x="117" y="224"/>
                      <a:pt x="117" y="224"/>
                    </a:cubicBezTo>
                    <a:cubicBezTo>
                      <a:pt x="117" y="230"/>
                      <a:pt x="122" y="234"/>
                      <a:pt x="128" y="234"/>
                    </a:cubicBezTo>
                    <a:cubicBezTo>
                      <a:pt x="224" y="234"/>
                      <a:pt x="224" y="234"/>
                      <a:pt x="224" y="234"/>
                    </a:cubicBezTo>
                    <a:cubicBezTo>
                      <a:pt x="230" y="234"/>
                      <a:pt x="234" y="230"/>
                      <a:pt x="234" y="224"/>
                    </a:cubicBezTo>
                    <a:lnTo>
                      <a:pt x="234" y="128"/>
                    </a:lnTo>
                    <a:close/>
                    <a:moveTo>
                      <a:pt x="394" y="288"/>
                    </a:moveTo>
                    <a:cubicBezTo>
                      <a:pt x="394" y="282"/>
                      <a:pt x="390" y="277"/>
                      <a:pt x="384" y="277"/>
                    </a:cubicBezTo>
                    <a:cubicBezTo>
                      <a:pt x="288" y="277"/>
                      <a:pt x="288" y="277"/>
                      <a:pt x="288" y="277"/>
                    </a:cubicBezTo>
                    <a:cubicBezTo>
                      <a:pt x="282" y="277"/>
                      <a:pt x="277" y="282"/>
                      <a:pt x="277" y="288"/>
                    </a:cubicBezTo>
                    <a:cubicBezTo>
                      <a:pt x="277" y="384"/>
                      <a:pt x="277" y="384"/>
                      <a:pt x="277" y="384"/>
                    </a:cubicBezTo>
                    <a:cubicBezTo>
                      <a:pt x="277" y="390"/>
                      <a:pt x="282" y="394"/>
                      <a:pt x="288" y="394"/>
                    </a:cubicBezTo>
                    <a:cubicBezTo>
                      <a:pt x="384" y="394"/>
                      <a:pt x="384" y="394"/>
                      <a:pt x="384" y="394"/>
                    </a:cubicBezTo>
                    <a:cubicBezTo>
                      <a:pt x="390" y="394"/>
                      <a:pt x="394" y="390"/>
                      <a:pt x="394" y="384"/>
                    </a:cubicBezTo>
                    <a:lnTo>
                      <a:pt x="394" y="288"/>
                    </a:lnTo>
                    <a:close/>
                    <a:moveTo>
                      <a:pt x="394" y="128"/>
                    </a:moveTo>
                    <a:cubicBezTo>
                      <a:pt x="394" y="122"/>
                      <a:pt x="390" y="117"/>
                      <a:pt x="384" y="117"/>
                    </a:cubicBezTo>
                    <a:cubicBezTo>
                      <a:pt x="288" y="117"/>
                      <a:pt x="288" y="117"/>
                      <a:pt x="288" y="117"/>
                    </a:cubicBezTo>
                    <a:cubicBezTo>
                      <a:pt x="282" y="117"/>
                      <a:pt x="277" y="122"/>
                      <a:pt x="277" y="128"/>
                    </a:cubicBezTo>
                    <a:cubicBezTo>
                      <a:pt x="277" y="224"/>
                      <a:pt x="277" y="224"/>
                      <a:pt x="277" y="224"/>
                    </a:cubicBezTo>
                    <a:cubicBezTo>
                      <a:pt x="277" y="230"/>
                      <a:pt x="282" y="234"/>
                      <a:pt x="288" y="234"/>
                    </a:cubicBezTo>
                    <a:cubicBezTo>
                      <a:pt x="384" y="234"/>
                      <a:pt x="384" y="234"/>
                      <a:pt x="384" y="234"/>
                    </a:cubicBezTo>
                    <a:cubicBezTo>
                      <a:pt x="390" y="234"/>
                      <a:pt x="394" y="230"/>
                      <a:pt x="394" y="224"/>
                    </a:cubicBezTo>
                    <a:lnTo>
                      <a:pt x="394" y="128"/>
                    </a:lnTo>
                    <a:close/>
                    <a:moveTo>
                      <a:pt x="298" y="213"/>
                    </a:moveTo>
                    <a:cubicBezTo>
                      <a:pt x="373" y="213"/>
                      <a:pt x="373" y="213"/>
                      <a:pt x="373" y="213"/>
                    </a:cubicBezTo>
                    <a:cubicBezTo>
                      <a:pt x="373" y="138"/>
                      <a:pt x="373" y="138"/>
                      <a:pt x="373" y="138"/>
                    </a:cubicBezTo>
                    <a:cubicBezTo>
                      <a:pt x="298" y="138"/>
                      <a:pt x="298" y="138"/>
                      <a:pt x="298" y="138"/>
                    </a:cubicBezTo>
                    <a:lnTo>
                      <a:pt x="298" y="213"/>
                    </a:ln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98" name="TextBox 297"/>
              <p:cNvSpPr txBox="1"/>
              <p:nvPr/>
            </p:nvSpPr>
            <p:spPr>
              <a:xfrm>
                <a:off x="2830496" y="319380"/>
                <a:ext cx="647078" cy="207749"/>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Multi-criteria analysis</a:t>
                </a:r>
              </a:p>
            </p:txBody>
          </p:sp>
          <p:sp>
            <p:nvSpPr>
              <p:cNvPr id="299" name="Freeform 850"/>
              <p:cNvSpPr>
                <a:spLocks noChangeAspect="1" noEditPoints="1"/>
              </p:cNvSpPr>
              <p:nvPr/>
            </p:nvSpPr>
            <p:spPr bwMode="auto">
              <a:xfrm>
                <a:off x="831140" y="71490"/>
                <a:ext cx="240493" cy="241200"/>
              </a:xfrm>
              <a:custGeom>
                <a:avLst/>
                <a:gdLst>
                  <a:gd name="T0" fmla="*/ 181 w 512"/>
                  <a:gd name="T1" fmla="*/ 384 h 512"/>
                  <a:gd name="T2" fmla="*/ 170 w 512"/>
                  <a:gd name="T3" fmla="*/ 394 h 512"/>
                  <a:gd name="T4" fmla="*/ 160 w 512"/>
                  <a:gd name="T5" fmla="*/ 384 h 512"/>
                  <a:gd name="T6" fmla="*/ 170 w 512"/>
                  <a:gd name="T7" fmla="*/ 373 h 512"/>
                  <a:gd name="T8" fmla="*/ 181 w 512"/>
                  <a:gd name="T9" fmla="*/ 384 h 512"/>
                  <a:gd name="T10" fmla="*/ 256 w 512"/>
                  <a:gd name="T11" fmla="*/ 373 h 512"/>
                  <a:gd name="T12" fmla="*/ 245 w 512"/>
                  <a:gd name="T13" fmla="*/ 384 h 512"/>
                  <a:gd name="T14" fmla="*/ 256 w 512"/>
                  <a:gd name="T15" fmla="*/ 394 h 512"/>
                  <a:gd name="T16" fmla="*/ 266 w 512"/>
                  <a:gd name="T17" fmla="*/ 384 h 512"/>
                  <a:gd name="T18" fmla="*/ 256 w 512"/>
                  <a:gd name="T19" fmla="*/ 373 h 512"/>
                  <a:gd name="T20" fmla="*/ 256 w 512"/>
                  <a:gd name="T21" fmla="*/ 117 h 512"/>
                  <a:gd name="T22" fmla="*/ 245 w 512"/>
                  <a:gd name="T23" fmla="*/ 128 h 512"/>
                  <a:gd name="T24" fmla="*/ 256 w 512"/>
                  <a:gd name="T25" fmla="*/ 138 h 512"/>
                  <a:gd name="T26" fmla="*/ 266 w 512"/>
                  <a:gd name="T27" fmla="*/ 128 h 512"/>
                  <a:gd name="T28" fmla="*/ 256 w 512"/>
                  <a:gd name="T29" fmla="*/ 117 h 512"/>
                  <a:gd name="T30" fmla="*/ 341 w 512"/>
                  <a:gd name="T31" fmla="*/ 373 h 512"/>
                  <a:gd name="T32" fmla="*/ 330 w 512"/>
                  <a:gd name="T33" fmla="*/ 384 h 512"/>
                  <a:gd name="T34" fmla="*/ 341 w 512"/>
                  <a:gd name="T35" fmla="*/ 394 h 512"/>
                  <a:gd name="T36" fmla="*/ 352 w 512"/>
                  <a:gd name="T37" fmla="*/ 384 h 512"/>
                  <a:gd name="T38" fmla="*/ 341 w 512"/>
                  <a:gd name="T39" fmla="*/ 37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373 w 512"/>
                  <a:gd name="T51" fmla="*/ 384 h 512"/>
                  <a:gd name="T52" fmla="*/ 352 w 512"/>
                  <a:gd name="T53" fmla="*/ 354 h 512"/>
                  <a:gd name="T54" fmla="*/ 352 w 512"/>
                  <a:gd name="T55" fmla="*/ 277 h 512"/>
                  <a:gd name="T56" fmla="*/ 320 w 512"/>
                  <a:gd name="T57" fmla="*/ 245 h 512"/>
                  <a:gd name="T58" fmla="*/ 266 w 512"/>
                  <a:gd name="T59" fmla="*/ 245 h 512"/>
                  <a:gd name="T60" fmla="*/ 266 w 512"/>
                  <a:gd name="T61" fmla="*/ 158 h 512"/>
                  <a:gd name="T62" fmla="*/ 288 w 512"/>
                  <a:gd name="T63" fmla="*/ 128 h 512"/>
                  <a:gd name="T64" fmla="*/ 256 w 512"/>
                  <a:gd name="T65" fmla="*/ 96 h 512"/>
                  <a:gd name="T66" fmla="*/ 224 w 512"/>
                  <a:gd name="T67" fmla="*/ 128 h 512"/>
                  <a:gd name="T68" fmla="*/ 245 w 512"/>
                  <a:gd name="T69" fmla="*/ 158 h 512"/>
                  <a:gd name="T70" fmla="*/ 245 w 512"/>
                  <a:gd name="T71" fmla="*/ 245 h 512"/>
                  <a:gd name="T72" fmla="*/ 192 w 512"/>
                  <a:gd name="T73" fmla="*/ 245 h 512"/>
                  <a:gd name="T74" fmla="*/ 160 w 512"/>
                  <a:gd name="T75" fmla="*/ 277 h 512"/>
                  <a:gd name="T76" fmla="*/ 160 w 512"/>
                  <a:gd name="T77" fmla="*/ 354 h 512"/>
                  <a:gd name="T78" fmla="*/ 138 w 512"/>
                  <a:gd name="T79" fmla="*/ 384 h 512"/>
                  <a:gd name="T80" fmla="*/ 170 w 512"/>
                  <a:gd name="T81" fmla="*/ 416 h 512"/>
                  <a:gd name="T82" fmla="*/ 202 w 512"/>
                  <a:gd name="T83" fmla="*/ 384 h 512"/>
                  <a:gd name="T84" fmla="*/ 181 w 512"/>
                  <a:gd name="T85" fmla="*/ 354 h 512"/>
                  <a:gd name="T86" fmla="*/ 181 w 512"/>
                  <a:gd name="T87" fmla="*/ 277 h 512"/>
                  <a:gd name="T88" fmla="*/ 192 w 512"/>
                  <a:gd name="T89" fmla="*/ 266 h 512"/>
                  <a:gd name="T90" fmla="*/ 245 w 512"/>
                  <a:gd name="T91" fmla="*/ 266 h 512"/>
                  <a:gd name="T92" fmla="*/ 245 w 512"/>
                  <a:gd name="T93" fmla="*/ 354 h 512"/>
                  <a:gd name="T94" fmla="*/ 224 w 512"/>
                  <a:gd name="T95" fmla="*/ 384 h 512"/>
                  <a:gd name="T96" fmla="*/ 256 w 512"/>
                  <a:gd name="T97" fmla="*/ 416 h 512"/>
                  <a:gd name="T98" fmla="*/ 288 w 512"/>
                  <a:gd name="T99" fmla="*/ 384 h 512"/>
                  <a:gd name="T100" fmla="*/ 266 w 512"/>
                  <a:gd name="T101" fmla="*/ 354 h 512"/>
                  <a:gd name="T102" fmla="*/ 266 w 512"/>
                  <a:gd name="T103" fmla="*/ 266 h 512"/>
                  <a:gd name="T104" fmla="*/ 320 w 512"/>
                  <a:gd name="T105" fmla="*/ 266 h 512"/>
                  <a:gd name="T106" fmla="*/ 330 w 512"/>
                  <a:gd name="T107" fmla="*/ 277 h 512"/>
                  <a:gd name="T108" fmla="*/ 330 w 512"/>
                  <a:gd name="T109" fmla="*/ 354 h 512"/>
                  <a:gd name="T110" fmla="*/ 309 w 512"/>
                  <a:gd name="T111" fmla="*/ 384 h 512"/>
                  <a:gd name="T112" fmla="*/ 341 w 512"/>
                  <a:gd name="T113" fmla="*/ 416 h 512"/>
                  <a:gd name="T114" fmla="*/ 373 w 512"/>
                  <a:gd name="T115"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181" y="384"/>
                    </a:moveTo>
                    <a:cubicBezTo>
                      <a:pt x="181" y="390"/>
                      <a:pt x="176" y="394"/>
                      <a:pt x="170" y="394"/>
                    </a:cubicBezTo>
                    <a:cubicBezTo>
                      <a:pt x="164" y="394"/>
                      <a:pt x="160" y="390"/>
                      <a:pt x="160" y="384"/>
                    </a:cubicBezTo>
                    <a:cubicBezTo>
                      <a:pt x="160" y="378"/>
                      <a:pt x="164" y="373"/>
                      <a:pt x="170" y="373"/>
                    </a:cubicBezTo>
                    <a:cubicBezTo>
                      <a:pt x="176" y="373"/>
                      <a:pt x="181" y="378"/>
                      <a:pt x="181" y="384"/>
                    </a:cubicBezTo>
                    <a:close/>
                    <a:moveTo>
                      <a:pt x="256" y="373"/>
                    </a:moveTo>
                    <a:cubicBezTo>
                      <a:pt x="250" y="373"/>
                      <a:pt x="245" y="378"/>
                      <a:pt x="245" y="384"/>
                    </a:cubicBezTo>
                    <a:cubicBezTo>
                      <a:pt x="245" y="390"/>
                      <a:pt x="250" y="394"/>
                      <a:pt x="256" y="394"/>
                    </a:cubicBezTo>
                    <a:cubicBezTo>
                      <a:pt x="262" y="394"/>
                      <a:pt x="266" y="390"/>
                      <a:pt x="266" y="384"/>
                    </a:cubicBezTo>
                    <a:cubicBezTo>
                      <a:pt x="266" y="378"/>
                      <a:pt x="262" y="373"/>
                      <a:pt x="256" y="373"/>
                    </a:cubicBezTo>
                    <a:close/>
                    <a:moveTo>
                      <a:pt x="256" y="117"/>
                    </a:moveTo>
                    <a:cubicBezTo>
                      <a:pt x="250" y="117"/>
                      <a:pt x="245" y="122"/>
                      <a:pt x="245" y="128"/>
                    </a:cubicBezTo>
                    <a:cubicBezTo>
                      <a:pt x="245" y="134"/>
                      <a:pt x="250" y="138"/>
                      <a:pt x="256" y="138"/>
                    </a:cubicBezTo>
                    <a:cubicBezTo>
                      <a:pt x="262" y="138"/>
                      <a:pt x="266" y="134"/>
                      <a:pt x="266" y="128"/>
                    </a:cubicBezTo>
                    <a:cubicBezTo>
                      <a:pt x="266" y="122"/>
                      <a:pt x="262" y="117"/>
                      <a:pt x="256" y="117"/>
                    </a:cubicBezTo>
                    <a:close/>
                    <a:moveTo>
                      <a:pt x="341" y="373"/>
                    </a:moveTo>
                    <a:cubicBezTo>
                      <a:pt x="335" y="373"/>
                      <a:pt x="330" y="378"/>
                      <a:pt x="330" y="384"/>
                    </a:cubicBezTo>
                    <a:cubicBezTo>
                      <a:pt x="330" y="390"/>
                      <a:pt x="335" y="394"/>
                      <a:pt x="341" y="394"/>
                    </a:cubicBezTo>
                    <a:cubicBezTo>
                      <a:pt x="347" y="394"/>
                      <a:pt x="352" y="390"/>
                      <a:pt x="352" y="384"/>
                    </a:cubicBezTo>
                    <a:cubicBezTo>
                      <a:pt x="352" y="378"/>
                      <a:pt x="347" y="373"/>
                      <a:pt x="341" y="37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84"/>
                    </a:moveTo>
                    <a:cubicBezTo>
                      <a:pt x="373" y="370"/>
                      <a:pt x="364" y="358"/>
                      <a:pt x="352" y="354"/>
                    </a:cubicBezTo>
                    <a:cubicBezTo>
                      <a:pt x="352" y="277"/>
                      <a:pt x="352" y="277"/>
                      <a:pt x="352" y="277"/>
                    </a:cubicBezTo>
                    <a:cubicBezTo>
                      <a:pt x="352" y="254"/>
                      <a:pt x="333" y="245"/>
                      <a:pt x="320" y="245"/>
                    </a:cubicBezTo>
                    <a:cubicBezTo>
                      <a:pt x="266" y="245"/>
                      <a:pt x="266" y="245"/>
                      <a:pt x="266" y="245"/>
                    </a:cubicBezTo>
                    <a:cubicBezTo>
                      <a:pt x="266" y="158"/>
                      <a:pt x="266" y="158"/>
                      <a:pt x="266" y="158"/>
                    </a:cubicBezTo>
                    <a:cubicBezTo>
                      <a:pt x="279" y="153"/>
                      <a:pt x="288" y="142"/>
                      <a:pt x="288" y="128"/>
                    </a:cubicBezTo>
                    <a:cubicBezTo>
                      <a:pt x="288" y="110"/>
                      <a:pt x="273" y="96"/>
                      <a:pt x="256" y="96"/>
                    </a:cubicBezTo>
                    <a:cubicBezTo>
                      <a:pt x="238" y="96"/>
                      <a:pt x="224" y="110"/>
                      <a:pt x="224" y="128"/>
                    </a:cubicBezTo>
                    <a:cubicBezTo>
                      <a:pt x="224" y="142"/>
                      <a:pt x="233" y="153"/>
                      <a:pt x="245" y="158"/>
                    </a:cubicBezTo>
                    <a:cubicBezTo>
                      <a:pt x="245" y="245"/>
                      <a:pt x="245" y="245"/>
                      <a:pt x="245" y="245"/>
                    </a:cubicBezTo>
                    <a:cubicBezTo>
                      <a:pt x="192" y="245"/>
                      <a:pt x="192" y="245"/>
                      <a:pt x="192" y="245"/>
                    </a:cubicBezTo>
                    <a:cubicBezTo>
                      <a:pt x="169" y="245"/>
                      <a:pt x="160" y="264"/>
                      <a:pt x="160" y="277"/>
                    </a:cubicBezTo>
                    <a:cubicBezTo>
                      <a:pt x="160" y="354"/>
                      <a:pt x="160" y="354"/>
                      <a:pt x="160" y="354"/>
                    </a:cubicBezTo>
                    <a:cubicBezTo>
                      <a:pt x="147" y="358"/>
                      <a:pt x="138" y="370"/>
                      <a:pt x="138" y="384"/>
                    </a:cubicBezTo>
                    <a:cubicBezTo>
                      <a:pt x="138" y="401"/>
                      <a:pt x="153" y="416"/>
                      <a:pt x="170" y="416"/>
                    </a:cubicBezTo>
                    <a:cubicBezTo>
                      <a:pt x="188" y="416"/>
                      <a:pt x="202" y="401"/>
                      <a:pt x="202" y="384"/>
                    </a:cubicBezTo>
                    <a:cubicBezTo>
                      <a:pt x="202" y="370"/>
                      <a:pt x="193" y="358"/>
                      <a:pt x="181" y="354"/>
                    </a:cubicBezTo>
                    <a:cubicBezTo>
                      <a:pt x="181" y="277"/>
                      <a:pt x="181" y="277"/>
                      <a:pt x="181" y="277"/>
                    </a:cubicBezTo>
                    <a:cubicBezTo>
                      <a:pt x="181" y="275"/>
                      <a:pt x="182" y="266"/>
                      <a:pt x="192" y="266"/>
                    </a:cubicBezTo>
                    <a:cubicBezTo>
                      <a:pt x="245" y="266"/>
                      <a:pt x="245" y="266"/>
                      <a:pt x="245" y="266"/>
                    </a:cubicBezTo>
                    <a:cubicBezTo>
                      <a:pt x="245" y="354"/>
                      <a:pt x="245" y="354"/>
                      <a:pt x="245" y="354"/>
                    </a:cubicBezTo>
                    <a:cubicBezTo>
                      <a:pt x="233" y="358"/>
                      <a:pt x="224" y="370"/>
                      <a:pt x="224" y="384"/>
                    </a:cubicBezTo>
                    <a:cubicBezTo>
                      <a:pt x="224" y="401"/>
                      <a:pt x="238" y="416"/>
                      <a:pt x="256" y="416"/>
                    </a:cubicBezTo>
                    <a:cubicBezTo>
                      <a:pt x="273" y="416"/>
                      <a:pt x="288" y="401"/>
                      <a:pt x="288" y="384"/>
                    </a:cubicBezTo>
                    <a:cubicBezTo>
                      <a:pt x="288" y="370"/>
                      <a:pt x="279" y="358"/>
                      <a:pt x="266" y="354"/>
                    </a:cubicBezTo>
                    <a:cubicBezTo>
                      <a:pt x="266" y="266"/>
                      <a:pt x="266" y="266"/>
                      <a:pt x="266" y="266"/>
                    </a:cubicBezTo>
                    <a:cubicBezTo>
                      <a:pt x="320" y="266"/>
                      <a:pt x="320" y="266"/>
                      <a:pt x="320" y="266"/>
                    </a:cubicBezTo>
                    <a:cubicBezTo>
                      <a:pt x="324" y="266"/>
                      <a:pt x="330" y="268"/>
                      <a:pt x="330" y="277"/>
                    </a:cubicBezTo>
                    <a:cubicBezTo>
                      <a:pt x="330" y="354"/>
                      <a:pt x="330" y="354"/>
                      <a:pt x="330" y="354"/>
                    </a:cubicBezTo>
                    <a:cubicBezTo>
                      <a:pt x="318" y="358"/>
                      <a:pt x="309" y="370"/>
                      <a:pt x="309" y="384"/>
                    </a:cubicBezTo>
                    <a:cubicBezTo>
                      <a:pt x="309" y="401"/>
                      <a:pt x="323" y="416"/>
                      <a:pt x="341" y="416"/>
                    </a:cubicBezTo>
                    <a:cubicBezTo>
                      <a:pt x="359" y="416"/>
                      <a:pt x="373" y="401"/>
                      <a:pt x="373" y="384"/>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300" name="Freeform 584"/>
              <p:cNvSpPr>
                <a:spLocks noChangeAspect="1" noEditPoints="1"/>
              </p:cNvSpPr>
              <p:nvPr/>
            </p:nvSpPr>
            <p:spPr bwMode="auto">
              <a:xfrm>
                <a:off x="1380458" y="78180"/>
                <a:ext cx="241200" cy="241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301" name="TextBox 300"/>
              <p:cNvSpPr txBox="1"/>
              <p:nvPr/>
            </p:nvSpPr>
            <p:spPr>
              <a:xfrm>
                <a:off x="594184" y="319380"/>
                <a:ext cx="647078" cy="207749"/>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Triangulation of data</a:t>
                </a:r>
              </a:p>
            </p:txBody>
          </p:sp>
          <p:sp>
            <p:nvSpPr>
              <p:cNvPr id="302" name="TextBox 301"/>
              <p:cNvSpPr txBox="1"/>
              <p:nvPr/>
            </p:nvSpPr>
            <p:spPr>
              <a:xfrm>
                <a:off x="1201397" y="319380"/>
                <a:ext cx="647078" cy="207749"/>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Economic modelling</a:t>
                </a:r>
              </a:p>
            </p:txBody>
          </p:sp>
          <p:sp>
            <p:nvSpPr>
              <p:cNvPr id="303" name="Freeform 373"/>
              <p:cNvSpPr>
                <a:spLocks noChangeAspect="1" noEditPoints="1"/>
              </p:cNvSpPr>
              <p:nvPr/>
            </p:nvSpPr>
            <p:spPr bwMode="auto">
              <a:xfrm>
                <a:off x="1930483" y="68989"/>
                <a:ext cx="241200" cy="241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256 h 512"/>
                  <a:gd name="T12" fmla="*/ 362 w 512"/>
                  <a:gd name="T13" fmla="*/ 245 h 512"/>
                  <a:gd name="T14" fmla="*/ 373 w 512"/>
                  <a:gd name="T15" fmla="*/ 256 h 512"/>
                  <a:gd name="T16" fmla="*/ 373 w 512"/>
                  <a:gd name="T17" fmla="*/ 320 h 512"/>
                  <a:gd name="T18" fmla="*/ 362 w 512"/>
                  <a:gd name="T19" fmla="*/ 330 h 512"/>
                  <a:gd name="T20" fmla="*/ 352 w 512"/>
                  <a:gd name="T21" fmla="*/ 320 h 512"/>
                  <a:gd name="T22" fmla="*/ 352 w 512"/>
                  <a:gd name="T23" fmla="*/ 256 h 512"/>
                  <a:gd name="T24" fmla="*/ 309 w 512"/>
                  <a:gd name="T25" fmla="*/ 170 h 512"/>
                  <a:gd name="T26" fmla="*/ 320 w 512"/>
                  <a:gd name="T27" fmla="*/ 160 h 512"/>
                  <a:gd name="T28" fmla="*/ 330 w 512"/>
                  <a:gd name="T29" fmla="*/ 170 h 512"/>
                  <a:gd name="T30" fmla="*/ 330 w 512"/>
                  <a:gd name="T31" fmla="*/ 320 h 512"/>
                  <a:gd name="T32" fmla="*/ 320 w 512"/>
                  <a:gd name="T33" fmla="*/ 330 h 512"/>
                  <a:gd name="T34" fmla="*/ 309 w 512"/>
                  <a:gd name="T35" fmla="*/ 320 h 512"/>
                  <a:gd name="T36" fmla="*/ 309 w 512"/>
                  <a:gd name="T37" fmla="*/ 170 h 512"/>
                  <a:gd name="T38" fmla="*/ 266 w 512"/>
                  <a:gd name="T39" fmla="*/ 202 h 512"/>
                  <a:gd name="T40" fmla="*/ 277 w 512"/>
                  <a:gd name="T41" fmla="*/ 192 h 512"/>
                  <a:gd name="T42" fmla="*/ 288 w 512"/>
                  <a:gd name="T43" fmla="*/ 202 h 512"/>
                  <a:gd name="T44" fmla="*/ 288 w 512"/>
                  <a:gd name="T45" fmla="*/ 320 h 512"/>
                  <a:gd name="T46" fmla="*/ 277 w 512"/>
                  <a:gd name="T47" fmla="*/ 330 h 512"/>
                  <a:gd name="T48" fmla="*/ 266 w 512"/>
                  <a:gd name="T49" fmla="*/ 320 h 512"/>
                  <a:gd name="T50" fmla="*/ 266 w 512"/>
                  <a:gd name="T51" fmla="*/ 202 h 512"/>
                  <a:gd name="T52" fmla="*/ 224 w 512"/>
                  <a:gd name="T53" fmla="*/ 149 h 512"/>
                  <a:gd name="T54" fmla="*/ 234 w 512"/>
                  <a:gd name="T55" fmla="*/ 138 h 512"/>
                  <a:gd name="T56" fmla="*/ 245 w 512"/>
                  <a:gd name="T57" fmla="*/ 149 h 512"/>
                  <a:gd name="T58" fmla="*/ 245 w 512"/>
                  <a:gd name="T59" fmla="*/ 320 h 512"/>
                  <a:gd name="T60" fmla="*/ 234 w 512"/>
                  <a:gd name="T61" fmla="*/ 330 h 512"/>
                  <a:gd name="T62" fmla="*/ 224 w 512"/>
                  <a:gd name="T63" fmla="*/ 320 h 512"/>
                  <a:gd name="T64" fmla="*/ 224 w 512"/>
                  <a:gd name="T65" fmla="*/ 149 h 512"/>
                  <a:gd name="T66" fmla="*/ 181 w 512"/>
                  <a:gd name="T67" fmla="*/ 245 h 512"/>
                  <a:gd name="T68" fmla="*/ 192 w 512"/>
                  <a:gd name="T69" fmla="*/ 234 h 512"/>
                  <a:gd name="T70" fmla="*/ 202 w 512"/>
                  <a:gd name="T71" fmla="*/ 245 h 512"/>
                  <a:gd name="T72" fmla="*/ 202 w 512"/>
                  <a:gd name="T73" fmla="*/ 320 h 512"/>
                  <a:gd name="T74" fmla="*/ 192 w 512"/>
                  <a:gd name="T75" fmla="*/ 330 h 512"/>
                  <a:gd name="T76" fmla="*/ 181 w 512"/>
                  <a:gd name="T77" fmla="*/ 320 h 512"/>
                  <a:gd name="T78" fmla="*/ 181 w 512"/>
                  <a:gd name="T79" fmla="*/ 245 h 512"/>
                  <a:gd name="T80" fmla="*/ 138 w 512"/>
                  <a:gd name="T81" fmla="*/ 277 h 512"/>
                  <a:gd name="T82" fmla="*/ 149 w 512"/>
                  <a:gd name="T83" fmla="*/ 266 h 512"/>
                  <a:gd name="T84" fmla="*/ 160 w 512"/>
                  <a:gd name="T85" fmla="*/ 277 h 512"/>
                  <a:gd name="T86" fmla="*/ 160 w 512"/>
                  <a:gd name="T87" fmla="*/ 320 h 512"/>
                  <a:gd name="T88" fmla="*/ 149 w 512"/>
                  <a:gd name="T89" fmla="*/ 330 h 512"/>
                  <a:gd name="T90" fmla="*/ 138 w 512"/>
                  <a:gd name="T91" fmla="*/ 320 h 512"/>
                  <a:gd name="T92" fmla="*/ 138 w 512"/>
                  <a:gd name="T93" fmla="*/ 277 h 512"/>
                  <a:gd name="T94" fmla="*/ 405 w 512"/>
                  <a:gd name="T95" fmla="*/ 373 h 512"/>
                  <a:gd name="T96" fmla="*/ 106 w 512"/>
                  <a:gd name="T97" fmla="*/ 373 h 512"/>
                  <a:gd name="T98" fmla="*/ 96 w 512"/>
                  <a:gd name="T99" fmla="*/ 362 h 512"/>
                  <a:gd name="T100" fmla="*/ 96 w 512"/>
                  <a:gd name="T101" fmla="*/ 149 h 512"/>
                  <a:gd name="T102" fmla="*/ 106 w 512"/>
                  <a:gd name="T103" fmla="*/ 138 h 512"/>
                  <a:gd name="T104" fmla="*/ 117 w 512"/>
                  <a:gd name="T105" fmla="*/ 149 h 512"/>
                  <a:gd name="T106" fmla="*/ 117 w 512"/>
                  <a:gd name="T107" fmla="*/ 352 h 512"/>
                  <a:gd name="T108" fmla="*/ 405 w 512"/>
                  <a:gd name="T109" fmla="*/ 352 h 512"/>
                  <a:gd name="T110" fmla="*/ 416 w 512"/>
                  <a:gd name="T111" fmla="*/ 362 h 512"/>
                  <a:gd name="T112" fmla="*/ 405 w 512"/>
                  <a:gd name="T113"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256"/>
                    </a:moveTo>
                    <a:cubicBezTo>
                      <a:pt x="352" y="250"/>
                      <a:pt x="356" y="245"/>
                      <a:pt x="362" y="245"/>
                    </a:cubicBezTo>
                    <a:cubicBezTo>
                      <a:pt x="368" y="245"/>
                      <a:pt x="373" y="250"/>
                      <a:pt x="373" y="256"/>
                    </a:cubicBezTo>
                    <a:cubicBezTo>
                      <a:pt x="373" y="320"/>
                      <a:pt x="373" y="320"/>
                      <a:pt x="373" y="320"/>
                    </a:cubicBezTo>
                    <a:cubicBezTo>
                      <a:pt x="373" y="326"/>
                      <a:pt x="368" y="330"/>
                      <a:pt x="362" y="330"/>
                    </a:cubicBezTo>
                    <a:cubicBezTo>
                      <a:pt x="356" y="330"/>
                      <a:pt x="352" y="326"/>
                      <a:pt x="352" y="320"/>
                    </a:cubicBezTo>
                    <a:lnTo>
                      <a:pt x="352" y="256"/>
                    </a:lnTo>
                    <a:close/>
                    <a:moveTo>
                      <a:pt x="309" y="170"/>
                    </a:moveTo>
                    <a:cubicBezTo>
                      <a:pt x="309" y="164"/>
                      <a:pt x="314" y="160"/>
                      <a:pt x="320" y="160"/>
                    </a:cubicBezTo>
                    <a:cubicBezTo>
                      <a:pt x="326" y="160"/>
                      <a:pt x="330" y="164"/>
                      <a:pt x="330" y="170"/>
                    </a:cubicBezTo>
                    <a:cubicBezTo>
                      <a:pt x="330" y="320"/>
                      <a:pt x="330" y="320"/>
                      <a:pt x="330" y="320"/>
                    </a:cubicBezTo>
                    <a:cubicBezTo>
                      <a:pt x="330" y="326"/>
                      <a:pt x="326" y="330"/>
                      <a:pt x="320" y="330"/>
                    </a:cubicBezTo>
                    <a:cubicBezTo>
                      <a:pt x="314" y="330"/>
                      <a:pt x="309" y="326"/>
                      <a:pt x="309" y="320"/>
                    </a:cubicBezTo>
                    <a:lnTo>
                      <a:pt x="309" y="170"/>
                    </a:lnTo>
                    <a:close/>
                    <a:moveTo>
                      <a:pt x="266" y="202"/>
                    </a:moveTo>
                    <a:cubicBezTo>
                      <a:pt x="266" y="196"/>
                      <a:pt x="271" y="192"/>
                      <a:pt x="277" y="192"/>
                    </a:cubicBezTo>
                    <a:cubicBezTo>
                      <a:pt x="283" y="192"/>
                      <a:pt x="288" y="196"/>
                      <a:pt x="288" y="202"/>
                    </a:cubicBezTo>
                    <a:cubicBezTo>
                      <a:pt x="288" y="320"/>
                      <a:pt x="288" y="320"/>
                      <a:pt x="288" y="320"/>
                    </a:cubicBezTo>
                    <a:cubicBezTo>
                      <a:pt x="288" y="326"/>
                      <a:pt x="283" y="330"/>
                      <a:pt x="277" y="330"/>
                    </a:cubicBezTo>
                    <a:cubicBezTo>
                      <a:pt x="271" y="330"/>
                      <a:pt x="266" y="326"/>
                      <a:pt x="266" y="320"/>
                    </a:cubicBezTo>
                    <a:lnTo>
                      <a:pt x="266" y="202"/>
                    </a:lnTo>
                    <a:close/>
                    <a:moveTo>
                      <a:pt x="224" y="149"/>
                    </a:moveTo>
                    <a:cubicBezTo>
                      <a:pt x="224" y="143"/>
                      <a:pt x="228" y="138"/>
                      <a:pt x="234" y="138"/>
                    </a:cubicBezTo>
                    <a:cubicBezTo>
                      <a:pt x="240" y="138"/>
                      <a:pt x="245" y="143"/>
                      <a:pt x="245" y="149"/>
                    </a:cubicBezTo>
                    <a:cubicBezTo>
                      <a:pt x="245" y="320"/>
                      <a:pt x="245" y="320"/>
                      <a:pt x="245" y="320"/>
                    </a:cubicBezTo>
                    <a:cubicBezTo>
                      <a:pt x="245" y="326"/>
                      <a:pt x="240" y="330"/>
                      <a:pt x="234" y="330"/>
                    </a:cubicBezTo>
                    <a:cubicBezTo>
                      <a:pt x="228" y="330"/>
                      <a:pt x="224" y="326"/>
                      <a:pt x="224" y="320"/>
                    </a:cubicBezTo>
                    <a:lnTo>
                      <a:pt x="224" y="149"/>
                    </a:lnTo>
                    <a:close/>
                    <a:moveTo>
                      <a:pt x="181" y="245"/>
                    </a:moveTo>
                    <a:cubicBezTo>
                      <a:pt x="181" y="239"/>
                      <a:pt x="186" y="234"/>
                      <a:pt x="192" y="234"/>
                    </a:cubicBezTo>
                    <a:cubicBezTo>
                      <a:pt x="198" y="234"/>
                      <a:pt x="202" y="239"/>
                      <a:pt x="202" y="245"/>
                    </a:cubicBezTo>
                    <a:cubicBezTo>
                      <a:pt x="202" y="320"/>
                      <a:pt x="202" y="320"/>
                      <a:pt x="202" y="320"/>
                    </a:cubicBezTo>
                    <a:cubicBezTo>
                      <a:pt x="202" y="326"/>
                      <a:pt x="198" y="330"/>
                      <a:pt x="192" y="330"/>
                    </a:cubicBezTo>
                    <a:cubicBezTo>
                      <a:pt x="186" y="330"/>
                      <a:pt x="181" y="326"/>
                      <a:pt x="181" y="320"/>
                    </a:cubicBezTo>
                    <a:lnTo>
                      <a:pt x="181" y="245"/>
                    </a:lnTo>
                    <a:close/>
                    <a:moveTo>
                      <a:pt x="138" y="277"/>
                    </a:moveTo>
                    <a:cubicBezTo>
                      <a:pt x="138" y="271"/>
                      <a:pt x="143" y="266"/>
                      <a:pt x="149" y="266"/>
                    </a:cubicBezTo>
                    <a:cubicBezTo>
                      <a:pt x="155" y="266"/>
                      <a:pt x="160" y="271"/>
                      <a:pt x="160" y="277"/>
                    </a:cubicBezTo>
                    <a:cubicBezTo>
                      <a:pt x="160" y="320"/>
                      <a:pt x="160" y="320"/>
                      <a:pt x="160" y="320"/>
                    </a:cubicBezTo>
                    <a:cubicBezTo>
                      <a:pt x="160" y="326"/>
                      <a:pt x="155" y="330"/>
                      <a:pt x="149" y="330"/>
                    </a:cubicBezTo>
                    <a:cubicBezTo>
                      <a:pt x="143" y="330"/>
                      <a:pt x="138" y="326"/>
                      <a:pt x="138" y="320"/>
                    </a:cubicBezTo>
                    <a:lnTo>
                      <a:pt x="138" y="277"/>
                    </a:ln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304" name="TextBox 303"/>
              <p:cNvSpPr txBox="1"/>
              <p:nvPr/>
            </p:nvSpPr>
            <p:spPr>
              <a:xfrm>
                <a:off x="1808610" y="319380"/>
                <a:ext cx="647078" cy="207749"/>
              </a:xfrm>
              <a:prstGeom prst="rect">
                <a:avLst/>
              </a:prstGeom>
              <a:noFill/>
              <a:ln>
                <a:noFill/>
              </a:ln>
            </p:spPr>
            <p:txBody>
              <a:bodyPr wrap="square" lIns="0" tIns="0" rIns="0" bIns="0" rtlCol="0">
                <a:spAutoFit/>
              </a:bodyPr>
              <a:lstStyle/>
              <a:p>
                <a:pPr marL="0" marR="0" lvl="0" indent="0" algn="ctr" defTabSz="914378" eaLnBrk="1" fontAlgn="auto" latinLnBrk="0" hangingPunct="1">
                  <a:lnSpc>
                    <a:spcPct val="100000"/>
                  </a:lnSpc>
                  <a:spcBef>
                    <a:spcPts val="450"/>
                  </a:spcBef>
                  <a:spcAft>
                    <a:spcPts val="0"/>
                  </a:spcAft>
                  <a:buClrTx/>
                  <a:buSzPct val="100000"/>
                  <a:buFontTx/>
                  <a:buNone/>
                  <a:tabLst/>
                  <a:defRPr/>
                </a:pPr>
                <a:r>
                  <a:rPr kumimoji="0" lang="en-US" sz="675" b="0" i="0" u="none" strike="noStrike" kern="0" cap="none" spc="0" normalizeH="0" baseline="0" noProof="0" dirty="0">
                    <a:ln>
                      <a:noFill/>
                    </a:ln>
                    <a:solidFill>
                      <a:srgbClr val="313131"/>
                    </a:solidFill>
                    <a:effectLst/>
                    <a:uLnTx/>
                    <a:uFillTx/>
                  </a:rPr>
                  <a:t>Descriptive statistics</a:t>
                </a:r>
              </a:p>
            </p:txBody>
          </p:sp>
        </p:grpSp>
        <p:sp>
          <p:nvSpPr>
            <p:cNvPr id="319" name="Rectangle 318"/>
            <p:cNvSpPr>
              <a:spLocks/>
            </p:cNvSpPr>
            <p:nvPr/>
          </p:nvSpPr>
          <p:spPr>
            <a:xfrm>
              <a:off x="1296094" y="4873573"/>
              <a:ext cx="2002289" cy="261610"/>
            </a:xfrm>
            <a:prstGeom prst="rect">
              <a:avLst/>
            </a:prstGeom>
          </p:spPr>
          <p:txBody>
            <a:bodyPr wrap="square">
              <a:spAutoFit/>
            </a:bodyPr>
            <a:lstStyle/>
            <a:p>
              <a:pPr lvl="0" algn="ctr">
                <a:defRPr/>
              </a:pPr>
              <a:r>
                <a:rPr lang="nl-BE" sz="1100" b="1" cap="small" dirty="0">
                  <a:solidFill>
                    <a:schemeClr val="accent2"/>
                  </a:solidFill>
                </a:rPr>
                <a:t>Data </a:t>
              </a:r>
              <a:r>
                <a:rPr lang="nl-BE" sz="1100" b="1" cap="small" dirty="0" err="1">
                  <a:solidFill>
                    <a:schemeClr val="accent2"/>
                  </a:solidFill>
                </a:rPr>
                <a:t>collection</a:t>
              </a:r>
              <a:r>
                <a:rPr lang="nl-BE" sz="1100" b="1" cap="small" dirty="0">
                  <a:solidFill>
                    <a:schemeClr val="accent2"/>
                  </a:solidFill>
                </a:rPr>
                <a:t> tools</a:t>
              </a:r>
            </a:p>
          </p:txBody>
        </p:sp>
        <p:sp>
          <p:nvSpPr>
            <p:cNvPr id="320" name="Rectangle 319"/>
            <p:cNvSpPr>
              <a:spLocks/>
            </p:cNvSpPr>
            <p:nvPr/>
          </p:nvSpPr>
          <p:spPr>
            <a:xfrm>
              <a:off x="6886091" y="4873573"/>
              <a:ext cx="2002289" cy="261610"/>
            </a:xfrm>
            <a:prstGeom prst="rect">
              <a:avLst/>
            </a:prstGeom>
          </p:spPr>
          <p:txBody>
            <a:bodyPr wrap="square">
              <a:spAutoFit/>
            </a:bodyPr>
            <a:lstStyle/>
            <a:p>
              <a:pPr lvl="0" algn="ctr">
                <a:defRPr/>
              </a:pPr>
              <a:r>
                <a:rPr lang="nl-BE" sz="1100" b="1" cap="small" dirty="0">
                  <a:solidFill>
                    <a:schemeClr val="accent4"/>
                  </a:solidFill>
                </a:rPr>
                <a:t>Data analysis </a:t>
              </a:r>
              <a:r>
                <a:rPr lang="nl-BE" sz="1100" b="1" cap="small" dirty="0" err="1">
                  <a:solidFill>
                    <a:schemeClr val="accent4"/>
                  </a:solidFill>
                </a:rPr>
                <a:t>methods</a:t>
              </a:r>
              <a:endParaRPr lang="nl-BE" sz="1100" b="1" cap="small" dirty="0">
                <a:solidFill>
                  <a:schemeClr val="accent4"/>
                </a:solidFill>
              </a:endParaRPr>
            </a:p>
          </p:txBody>
        </p:sp>
      </p:grpSp>
      <p:sp>
        <p:nvSpPr>
          <p:cNvPr id="4" name="Oval 3"/>
          <p:cNvSpPr/>
          <p:nvPr/>
        </p:nvSpPr>
        <p:spPr bwMode="gray">
          <a:xfrm>
            <a:off x="241243" y="3267973"/>
            <a:ext cx="4153306" cy="1955959"/>
          </a:xfrm>
          <a:prstGeom prst="ellipse">
            <a:avLst/>
          </a:prstGeom>
          <a:noFill/>
          <a:ln w="19050" algn="ctr">
            <a:solidFill>
              <a:schemeClr val="tx1"/>
            </a:solidFill>
            <a:prstDash val="dashDot"/>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5" name="TextBox 4"/>
          <p:cNvSpPr txBox="1"/>
          <p:nvPr/>
        </p:nvSpPr>
        <p:spPr>
          <a:xfrm>
            <a:off x="1708142" y="2973984"/>
            <a:ext cx="1473519" cy="184666"/>
          </a:xfrm>
          <a:prstGeom prst="rect">
            <a:avLst/>
          </a:prstGeom>
          <a:noFill/>
        </p:spPr>
        <p:txBody>
          <a:bodyPr wrap="square" lIns="0" tIns="0" rIns="0" bIns="0" rtlCol="0">
            <a:spAutoFit/>
          </a:bodyPr>
          <a:lstStyle/>
          <a:p>
            <a:pPr>
              <a:spcBef>
                <a:spcPts val="600"/>
              </a:spcBef>
              <a:buSzPct val="100000"/>
            </a:pPr>
            <a:r>
              <a:rPr lang="en-GB" sz="1200" dirty="0">
                <a:solidFill>
                  <a:schemeClr val="accent4"/>
                </a:solidFill>
              </a:rPr>
              <a:t>Where we are now</a:t>
            </a:r>
          </a:p>
        </p:txBody>
      </p:sp>
      <p:sp>
        <p:nvSpPr>
          <p:cNvPr id="95" name="Rectangle 94"/>
          <p:cNvSpPr/>
          <p:nvPr/>
        </p:nvSpPr>
        <p:spPr bwMode="gray">
          <a:xfrm>
            <a:off x="473039" y="5972179"/>
            <a:ext cx="11109361" cy="314282"/>
          </a:xfrm>
          <a:prstGeom prst="rect">
            <a:avLst/>
          </a:prstGeom>
          <a:noFill/>
          <a:ln w="1905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r>
              <a:rPr lang="en-GB" sz="1400" dirty="0"/>
              <a:t>Main data collection activities across tasks: interviews, online focus groups and desk research.</a:t>
            </a:r>
          </a:p>
        </p:txBody>
      </p:sp>
    </p:spTree>
    <p:extLst>
      <p:ext uri="{BB962C8B-B14F-4D97-AF65-F5344CB8AC3E}">
        <p14:creationId xmlns:p14="http://schemas.microsoft.com/office/powerpoint/2010/main" val="273318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ppt_x"/>
                                          </p:val>
                                        </p:tav>
                                        <p:tav tm="100000">
                                          <p:val>
                                            <p:strVal val="#ppt_x"/>
                                          </p:val>
                                        </p:tav>
                                      </p:tavLst>
                                    </p:anim>
                                    <p:anim calcmode="lin" valueType="num">
                                      <p:cBhvr additive="base">
                                        <p:cTn id="1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5" name="think-cell Slide" r:id="rId4" imgW="592" imgH="591" progId="TCLayout.ActiveDocument.1">
                  <p:embed/>
                </p:oleObj>
              </mc:Choice>
              <mc:Fallback>
                <p:oleObj name="think-cell Slide" r:id="rId4" imgW="592" imgH="59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3"/>
          </p:nvPr>
        </p:nvSpPr>
        <p:spPr/>
        <p:txBody>
          <a:bodyPr/>
          <a:lstStyle/>
          <a:p>
            <a:r>
              <a:rPr lang="en-GB" dirty="0"/>
              <a:t>Task 1 – Provide a methodology to identify and quantify the socio-economic benefits of High Value Datasets</a:t>
            </a:r>
          </a:p>
        </p:txBody>
      </p:sp>
      <p:sp>
        <p:nvSpPr>
          <p:cNvPr id="3" name="Title 2"/>
          <p:cNvSpPr>
            <a:spLocks noGrp="1"/>
          </p:cNvSpPr>
          <p:nvPr>
            <p:ph type="title"/>
          </p:nvPr>
        </p:nvSpPr>
        <p:spPr/>
        <p:txBody>
          <a:bodyPr/>
          <a:lstStyle/>
          <a:p>
            <a:r>
              <a:rPr lang="en-GB" dirty="0"/>
              <a:t>Methodology</a:t>
            </a:r>
          </a:p>
        </p:txBody>
      </p:sp>
      <p:sp>
        <p:nvSpPr>
          <p:cNvPr id="7" name="Content Placeholder 6"/>
          <p:cNvSpPr>
            <a:spLocks noGrp="1"/>
          </p:cNvSpPr>
          <p:nvPr>
            <p:ph idx="1"/>
          </p:nvPr>
        </p:nvSpPr>
        <p:spPr>
          <a:xfrm>
            <a:off x="469900" y="1630282"/>
            <a:ext cx="6602109" cy="4633383"/>
          </a:xfrm>
        </p:spPr>
        <p:txBody>
          <a:bodyPr/>
          <a:lstStyle/>
          <a:p>
            <a:pPr algn="just"/>
            <a:r>
              <a:rPr lang="en-GB" sz="1600" dirty="0"/>
              <a:t>We focus the framework on the </a:t>
            </a:r>
            <a:r>
              <a:rPr lang="en-GB" sz="1600" b="1" dirty="0"/>
              <a:t>6 macro characteristics of High Value Datasets </a:t>
            </a:r>
            <a:r>
              <a:rPr lang="en-GB" sz="1600" dirty="0"/>
              <a:t>which are included in the PSI Directive definition:</a:t>
            </a:r>
          </a:p>
          <a:p>
            <a:pPr marL="171450" indent="-171450" algn="just">
              <a:buFont typeface="Arial" panose="020B0604020202020204" pitchFamily="34" charset="0"/>
              <a:buChar char="•"/>
            </a:pPr>
            <a:r>
              <a:rPr lang="en-GB" sz="1600" dirty="0"/>
              <a:t> </a:t>
            </a:r>
            <a:r>
              <a:rPr lang="en-GB" sz="1600" i="1" dirty="0"/>
              <a:t>Potential</a:t>
            </a:r>
            <a:r>
              <a:rPr lang="en-GB" sz="1600" dirty="0"/>
              <a:t> to generate social benefits</a:t>
            </a:r>
          </a:p>
          <a:p>
            <a:pPr marL="171450" indent="-171450" algn="just">
              <a:buFont typeface="Arial" panose="020B0604020202020204" pitchFamily="34" charset="0"/>
              <a:buChar char="•"/>
            </a:pPr>
            <a:r>
              <a:rPr lang="en-GB" sz="1600" i="1" dirty="0"/>
              <a:t>Potential</a:t>
            </a:r>
            <a:r>
              <a:rPr lang="en-GB" sz="1600" dirty="0"/>
              <a:t> to generate economic benefits</a:t>
            </a:r>
          </a:p>
          <a:p>
            <a:pPr marL="171450" indent="-171450" algn="just">
              <a:buFont typeface="Arial" panose="020B0604020202020204" pitchFamily="34" charset="0"/>
              <a:buChar char="•"/>
            </a:pPr>
            <a:r>
              <a:rPr lang="en-GB" sz="1600" i="1" dirty="0"/>
              <a:t>Potential</a:t>
            </a:r>
            <a:r>
              <a:rPr lang="en-GB" sz="1600" dirty="0"/>
              <a:t> to generate environmental benefits</a:t>
            </a:r>
          </a:p>
          <a:p>
            <a:pPr marL="171450" indent="-171450" algn="just">
              <a:buFont typeface="Arial" panose="020B0604020202020204" pitchFamily="34" charset="0"/>
              <a:buChar char="•"/>
            </a:pPr>
            <a:r>
              <a:rPr lang="en-GB" sz="1600" i="1" dirty="0"/>
              <a:t>Potential </a:t>
            </a:r>
            <a:r>
              <a:rPr lang="en-GB" sz="1600" dirty="0"/>
              <a:t>to generate innovation/AI</a:t>
            </a:r>
          </a:p>
          <a:p>
            <a:pPr marL="171450" indent="-171450" algn="just">
              <a:buFont typeface="Arial" panose="020B0604020202020204" pitchFamily="34" charset="0"/>
              <a:buChar char="•"/>
            </a:pPr>
            <a:r>
              <a:rPr lang="en-GB" sz="1600" dirty="0"/>
              <a:t>High </a:t>
            </a:r>
            <a:r>
              <a:rPr lang="en-GB" sz="1600" i="1" dirty="0"/>
              <a:t>potential</a:t>
            </a:r>
            <a:r>
              <a:rPr lang="en-GB" sz="1600" dirty="0"/>
              <a:t> for reuse</a:t>
            </a:r>
          </a:p>
          <a:p>
            <a:pPr marL="171450" indent="-171450" algn="just">
              <a:buFont typeface="Arial" panose="020B0604020202020204" pitchFamily="34" charset="0"/>
              <a:buChar char="•"/>
            </a:pPr>
            <a:r>
              <a:rPr lang="en-GB" sz="1600" i="1" dirty="0"/>
              <a:t>Potential</a:t>
            </a:r>
            <a:r>
              <a:rPr lang="en-GB" sz="1600" dirty="0"/>
              <a:t> to improve/strengthen/support public services and public authorities</a:t>
            </a:r>
          </a:p>
          <a:p>
            <a:pPr algn="just"/>
            <a:r>
              <a:rPr lang="en-GB" sz="1600" dirty="0"/>
              <a:t>For each of these aspects we identify specific value characteristics and for each characteristics possible quantitative and qualitative indicators as well as data sources.</a:t>
            </a:r>
          </a:p>
          <a:p>
            <a:pPr algn="just"/>
            <a:r>
              <a:rPr lang="en-GB" sz="1600" dirty="0"/>
              <a:t>Today we have a draft framework with </a:t>
            </a:r>
            <a:r>
              <a:rPr lang="en-GB" sz="1600" b="1" dirty="0">
                <a:solidFill>
                  <a:schemeClr val="accent1"/>
                </a:solidFill>
              </a:rPr>
              <a:t>6 dimensions, 32 value characteristics and over 100 (qualitative and quantitative) possible indicators. </a:t>
            </a:r>
          </a:p>
          <a:p>
            <a:pPr algn="just"/>
            <a:r>
              <a:rPr lang="en-GB" sz="1600" b="1" dirty="0"/>
              <a:t>Based on desk research and stakeholders interviews we have identified a few datasets for each thematic area and we are testing them against this framework</a:t>
            </a:r>
            <a:r>
              <a:rPr lang="en-GB" dirty="0"/>
              <a:t>. </a:t>
            </a:r>
          </a:p>
          <a:p>
            <a:pPr algn="just"/>
            <a:endParaRPr lang="en-GB" dirty="0"/>
          </a:p>
          <a:p>
            <a:pPr algn="just"/>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7382" y="1758699"/>
            <a:ext cx="4084718" cy="4084718"/>
          </a:xfrm>
          <a:prstGeom prst="rect">
            <a:avLst/>
          </a:prstGeom>
        </p:spPr>
      </p:pic>
    </p:spTree>
    <p:extLst>
      <p:ext uri="{BB962C8B-B14F-4D97-AF65-F5344CB8AC3E}">
        <p14:creationId xmlns:p14="http://schemas.microsoft.com/office/powerpoint/2010/main" val="14926701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9" name="think-cell Slide" r:id="rId4" imgW="592" imgH="591" progId="TCLayout.ActiveDocument.1">
                  <p:embed/>
                </p:oleObj>
              </mc:Choice>
              <mc:Fallback>
                <p:oleObj name="think-cell Slide" r:id="rId4" imgW="592" imgH="59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3"/>
          </p:nvPr>
        </p:nvSpPr>
        <p:spPr>
          <a:xfrm>
            <a:off x="469900" y="780346"/>
            <a:ext cx="11252200" cy="757255"/>
          </a:xfrm>
        </p:spPr>
        <p:txBody>
          <a:bodyPr/>
          <a:lstStyle/>
          <a:p>
            <a:r>
              <a:rPr lang="en-GB" dirty="0"/>
              <a:t>Task 2 – Define the specific High Value Datasets falling under the thematic categories</a:t>
            </a:r>
          </a:p>
        </p:txBody>
      </p:sp>
      <p:sp>
        <p:nvSpPr>
          <p:cNvPr id="3" name="Title 2"/>
          <p:cNvSpPr>
            <a:spLocks noGrp="1"/>
          </p:cNvSpPr>
          <p:nvPr>
            <p:ph type="title"/>
          </p:nvPr>
        </p:nvSpPr>
        <p:spPr/>
        <p:txBody>
          <a:bodyPr/>
          <a:lstStyle/>
          <a:p>
            <a:r>
              <a:rPr lang="en-GB" dirty="0"/>
              <a:t>Methodology</a:t>
            </a:r>
          </a:p>
        </p:txBody>
      </p:sp>
      <p:sp>
        <p:nvSpPr>
          <p:cNvPr id="4" name="Content Placeholder 3"/>
          <p:cNvSpPr>
            <a:spLocks noGrp="1"/>
          </p:cNvSpPr>
          <p:nvPr>
            <p:ph idx="1"/>
          </p:nvPr>
        </p:nvSpPr>
        <p:spPr>
          <a:xfrm>
            <a:off x="469900" y="1540214"/>
            <a:ext cx="6320006" cy="4633383"/>
          </a:xfrm>
        </p:spPr>
        <p:txBody>
          <a:bodyPr/>
          <a:lstStyle/>
          <a:p>
            <a:pPr marL="171450" indent="-171450" algn="just">
              <a:buFont typeface="Arial" panose="020B0604020202020204" pitchFamily="34" charset="0"/>
              <a:buChar char="•"/>
            </a:pPr>
            <a:r>
              <a:rPr lang="en-GB" sz="1800" dirty="0"/>
              <a:t>We will provide a detailed </a:t>
            </a:r>
            <a:r>
              <a:rPr lang="en-GB" sz="1800" b="1" dirty="0"/>
              <a:t>description</a:t>
            </a:r>
            <a:r>
              <a:rPr lang="en-GB" sz="1800" dirty="0"/>
              <a:t> of the structure of each of the datasets included in the list developed under Task 1 (see table)</a:t>
            </a:r>
          </a:p>
          <a:p>
            <a:pPr marL="171450" indent="-171450" algn="just">
              <a:buFont typeface="Arial" panose="020B0604020202020204" pitchFamily="34" charset="0"/>
              <a:buChar char="•"/>
            </a:pPr>
            <a:r>
              <a:rPr lang="en-GB" sz="1800" dirty="0"/>
              <a:t>We will follow an </a:t>
            </a:r>
            <a:r>
              <a:rPr lang="en-GB" sz="1800" b="1" dirty="0"/>
              <a:t>iterative approach and involve stakeholders </a:t>
            </a:r>
            <a:r>
              <a:rPr lang="en-GB" sz="1800" dirty="0"/>
              <a:t>to a) validate the shortlist of datasets, b) define the datasets and the publications options, c) validate the final version of datasets and publications options,</a:t>
            </a:r>
          </a:p>
          <a:p>
            <a:pPr marL="171450" indent="-171450" algn="just">
              <a:buFont typeface="Arial" panose="020B0604020202020204" pitchFamily="34" charset="0"/>
              <a:buChar char="•"/>
            </a:pPr>
            <a:r>
              <a:rPr lang="en-GB" sz="1800" dirty="0"/>
              <a:t>This task will be completed through four activities:</a:t>
            </a:r>
          </a:p>
          <a:p>
            <a:pPr lvl="3" algn="just"/>
            <a:r>
              <a:rPr lang="en-GB" i="1" dirty="0"/>
              <a:t>Activity 2.1: Assessment of the datasets and identification of the high value ones;</a:t>
            </a:r>
          </a:p>
          <a:p>
            <a:pPr lvl="3" algn="just"/>
            <a:r>
              <a:rPr lang="en-GB" i="1" dirty="0"/>
              <a:t>Activity 2.2: First description of datasets and options;</a:t>
            </a:r>
          </a:p>
          <a:p>
            <a:pPr lvl="3" algn="just"/>
            <a:r>
              <a:rPr lang="en-GB" i="1" dirty="0"/>
              <a:t>Activity 2.3: Validation with stakeholders and intermediary release;</a:t>
            </a:r>
          </a:p>
          <a:p>
            <a:pPr lvl="3" algn="just"/>
            <a:r>
              <a:rPr lang="en-GB" i="1" dirty="0"/>
              <a:t>Activity 2.4: Final definition of datasets and options.</a:t>
            </a:r>
          </a:p>
          <a:p>
            <a:pPr marL="171450" indent="-171450" algn="just">
              <a:buFont typeface="Arial" panose="020B0604020202020204" pitchFamily="34" charset="0"/>
              <a:buChar char="•"/>
            </a:pPr>
            <a:r>
              <a:rPr lang="en-GB" sz="1800" dirty="0"/>
              <a:t>The main data collection tools for this task will be </a:t>
            </a:r>
            <a:r>
              <a:rPr lang="en-GB" sz="1800" b="1" dirty="0">
                <a:solidFill>
                  <a:schemeClr val="accent1"/>
                </a:solidFill>
              </a:rPr>
              <a:t>a) desk research, b) interviews and c) focus groups. </a:t>
            </a:r>
          </a:p>
        </p:txBody>
      </p:sp>
      <p:graphicFrame>
        <p:nvGraphicFramePr>
          <p:cNvPr id="5" name="Table 4">
            <a:extLst>
              <a:ext uri="{FF2B5EF4-FFF2-40B4-BE49-F238E27FC236}">
                <a16:creationId xmlns:a16="http://schemas.microsoft.com/office/drawing/2014/main" id="{F5745143-9FD4-9545-956C-579D32B71960}"/>
              </a:ext>
            </a:extLst>
          </p:cNvPr>
          <p:cNvGraphicFramePr>
            <a:graphicFrameLocks noGrp="1"/>
          </p:cNvGraphicFramePr>
          <p:nvPr>
            <p:extLst/>
          </p:nvPr>
        </p:nvGraphicFramePr>
        <p:xfrm>
          <a:off x="7449656" y="1830422"/>
          <a:ext cx="4135985" cy="3484245"/>
        </p:xfrm>
        <a:graphic>
          <a:graphicData uri="http://schemas.openxmlformats.org/drawingml/2006/table">
            <a:tbl>
              <a:tblPr>
                <a:tableStyleId>{21E4AEA4-8DFA-4A89-87EB-49C32662AFE0}</a:tableStyleId>
              </a:tblPr>
              <a:tblGrid>
                <a:gridCol w="1100956">
                  <a:extLst>
                    <a:ext uri="{9D8B030D-6E8A-4147-A177-3AD203B41FA5}">
                      <a16:colId xmlns:a16="http://schemas.microsoft.com/office/drawing/2014/main" val="37998931"/>
                    </a:ext>
                  </a:extLst>
                </a:gridCol>
                <a:gridCol w="3035029">
                  <a:extLst>
                    <a:ext uri="{9D8B030D-6E8A-4147-A177-3AD203B41FA5}">
                      <a16:colId xmlns:a16="http://schemas.microsoft.com/office/drawing/2014/main" val="2516205675"/>
                    </a:ext>
                  </a:extLst>
                </a:gridCol>
              </a:tblGrid>
              <a:tr h="216000">
                <a:tc rowSpan="3">
                  <a:txBody>
                    <a:bodyPr/>
                    <a:lstStyle/>
                    <a:p>
                      <a:pPr algn="just">
                        <a:lnSpc>
                          <a:spcPts val="1400"/>
                        </a:lnSpc>
                        <a:spcAft>
                          <a:spcPts val="600"/>
                        </a:spcAft>
                      </a:pPr>
                      <a:r>
                        <a:rPr lang="en-GB" sz="900" dirty="0">
                          <a:effectLst/>
                        </a:rPr>
                        <a:t>Openness-data specification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400"/>
                        </a:lnSpc>
                        <a:spcAft>
                          <a:spcPts val="600"/>
                        </a:spcAft>
                      </a:pPr>
                      <a:r>
                        <a:rPr lang="en-GB" sz="900" dirty="0">
                          <a:effectLst/>
                        </a:rPr>
                        <a:t>License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07163"/>
                  </a:ext>
                </a:extLst>
              </a:tr>
              <a:tr h="216000">
                <a:tc vMerge="1">
                  <a:txBody>
                    <a:bodyPr/>
                    <a:lstStyle/>
                    <a:p>
                      <a:endParaRPr lang="en-US"/>
                    </a:p>
                  </a:txBody>
                  <a:tcPr/>
                </a:tc>
                <a:tc>
                  <a:txBody>
                    <a:bodyPr/>
                    <a:lstStyle/>
                    <a:p>
                      <a:pPr algn="just">
                        <a:lnSpc>
                          <a:spcPts val="1400"/>
                        </a:lnSpc>
                        <a:spcAft>
                          <a:spcPts val="600"/>
                        </a:spcAft>
                      </a:pPr>
                      <a:r>
                        <a:rPr lang="en-GB" sz="900" dirty="0">
                          <a:effectLst/>
                        </a:rPr>
                        <a:t>Format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229889"/>
                  </a:ext>
                </a:extLst>
              </a:tr>
              <a:tr h="216000">
                <a:tc vMerge="1">
                  <a:txBody>
                    <a:bodyPr/>
                    <a:lstStyle/>
                    <a:p>
                      <a:endParaRPr lang="en-US"/>
                    </a:p>
                  </a:txBody>
                  <a:tcPr/>
                </a:tc>
                <a:tc>
                  <a:txBody>
                    <a:bodyPr/>
                    <a:lstStyle/>
                    <a:p>
                      <a:pPr algn="just">
                        <a:lnSpc>
                          <a:spcPts val="1400"/>
                        </a:lnSpc>
                        <a:spcAft>
                          <a:spcPts val="600"/>
                        </a:spcAft>
                      </a:pPr>
                      <a:r>
                        <a:rPr lang="en-GB" sz="900" dirty="0">
                          <a:effectLst/>
                        </a:rPr>
                        <a:t>Machine-readability</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612182"/>
                  </a:ext>
                </a:extLst>
              </a:tr>
              <a:tr h="216000">
                <a:tc rowSpan="6">
                  <a:txBody>
                    <a:bodyPr/>
                    <a:lstStyle/>
                    <a:p>
                      <a:pPr algn="just">
                        <a:lnSpc>
                          <a:spcPts val="1400"/>
                        </a:lnSpc>
                        <a:spcAft>
                          <a:spcPts val="600"/>
                        </a:spcAft>
                      </a:pPr>
                      <a:r>
                        <a:rPr lang="en-GB" sz="900" dirty="0">
                          <a:effectLst/>
                        </a:rPr>
                        <a:t>Documentation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400"/>
                        </a:lnSpc>
                        <a:spcAft>
                          <a:spcPts val="600"/>
                        </a:spcAft>
                      </a:pPr>
                      <a:r>
                        <a:rPr lang="en-GB" sz="900" dirty="0">
                          <a:effectLst/>
                        </a:rPr>
                        <a:t>Metadata catalogue (adherence?)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277996"/>
                  </a:ext>
                </a:extLst>
              </a:tr>
              <a:tr h="216000">
                <a:tc vMerge="1">
                  <a:txBody>
                    <a:bodyPr/>
                    <a:lstStyle/>
                    <a:p>
                      <a:endParaRPr lang="en-US"/>
                    </a:p>
                  </a:txBody>
                  <a:tcPr/>
                </a:tc>
                <a:tc>
                  <a:txBody>
                    <a:bodyPr/>
                    <a:lstStyle/>
                    <a:p>
                      <a:pPr algn="just">
                        <a:lnSpc>
                          <a:spcPts val="1400"/>
                        </a:lnSpc>
                        <a:spcAft>
                          <a:spcPts val="600"/>
                        </a:spcAft>
                      </a:pPr>
                      <a:r>
                        <a:rPr lang="en-GB" sz="900" dirty="0">
                          <a:effectLst/>
                        </a:rPr>
                        <a:t>Metadata (dataset content description)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438171"/>
                  </a:ext>
                </a:extLst>
              </a:tr>
              <a:tr h="216000">
                <a:tc vMerge="1">
                  <a:txBody>
                    <a:bodyPr/>
                    <a:lstStyle/>
                    <a:p>
                      <a:endParaRPr lang="en-US"/>
                    </a:p>
                  </a:txBody>
                  <a:tcPr/>
                </a:tc>
                <a:tc>
                  <a:txBody>
                    <a:bodyPr/>
                    <a:lstStyle/>
                    <a:p>
                      <a:pPr algn="just">
                        <a:lnSpc>
                          <a:spcPts val="1400"/>
                        </a:lnSpc>
                        <a:spcAft>
                          <a:spcPts val="600"/>
                        </a:spcAft>
                      </a:pPr>
                      <a:r>
                        <a:rPr lang="en-GB" sz="900" dirty="0">
                          <a:effectLst/>
                        </a:rPr>
                        <a:t>Contact info</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140053"/>
                  </a:ext>
                </a:extLst>
              </a:tr>
              <a:tr h="216000">
                <a:tc vMerge="1">
                  <a:txBody>
                    <a:bodyPr/>
                    <a:lstStyle/>
                    <a:p>
                      <a:endParaRPr lang="en-US"/>
                    </a:p>
                  </a:txBody>
                  <a:tcPr/>
                </a:tc>
                <a:tc>
                  <a:txBody>
                    <a:bodyPr/>
                    <a:lstStyle/>
                    <a:p>
                      <a:pPr algn="just">
                        <a:lnSpc>
                          <a:spcPts val="1400"/>
                        </a:lnSpc>
                        <a:spcAft>
                          <a:spcPts val="600"/>
                        </a:spcAft>
                      </a:pPr>
                      <a:r>
                        <a:rPr lang="en-GB" sz="900" dirty="0">
                          <a:effectLst/>
                        </a:rPr>
                        <a:t>Documentation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341197"/>
                  </a:ext>
                </a:extLst>
              </a:tr>
              <a:tr h="216000">
                <a:tc vMerge="1">
                  <a:txBody>
                    <a:bodyPr/>
                    <a:lstStyle/>
                    <a:p>
                      <a:endParaRPr lang="en-US"/>
                    </a:p>
                  </a:txBody>
                  <a:tcPr/>
                </a:tc>
                <a:tc>
                  <a:txBody>
                    <a:bodyPr/>
                    <a:lstStyle/>
                    <a:p>
                      <a:pPr algn="just">
                        <a:lnSpc>
                          <a:spcPts val="1400"/>
                        </a:lnSpc>
                        <a:spcAft>
                          <a:spcPts val="600"/>
                        </a:spcAft>
                      </a:pPr>
                      <a:r>
                        <a:rPr lang="en-GB" sz="900" dirty="0">
                          <a:effectLst/>
                        </a:rPr>
                        <a:t>Documentation (dataset creation and history)</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07932"/>
                  </a:ext>
                </a:extLst>
              </a:tr>
              <a:tr h="216000">
                <a:tc vMerge="1">
                  <a:txBody>
                    <a:bodyPr/>
                    <a:lstStyle/>
                    <a:p>
                      <a:endParaRPr lang="en-US"/>
                    </a:p>
                  </a:txBody>
                  <a:tcPr/>
                </a:tc>
                <a:tc>
                  <a:txBody>
                    <a:bodyPr/>
                    <a:lstStyle/>
                    <a:p>
                      <a:pPr algn="just">
                        <a:lnSpc>
                          <a:spcPts val="1400"/>
                        </a:lnSpc>
                        <a:spcAft>
                          <a:spcPts val="600"/>
                        </a:spcAft>
                      </a:pPr>
                      <a:r>
                        <a:rPr lang="en-GB" sz="900" dirty="0">
                          <a:effectLst/>
                        </a:rPr>
                        <a:t>Shared vocabularies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360018"/>
                  </a:ext>
                </a:extLst>
              </a:tr>
              <a:tr h="216000">
                <a:tc rowSpan="3">
                  <a:txBody>
                    <a:bodyPr/>
                    <a:lstStyle/>
                    <a:p>
                      <a:pPr algn="just">
                        <a:lnSpc>
                          <a:spcPts val="1400"/>
                        </a:lnSpc>
                        <a:spcAft>
                          <a:spcPts val="600"/>
                        </a:spcAft>
                      </a:pPr>
                      <a:r>
                        <a:rPr lang="en-GB" sz="900" dirty="0">
                          <a:effectLst/>
                        </a:rPr>
                        <a:t>Sustainability</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400"/>
                        </a:lnSpc>
                        <a:spcAft>
                          <a:spcPts val="600"/>
                        </a:spcAft>
                      </a:pPr>
                      <a:r>
                        <a:rPr lang="en-GB" sz="900" dirty="0">
                          <a:effectLst/>
                        </a:rPr>
                        <a:t>Traceability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417742"/>
                  </a:ext>
                </a:extLst>
              </a:tr>
              <a:tr h="216000">
                <a:tc vMerge="1">
                  <a:txBody>
                    <a:bodyPr/>
                    <a:lstStyle/>
                    <a:p>
                      <a:endParaRPr lang="en-US"/>
                    </a:p>
                  </a:txBody>
                  <a:tcPr/>
                </a:tc>
                <a:tc>
                  <a:txBody>
                    <a:bodyPr/>
                    <a:lstStyle/>
                    <a:p>
                      <a:pPr algn="just">
                        <a:lnSpc>
                          <a:spcPts val="1400"/>
                        </a:lnSpc>
                        <a:spcAft>
                          <a:spcPts val="600"/>
                        </a:spcAft>
                      </a:pPr>
                      <a:r>
                        <a:rPr lang="en-GB" sz="900" dirty="0">
                          <a:effectLst/>
                        </a:rPr>
                        <a:t>Timeliness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759240"/>
                  </a:ext>
                </a:extLst>
              </a:tr>
              <a:tr h="216000">
                <a:tc vMerge="1">
                  <a:txBody>
                    <a:bodyPr/>
                    <a:lstStyle/>
                    <a:p>
                      <a:endParaRPr lang="en-US"/>
                    </a:p>
                  </a:txBody>
                  <a:tcPr/>
                </a:tc>
                <a:tc>
                  <a:txBody>
                    <a:bodyPr/>
                    <a:lstStyle/>
                    <a:p>
                      <a:pPr algn="just">
                        <a:lnSpc>
                          <a:spcPts val="1400"/>
                        </a:lnSpc>
                        <a:spcAft>
                          <a:spcPts val="600"/>
                        </a:spcAft>
                      </a:pPr>
                      <a:r>
                        <a:rPr lang="en-GB" sz="900" dirty="0">
                          <a:effectLst/>
                        </a:rPr>
                        <a:t>Primacy (Primary sources?)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720389"/>
                  </a:ext>
                </a:extLst>
              </a:tr>
              <a:tr h="216000">
                <a:tc rowSpan="3">
                  <a:txBody>
                    <a:bodyPr/>
                    <a:lstStyle/>
                    <a:p>
                      <a:pPr algn="just">
                        <a:lnSpc>
                          <a:spcPts val="1400"/>
                        </a:lnSpc>
                        <a:spcAft>
                          <a:spcPts val="600"/>
                        </a:spcAft>
                      </a:pPr>
                      <a:r>
                        <a:rPr lang="en-GB" sz="900" dirty="0">
                          <a:effectLst/>
                        </a:rPr>
                        <a:t>Distribution vs. Release?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400"/>
                        </a:lnSpc>
                        <a:spcAft>
                          <a:spcPts val="600"/>
                        </a:spcAft>
                      </a:pPr>
                      <a:r>
                        <a:rPr lang="en-GB" sz="900" dirty="0">
                          <a:effectLst/>
                        </a:rPr>
                        <a:t>Coverage (regional/national/global)</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175114"/>
                  </a:ext>
                </a:extLst>
              </a:tr>
              <a:tr h="216000">
                <a:tc vMerge="1">
                  <a:txBody>
                    <a:bodyPr/>
                    <a:lstStyle/>
                    <a:p>
                      <a:endParaRPr lang="en-US"/>
                    </a:p>
                  </a:txBody>
                  <a:tcPr/>
                </a:tc>
                <a:tc>
                  <a:txBody>
                    <a:bodyPr/>
                    <a:lstStyle/>
                    <a:p>
                      <a:pPr algn="just">
                        <a:lnSpc>
                          <a:spcPts val="1400"/>
                        </a:lnSpc>
                        <a:spcAft>
                          <a:spcPts val="600"/>
                        </a:spcAft>
                      </a:pPr>
                      <a:r>
                        <a:rPr lang="en-GB" sz="900" dirty="0">
                          <a:effectLst/>
                        </a:rPr>
                        <a:t>API / </a:t>
                      </a:r>
                      <a:r>
                        <a:rPr lang="en-GB" sz="900" dirty="0" err="1">
                          <a:effectLst/>
                        </a:rPr>
                        <a:t>WebService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525948"/>
                  </a:ext>
                </a:extLst>
              </a:tr>
              <a:tr h="216000">
                <a:tc vMerge="1">
                  <a:txBody>
                    <a:bodyPr/>
                    <a:lstStyle/>
                    <a:p>
                      <a:endParaRPr lang="en-US"/>
                    </a:p>
                  </a:txBody>
                  <a:tcPr/>
                </a:tc>
                <a:tc>
                  <a:txBody>
                    <a:bodyPr/>
                    <a:lstStyle/>
                    <a:p>
                      <a:pPr algn="just">
                        <a:lnSpc>
                          <a:spcPts val="1400"/>
                        </a:lnSpc>
                        <a:spcAft>
                          <a:spcPts val="600"/>
                        </a:spcAft>
                      </a:pPr>
                      <a:r>
                        <a:rPr lang="en-GB" sz="900" dirty="0">
                          <a:effectLst/>
                        </a:rPr>
                        <a:t>automatic distribution in different formats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71755" marR="7175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347870"/>
                  </a:ext>
                </a:extLst>
              </a:tr>
            </a:tbl>
          </a:graphicData>
        </a:graphic>
      </p:graphicFrame>
    </p:spTree>
    <p:extLst>
      <p:ext uri="{BB962C8B-B14F-4D97-AF65-F5344CB8AC3E}">
        <p14:creationId xmlns:p14="http://schemas.microsoft.com/office/powerpoint/2010/main" val="35847221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D0B18121-6462-43C7-8BB7-3C6AC81D7E24}"/>
              </a:ext>
            </a:extLst>
          </p:cNvPr>
          <p:cNvSpPr>
            <a:spLocks noGrp="1"/>
          </p:cNvSpPr>
          <p:nvPr>
            <p:ph idx="1"/>
          </p:nvPr>
        </p:nvSpPr>
        <p:spPr>
          <a:xfrm>
            <a:off x="612569" y="2062486"/>
            <a:ext cx="10515600" cy="2434013"/>
          </a:xfrm>
        </p:spPr>
        <p:txBody>
          <a:bodyPr/>
          <a:lstStyle/>
          <a:p>
            <a:pPr marL="457200" indent="-457200">
              <a:buFont typeface="Arial" panose="020B0604020202020204" pitchFamily="34" charset="0"/>
              <a:buChar char="•"/>
            </a:pPr>
            <a:r>
              <a:rPr lang="sv-SE" dirty="0"/>
              <a:t>Vårens tidplan och aktuella frågor</a:t>
            </a:r>
          </a:p>
          <a:p>
            <a:pPr marL="457200" indent="-457200">
              <a:buFont typeface="Arial" panose="020B0604020202020204" pitchFamily="34" charset="0"/>
              <a:buChar char="•"/>
            </a:pPr>
            <a:r>
              <a:rPr lang="sv-SE" dirty="0"/>
              <a:t>Återkoppling </a:t>
            </a:r>
            <a:r>
              <a:rPr lang="sv-SE" dirty="0" err="1"/>
              <a:t>webinar</a:t>
            </a:r>
            <a:r>
              <a:rPr lang="sv-SE" dirty="0"/>
              <a:t> KOM</a:t>
            </a:r>
          </a:p>
          <a:p>
            <a:pPr marL="457200" indent="-457200">
              <a:buFont typeface="Arial" panose="020B0604020202020204" pitchFamily="34" charset="0"/>
              <a:buChar char="•"/>
            </a:pPr>
            <a:r>
              <a:rPr lang="sv-SE" dirty="0"/>
              <a:t>Användarsynpunkter</a:t>
            </a:r>
          </a:p>
          <a:p>
            <a:pPr marL="457200" indent="-457200">
              <a:buFont typeface="Arial" panose="020B0604020202020204" pitchFamily="34" charset="0"/>
              <a:buChar char="•"/>
            </a:pPr>
            <a:r>
              <a:rPr lang="sv-SE" dirty="0"/>
              <a:t>Rapport och presentation av förslag av datamängder</a:t>
            </a:r>
          </a:p>
          <a:p>
            <a:pPr marL="457200" indent="-457200">
              <a:buFont typeface="Arial" panose="020B0604020202020204" pitchFamily="34" charset="0"/>
              <a:buChar char="•"/>
            </a:pPr>
            <a:r>
              <a:rPr lang="sv-SE" dirty="0"/>
              <a:t>Avstämning ESV</a:t>
            </a:r>
          </a:p>
          <a:p>
            <a:pPr marL="457200" indent="-457200">
              <a:buFont typeface="Arial" panose="020B0604020202020204" pitchFamily="34" charset="0"/>
              <a:buChar char="•"/>
            </a:pPr>
            <a:r>
              <a:rPr lang="sv-SE" dirty="0"/>
              <a:t>Nästa WS</a:t>
            </a:r>
          </a:p>
          <a:p>
            <a:pPr marL="457200" indent="-457200">
              <a:buFont typeface="Arial" panose="020B0604020202020204" pitchFamily="34" charset="0"/>
              <a:buChar char="•"/>
            </a:pPr>
            <a:r>
              <a:rPr lang="sv-SE" dirty="0" err="1"/>
              <a:t>Ev</a:t>
            </a:r>
            <a:r>
              <a:rPr lang="sv-SE" dirty="0"/>
              <a:t> Övriga frågor</a:t>
            </a:r>
          </a:p>
          <a:p>
            <a:pPr marL="457200" indent="-457200">
              <a:buFont typeface="Arial" panose="020B0604020202020204" pitchFamily="34" charset="0"/>
              <a:buChar char="•"/>
            </a:pPr>
            <a:endParaRPr lang="sv-SE" sz="2400" dirty="0"/>
          </a:p>
        </p:txBody>
      </p:sp>
    </p:spTree>
    <p:extLst>
      <p:ext uri="{BB962C8B-B14F-4D97-AF65-F5344CB8AC3E}">
        <p14:creationId xmlns:p14="http://schemas.microsoft.com/office/powerpoint/2010/main" val="16545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3"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3"/>
          </p:nvPr>
        </p:nvSpPr>
        <p:spPr>
          <a:xfrm>
            <a:off x="469900" y="806212"/>
            <a:ext cx="11252200" cy="757255"/>
          </a:xfrm>
        </p:spPr>
        <p:txBody>
          <a:bodyPr/>
          <a:lstStyle/>
          <a:p>
            <a:r>
              <a:rPr lang="en-GB" dirty="0"/>
              <a:t>Task 3 – Analysis of the possible impacts of the changed pricing structure</a:t>
            </a:r>
          </a:p>
        </p:txBody>
      </p:sp>
      <p:sp>
        <p:nvSpPr>
          <p:cNvPr id="3" name="Title 2"/>
          <p:cNvSpPr>
            <a:spLocks noGrp="1"/>
          </p:cNvSpPr>
          <p:nvPr>
            <p:ph type="title"/>
          </p:nvPr>
        </p:nvSpPr>
        <p:spPr/>
        <p:txBody>
          <a:bodyPr/>
          <a:lstStyle/>
          <a:p>
            <a:r>
              <a:rPr lang="en-GB" dirty="0"/>
              <a:t>Methodology</a:t>
            </a:r>
          </a:p>
        </p:txBody>
      </p:sp>
      <p:sp>
        <p:nvSpPr>
          <p:cNvPr id="4" name="Content Placeholder 3"/>
          <p:cNvSpPr>
            <a:spLocks noGrp="1"/>
          </p:cNvSpPr>
          <p:nvPr>
            <p:ph idx="1"/>
          </p:nvPr>
        </p:nvSpPr>
        <p:spPr>
          <a:xfrm>
            <a:off x="469899" y="1562390"/>
            <a:ext cx="11106016" cy="1942593"/>
          </a:xfrm>
        </p:spPr>
        <p:txBody>
          <a:bodyPr/>
          <a:lstStyle/>
          <a:p>
            <a:pPr marL="171450" indent="-171450" algn="just">
              <a:lnSpc>
                <a:spcPct val="150000"/>
              </a:lnSpc>
              <a:buFont typeface="Arial" panose="020B0604020202020204" pitchFamily="34" charset="0"/>
              <a:buChar char="•"/>
            </a:pPr>
            <a:r>
              <a:rPr lang="en-GB" dirty="0"/>
              <a:t>Task 3 includes the analysis of </a:t>
            </a:r>
            <a:r>
              <a:rPr lang="en-GB" b="1" dirty="0"/>
              <a:t>three aspects</a:t>
            </a:r>
            <a:r>
              <a:rPr lang="en-GB" dirty="0"/>
              <a:t>: </a:t>
            </a:r>
          </a:p>
          <a:p>
            <a:pPr marL="406644" lvl="2" indent="-171450" algn="just">
              <a:lnSpc>
                <a:spcPct val="150000"/>
              </a:lnSpc>
            </a:pPr>
            <a:r>
              <a:rPr lang="en-GB" b="1" dirty="0">
                <a:solidFill>
                  <a:schemeClr val="accent1"/>
                </a:solidFill>
              </a:rPr>
              <a:t>Cost benefit analysis </a:t>
            </a:r>
            <a:r>
              <a:rPr lang="en-GB" dirty="0"/>
              <a:t>and impact on public bodies’ budget (of making the list analysed in Task 2 High Value Datasets): will be analysed</a:t>
            </a:r>
            <a:r>
              <a:rPr lang="en-GB" dirty="0">
                <a:sym typeface="Wingdings" panose="05000000000000000000" pitchFamily="2" charset="2"/>
              </a:rPr>
              <a:t> through a </a:t>
            </a:r>
            <a:r>
              <a:rPr lang="en-GB" i="1" dirty="0">
                <a:sym typeface="Wingdings" panose="05000000000000000000" pitchFamily="2" charset="2"/>
              </a:rPr>
              <a:t>selection of case studies covering individual data providers organisations at the national level. </a:t>
            </a:r>
            <a:endParaRPr lang="en-GB" i="1" dirty="0"/>
          </a:p>
          <a:p>
            <a:pPr marL="406644" lvl="2" indent="-171450" algn="just">
              <a:lnSpc>
                <a:spcPct val="150000"/>
              </a:lnSpc>
            </a:pPr>
            <a:r>
              <a:rPr lang="en-GB" b="1" dirty="0">
                <a:solidFill>
                  <a:schemeClr val="accent1"/>
                </a:solidFill>
              </a:rPr>
              <a:t>Distortion of competition </a:t>
            </a:r>
            <a:r>
              <a:rPr lang="en-GB" dirty="0"/>
              <a:t>(if the list analysed in Task 2 is made </a:t>
            </a:r>
            <a:r>
              <a:rPr lang="en-GB" dirty="0" err="1"/>
              <a:t>HVD</a:t>
            </a:r>
            <a:r>
              <a:rPr lang="en-GB" dirty="0"/>
              <a:t>): will be analysed through </a:t>
            </a:r>
            <a:r>
              <a:rPr lang="en-GB" i="1" dirty="0"/>
              <a:t>interviews with relevant stakeholders at the national level </a:t>
            </a:r>
            <a:r>
              <a:rPr lang="en-GB" dirty="0"/>
              <a:t>and legal analysis. </a:t>
            </a:r>
            <a:endParaRPr lang="en-GB" b="1" dirty="0">
              <a:solidFill>
                <a:schemeClr val="accent1"/>
              </a:solidFill>
            </a:endParaRPr>
          </a:p>
          <a:p>
            <a:pPr marL="406644" lvl="2" indent="-171450" algn="just">
              <a:lnSpc>
                <a:spcPct val="150000"/>
              </a:lnSpc>
            </a:pPr>
            <a:r>
              <a:rPr lang="en-GB" b="1" dirty="0">
                <a:solidFill>
                  <a:schemeClr val="accent1"/>
                </a:solidFill>
              </a:rPr>
              <a:t>Costs for public sector bodies and public undertakings </a:t>
            </a:r>
            <a:r>
              <a:rPr lang="en-GB" dirty="0"/>
              <a:t>and impact on publication arrangements (if the list analysed in Task 2 is made </a:t>
            </a:r>
            <a:r>
              <a:rPr lang="en-GB" dirty="0" err="1"/>
              <a:t>HVD</a:t>
            </a:r>
            <a:r>
              <a:rPr lang="en-GB" dirty="0"/>
              <a:t>): will be analysed through </a:t>
            </a:r>
            <a:r>
              <a:rPr lang="en-GB" i="1" dirty="0"/>
              <a:t>interviews with relevant stakeholders </a:t>
            </a:r>
            <a:r>
              <a:rPr lang="en-GB" dirty="0"/>
              <a:t>at the national level. </a:t>
            </a:r>
          </a:p>
          <a:p>
            <a:pPr marL="171450" lvl="1" indent="-171450" algn="just">
              <a:lnSpc>
                <a:spcPct val="150000"/>
              </a:lnSpc>
              <a:buFont typeface="Arial" panose="020B0604020202020204" pitchFamily="34" charset="0"/>
              <a:buChar char="•"/>
            </a:pPr>
            <a:r>
              <a:rPr lang="en-GB" b="0" dirty="0"/>
              <a:t>Task 3 will run in parallel to Task 2 and both will follow an iterative approach. </a:t>
            </a:r>
          </a:p>
          <a:p>
            <a:pPr marL="171450" lvl="1" indent="-171450" algn="just">
              <a:lnSpc>
                <a:spcPct val="150000"/>
              </a:lnSpc>
              <a:buFont typeface="Arial" panose="020B0604020202020204" pitchFamily="34" charset="0"/>
              <a:buChar char="•"/>
            </a:pPr>
            <a:r>
              <a:rPr lang="en-GB" b="0" dirty="0"/>
              <a:t>Task 3 looks at the « micro-level » (by considering the </a:t>
            </a:r>
            <a:r>
              <a:rPr lang="en-GB" dirty="0"/>
              <a:t>costs and benefits for PSBs and </a:t>
            </a:r>
            <a:r>
              <a:rPr lang="en-GB" dirty="0" err="1"/>
              <a:t>reusers</a:t>
            </a:r>
            <a:r>
              <a:rPr lang="en-GB" b="0" dirty="0"/>
              <a:t>) while contributing to the macro-level analysis of the socio-economic benefits (for Task 2 and Task 4).</a:t>
            </a:r>
          </a:p>
          <a:p>
            <a:pPr algn="just">
              <a:lnSpc>
                <a:spcPct val="150000"/>
              </a:lnSpc>
            </a:pPr>
            <a:endParaRPr lang="en-GB" dirty="0"/>
          </a:p>
        </p:txBody>
      </p:sp>
      <p:sp>
        <p:nvSpPr>
          <p:cNvPr id="7" name="Rectangle 6"/>
          <p:cNvSpPr/>
          <p:nvPr/>
        </p:nvSpPr>
        <p:spPr bwMode="gray">
          <a:xfrm>
            <a:off x="469899" y="5525312"/>
            <a:ext cx="11106016" cy="700391"/>
          </a:xfrm>
          <a:prstGeom prst="rect">
            <a:avLst/>
          </a:prstGeom>
          <a:noFill/>
          <a:ln w="1905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r>
              <a:rPr lang="en-GB" sz="1600" dirty="0"/>
              <a:t>We will ask your support for this task!  </a:t>
            </a:r>
          </a:p>
        </p:txBody>
      </p:sp>
    </p:spTree>
    <p:extLst>
      <p:ext uri="{BB962C8B-B14F-4D97-AF65-F5344CB8AC3E}">
        <p14:creationId xmlns:p14="http://schemas.microsoft.com/office/powerpoint/2010/main" val="4168006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7" name="think-cell Slide" r:id="rId4" imgW="592" imgH="591" progId="TCLayout.ActiveDocument.1">
                  <p:embed/>
                </p:oleObj>
              </mc:Choice>
              <mc:Fallback>
                <p:oleObj name="think-cell Slide" r:id="rId4" imgW="592" imgH="59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3"/>
          </p:nvPr>
        </p:nvSpPr>
        <p:spPr/>
        <p:txBody>
          <a:bodyPr/>
          <a:lstStyle/>
          <a:p>
            <a:r>
              <a:rPr lang="en-GB" dirty="0"/>
              <a:t>Task 4 – Financial and socio-economic analysis at the macro-level and selection of preferred option</a:t>
            </a:r>
          </a:p>
        </p:txBody>
      </p:sp>
      <p:sp>
        <p:nvSpPr>
          <p:cNvPr id="3" name="Title 2"/>
          <p:cNvSpPr>
            <a:spLocks noGrp="1"/>
          </p:cNvSpPr>
          <p:nvPr>
            <p:ph type="title"/>
          </p:nvPr>
        </p:nvSpPr>
        <p:spPr/>
        <p:txBody>
          <a:bodyPr/>
          <a:lstStyle/>
          <a:p>
            <a:r>
              <a:rPr lang="en-GB" dirty="0"/>
              <a:t>Methodology</a:t>
            </a:r>
          </a:p>
        </p:txBody>
      </p:sp>
      <p:sp>
        <p:nvSpPr>
          <p:cNvPr id="6" name="Oval 155"/>
          <p:cNvSpPr/>
          <p:nvPr/>
        </p:nvSpPr>
        <p:spPr bwMode="gray">
          <a:xfrm rot="2700000">
            <a:off x="5633325" y="1834069"/>
            <a:ext cx="1224136" cy="2290176"/>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GB" sz="1400" dirty="0">
              <a:solidFill>
                <a:schemeClr val="tx2"/>
              </a:solidFill>
            </a:endParaRPr>
          </a:p>
        </p:txBody>
      </p:sp>
      <p:sp>
        <p:nvSpPr>
          <p:cNvPr id="7" name="Oval 155"/>
          <p:cNvSpPr/>
          <p:nvPr/>
        </p:nvSpPr>
        <p:spPr bwMode="gray">
          <a:xfrm rot="18900000">
            <a:off x="6499151" y="2699894"/>
            <a:ext cx="1224136" cy="2290176"/>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GB" sz="1400" dirty="0">
              <a:solidFill>
                <a:schemeClr val="tx2"/>
              </a:solidFill>
            </a:endParaRPr>
          </a:p>
        </p:txBody>
      </p:sp>
      <p:sp>
        <p:nvSpPr>
          <p:cNvPr id="8" name="Oval 155"/>
          <p:cNvSpPr/>
          <p:nvPr/>
        </p:nvSpPr>
        <p:spPr bwMode="gray">
          <a:xfrm rot="18900000">
            <a:off x="4767476" y="2699919"/>
            <a:ext cx="1224136" cy="2290177"/>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GB" sz="1400" dirty="0">
              <a:solidFill>
                <a:schemeClr val="tx2"/>
              </a:solidFill>
            </a:endParaRPr>
          </a:p>
        </p:txBody>
      </p:sp>
      <p:sp>
        <p:nvSpPr>
          <p:cNvPr id="9" name="Rectangle 140"/>
          <p:cNvSpPr/>
          <p:nvPr/>
        </p:nvSpPr>
        <p:spPr bwMode="gray">
          <a:xfrm rot="2700000">
            <a:off x="5633301" y="3565744"/>
            <a:ext cx="1224136" cy="2290176"/>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GB" sz="1400" dirty="0">
              <a:solidFill>
                <a:schemeClr val="tx2"/>
              </a:solidFill>
            </a:endParaRPr>
          </a:p>
        </p:txBody>
      </p:sp>
      <p:sp>
        <p:nvSpPr>
          <p:cNvPr id="10" name="Rectangle 37"/>
          <p:cNvSpPr/>
          <p:nvPr/>
        </p:nvSpPr>
        <p:spPr bwMode="gray">
          <a:xfrm>
            <a:off x="8699758" y="1765889"/>
            <a:ext cx="2858830" cy="2000548"/>
          </a:xfrm>
          <a:prstGeom prst="rect">
            <a:avLst/>
          </a:prstGeom>
        </p:spPr>
        <p:txBody>
          <a:bodyPr wrap="square" lIns="0" tIns="0" rIns="0" bIns="0">
            <a:spAutoFit/>
          </a:bodyPr>
          <a:lstStyle/>
          <a:p>
            <a:r>
              <a:rPr lang="en-GB" sz="1000" b="1" dirty="0"/>
              <a:t>Impact modelling</a:t>
            </a:r>
            <a:br>
              <a:rPr lang="en-GB" sz="1000" b="1" dirty="0"/>
            </a:br>
            <a:endParaRPr lang="en-GB" sz="1000" b="1" dirty="0"/>
          </a:p>
          <a:p>
            <a:pPr marL="171450" indent="-171450">
              <a:buFont typeface="Arial" panose="020B0604020202020204" pitchFamily="34" charset="0"/>
              <a:buChar char="•"/>
            </a:pPr>
            <a:r>
              <a:rPr lang="en-GB" sz="1000" dirty="0"/>
              <a:t>Purpose: Identify the financial and socio-economic impacts of the policy options</a:t>
            </a:r>
          </a:p>
          <a:p>
            <a:pPr marL="171450" indent="-171450">
              <a:buFont typeface="Arial" panose="020B0604020202020204" pitchFamily="34" charset="0"/>
              <a:buChar char="•"/>
            </a:pPr>
            <a:r>
              <a:rPr lang="en-GB" sz="1000" dirty="0"/>
              <a:t>Step 1: Define the key economic, social, and environmental impacts to be considered</a:t>
            </a:r>
          </a:p>
          <a:p>
            <a:pPr marL="171450" indent="-171450">
              <a:buFont typeface="Arial" panose="020B0604020202020204" pitchFamily="34" charset="0"/>
              <a:buChar char="•"/>
            </a:pPr>
            <a:r>
              <a:rPr lang="en-GB" sz="1000" dirty="0"/>
              <a:t>Step 2: Conduct a financial analysis concerning costs and benefits for public bodies, businesses, citizens</a:t>
            </a:r>
          </a:p>
          <a:p>
            <a:pPr marL="171450" indent="-171450">
              <a:buFont typeface="Arial" panose="020B0604020202020204" pitchFamily="34" charset="0"/>
              <a:buChar char="•"/>
            </a:pPr>
            <a:r>
              <a:rPr lang="en-GB" sz="1000" dirty="0"/>
              <a:t>Step 3: Conduct an analysis concerning socio-economic benefits and government efficiency</a:t>
            </a:r>
          </a:p>
        </p:txBody>
      </p:sp>
      <p:sp>
        <p:nvSpPr>
          <p:cNvPr id="11" name="Rectangle 38"/>
          <p:cNvSpPr/>
          <p:nvPr/>
        </p:nvSpPr>
        <p:spPr bwMode="gray">
          <a:xfrm>
            <a:off x="8699758" y="4223557"/>
            <a:ext cx="2858830" cy="2000548"/>
          </a:xfrm>
          <a:prstGeom prst="rect">
            <a:avLst/>
          </a:prstGeom>
        </p:spPr>
        <p:txBody>
          <a:bodyPr wrap="square" lIns="0" tIns="0" rIns="0" bIns="0">
            <a:spAutoFit/>
          </a:bodyPr>
          <a:lstStyle/>
          <a:p>
            <a:r>
              <a:rPr lang="en-GB" sz="1000" b="1" dirty="0"/>
              <a:t>Multi-Criteria-Analysis</a:t>
            </a:r>
            <a:br>
              <a:rPr lang="en-GB" sz="1000" b="1" dirty="0"/>
            </a:br>
            <a:endParaRPr lang="en-GB" sz="1000" b="1" dirty="0"/>
          </a:p>
          <a:p>
            <a:pPr marL="171450" indent="-171450">
              <a:buFont typeface="Arial" panose="020B0604020202020204" pitchFamily="34" charset="0"/>
              <a:buChar char="•"/>
            </a:pPr>
            <a:r>
              <a:rPr lang="en-GB" sz="1000" dirty="0"/>
              <a:t>Purpose: Rate the policy options vis-à-vis the baseline</a:t>
            </a:r>
          </a:p>
          <a:p>
            <a:pPr marL="171450" indent="-171450">
              <a:buFont typeface="Arial" panose="020B0604020202020204" pitchFamily="34" charset="0"/>
              <a:buChar char="•"/>
            </a:pPr>
            <a:r>
              <a:rPr lang="en-GB" sz="1000" dirty="0"/>
              <a:t>Step 1: Carry out a qualitative comparison of the different options (incl. the baseline scenario)</a:t>
            </a:r>
          </a:p>
          <a:p>
            <a:pPr marL="171450" indent="-171450">
              <a:buFont typeface="Arial" panose="020B0604020202020204" pitchFamily="34" charset="0"/>
              <a:buChar char="•"/>
            </a:pPr>
            <a:r>
              <a:rPr lang="en-GB" sz="1000" dirty="0"/>
              <a:t>Step 2: Fine-tune the assessment in an iterative manner, liaising closely with DG CNECT</a:t>
            </a:r>
          </a:p>
          <a:p>
            <a:pPr marL="171450" indent="-171450">
              <a:buFont typeface="Arial" panose="020B0604020202020204" pitchFamily="34" charset="0"/>
              <a:buChar char="•"/>
            </a:pPr>
            <a:r>
              <a:rPr lang="en-GB" sz="1000" dirty="0"/>
              <a:t>Step 3: Present the results of the analysis concerning the impacts of the policy options in a “user-friendly” format</a:t>
            </a:r>
          </a:p>
        </p:txBody>
      </p:sp>
      <p:sp>
        <p:nvSpPr>
          <p:cNvPr id="12" name="Rectangle 39"/>
          <p:cNvSpPr/>
          <p:nvPr/>
        </p:nvSpPr>
        <p:spPr bwMode="gray">
          <a:xfrm>
            <a:off x="1029192" y="1765889"/>
            <a:ext cx="2520000" cy="2154436"/>
          </a:xfrm>
          <a:prstGeom prst="rect">
            <a:avLst/>
          </a:prstGeom>
        </p:spPr>
        <p:txBody>
          <a:bodyPr wrap="square" lIns="0" tIns="0" rIns="0" bIns="0">
            <a:spAutoFit/>
          </a:bodyPr>
          <a:lstStyle/>
          <a:p>
            <a:r>
              <a:rPr lang="en-GB" sz="1000" b="1" dirty="0"/>
              <a:t>Interviews concerning impact modelling</a:t>
            </a:r>
          </a:p>
          <a:p>
            <a:endParaRPr lang="en-GB" sz="1000" b="1" dirty="0"/>
          </a:p>
          <a:p>
            <a:pPr marL="171450" indent="-171450">
              <a:buFont typeface="Arial" panose="020B0604020202020204" pitchFamily="34" charset="0"/>
              <a:buChar char="•"/>
            </a:pPr>
            <a:r>
              <a:rPr lang="en-GB" sz="1000" dirty="0"/>
              <a:t>Purpose: Collect quantitative information for the financial and socio-economic analyses, and validate current approach and assumptions</a:t>
            </a:r>
          </a:p>
          <a:p>
            <a:pPr marL="171450" indent="-171450">
              <a:buFont typeface="Arial" panose="020B0604020202020204" pitchFamily="34" charset="0"/>
              <a:buChar char="•"/>
            </a:pPr>
            <a:r>
              <a:rPr lang="en-GB" sz="1000" dirty="0"/>
              <a:t>Step 1: Identify relevant stakeholders such as ministry officials, data holders, and data users in the Member States</a:t>
            </a:r>
          </a:p>
          <a:p>
            <a:pPr marL="171450" indent="-171450">
              <a:buFont typeface="Arial" panose="020B0604020202020204" pitchFamily="34" charset="0"/>
              <a:buChar char="•"/>
            </a:pPr>
            <a:r>
              <a:rPr lang="en-GB" sz="1000" dirty="0"/>
              <a:t>Step 2: Conduct 30 interviews in 10 Member States</a:t>
            </a:r>
            <a:endParaRPr lang="en-US" sz="1000" dirty="0"/>
          </a:p>
        </p:txBody>
      </p:sp>
      <p:sp>
        <p:nvSpPr>
          <p:cNvPr id="13" name="Rectangle 40"/>
          <p:cNvSpPr/>
          <p:nvPr/>
        </p:nvSpPr>
        <p:spPr bwMode="gray">
          <a:xfrm>
            <a:off x="1029192" y="4223557"/>
            <a:ext cx="2520000" cy="1846659"/>
          </a:xfrm>
          <a:prstGeom prst="rect">
            <a:avLst/>
          </a:prstGeom>
        </p:spPr>
        <p:txBody>
          <a:bodyPr wrap="square" lIns="0" tIns="0" rIns="0" bIns="0">
            <a:spAutoFit/>
          </a:bodyPr>
          <a:lstStyle/>
          <a:p>
            <a:r>
              <a:rPr lang="en-GB" sz="1000" b="1" dirty="0"/>
              <a:t>Final workshop</a:t>
            </a:r>
            <a:br>
              <a:rPr lang="en-GB" sz="1000" b="1" dirty="0"/>
            </a:br>
            <a:endParaRPr lang="en-GB" sz="1000" b="1" dirty="0"/>
          </a:p>
          <a:p>
            <a:pPr marL="171450" indent="-171450">
              <a:buFont typeface="Arial" panose="020B0604020202020204" pitchFamily="34" charset="0"/>
              <a:buChar char="•"/>
            </a:pPr>
            <a:r>
              <a:rPr lang="en-GB" sz="1000" dirty="0"/>
              <a:t>Purpose: Present the final results of the study to a selected group of stakeholders for validation</a:t>
            </a:r>
          </a:p>
          <a:p>
            <a:pPr marL="171450" indent="-171450">
              <a:buFont typeface="Arial" panose="020B0604020202020204" pitchFamily="34" charset="0"/>
              <a:buChar char="•"/>
            </a:pPr>
            <a:r>
              <a:rPr lang="en-GB" sz="1000" dirty="0"/>
              <a:t>Step 1: Identify workshop participants and speakers and decide with DG CNECT</a:t>
            </a:r>
          </a:p>
          <a:p>
            <a:pPr marL="171450" indent="-171450">
              <a:buFont typeface="Arial" panose="020B0604020202020204" pitchFamily="34" charset="0"/>
              <a:buChar char="•"/>
            </a:pPr>
            <a:r>
              <a:rPr lang="en-GB" sz="1000" dirty="0"/>
              <a:t>Step 2: Provide background information for participants</a:t>
            </a:r>
          </a:p>
          <a:p>
            <a:pPr marL="171450" indent="-171450">
              <a:buFont typeface="Arial" panose="020B0604020202020204" pitchFamily="34" charset="0"/>
              <a:buChar char="•"/>
            </a:pPr>
            <a:r>
              <a:rPr lang="en-GB" sz="1000" dirty="0"/>
              <a:t>Step 3: Conduct the workshop and prepare a summary report</a:t>
            </a:r>
          </a:p>
        </p:txBody>
      </p:sp>
      <p:sp>
        <p:nvSpPr>
          <p:cNvPr id="14" name="Freeform 41"/>
          <p:cNvSpPr/>
          <p:nvPr/>
        </p:nvSpPr>
        <p:spPr bwMode="gray">
          <a:xfrm flipH="1">
            <a:off x="6442247" y="1855960"/>
            <a:ext cx="2133600" cy="46489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algn="ctr"/>
            <a:endParaRPr lang="en-GB" dirty="0">
              <a:solidFill>
                <a:schemeClr val="accent6"/>
              </a:solidFill>
            </a:endParaRPr>
          </a:p>
        </p:txBody>
      </p:sp>
      <p:sp>
        <p:nvSpPr>
          <p:cNvPr id="15" name="Freeform 42"/>
          <p:cNvSpPr/>
          <p:nvPr/>
        </p:nvSpPr>
        <p:spPr bwMode="gray">
          <a:xfrm>
            <a:off x="3600591" y="1855960"/>
            <a:ext cx="1575303" cy="1334189"/>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algn="ctr"/>
            <a:endParaRPr lang="en-GB" dirty="0">
              <a:solidFill>
                <a:schemeClr val="accent6"/>
              </a:solidFill>
            </a:endParaRPr>
          </a:p>
        </p:txBody>
      </p:sp>
      <p:sp>
        <p:nvSpPr>
          <p:cNvPr id="16" name="Freeform 43"/>
          <p:cNvSpPr/>
          <p:nvPr/>
        </p:nvSpPr>
        <p:spPr bwMode="gray">
          <a:xfrm rot="10800000">
            <a:off x="7328070" y="4485890"/>
            <a:ext cx="1247775" cy="867155"/>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algn="ctr"/>
            <a:endParaRPr lang="en-GB" dirty="0">
              <a:solidFill>
                <a:schemeClr val="accent6"/>
              </a:solidFill>
            </a:endParaRPr>
          </a:p>
        </p:txBody>
      </p:sp>
      <p:sp>
        <p:nvSpPr>
          <p:cNvPr id="17" name="Freeform 44"/>
          <p:cNvSpPr/>
          <p:nvPr/>
        </p:nvSpPr>
        <p:spPr bwMode="gray">
          <a:xfrm rot="16200000">
            <a:off x="4276394" y="4124261"/>
            <a:ext cx="528931" cy="1903247"/>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algn="ctr"/>
            <a:endParaRPr lang="en-GB" dirty="0">
              <a:solidFill>
                <a:schemeClr val="accent6"/>
              </a:solidFill>
            </a:endParaRPr>
          </a:p>
        </p:txBody>
      </p:sp>
      <p:sp>
        <p:nvSpPr>
          <p:cNvPr id="18" name="Freeform 16"/>
          <p:cNvSpPr>
            <a:spLocks noChangeAspect="1"/>
          </p:cNvSpPr>
          <p:nvPr/>
        </p:nvSpPr>
        <p:spPr bwMode="gray">
          <a:xfrm rot="18900000">
            <a:off x="3709735" y="2036252"/>
            <a:ext cx="437695" cy="434745"/>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31"/>
          <p:cNvSpPr>
            <a:spLocks noChangeAspect="1" noEditPoints="1"/>
          </p:cNvSpPr>
          <p:nvPr/>
        </p:nvSpPr>
        <p:spPr bwMode="gray">
          <a:xfrm>
            <a:off x="8102329" y="2079707"/>
            <a:ext cx="306956" cy="395540"/>
          </a:xfrm>
          <a:custGeom>
            <a:avLst/>
            <a:gdLst>
              <a:gd name="T0" fmla="*/ 12 w 140"/>
              <a:gd name="T1" fmla="*/ 35 h 180"/>
              <a:gd name="T2" fmla="*/ 35 w 140"/>
              <a:gd name="T3" fmla="*/ 12 h 180"/>
              <a:gd name="T4" fmla="*/ 34 w 140"/>
              <a:gd name="T5" fmla="*/ 5 h 180"/>
              <a:gd name="T6" fmla="*/ 32 w 140"/>
              <a:gd name="T7" fmla="*/ 2 h 180"/>
              <a:gd name="T8" fmla="*/ 25 w 140"/>
              <a:gd name="T9" fmla="*/ 2 h 180"/>
              <a:gd name="T10" fmla="*/ 2 w 140"/>
              <a:gd name="T11" fmla="*/ 26 h 180"/>
              <a:gd name="T12" fmla="*/ 2 w 140"/>
              <a:gd name="T13" fmla="*/ 33 h 180"/>
              <a:gd name="T14" fmla="*/ 5 w 140"/>
              <a:gd name="T15" fmla="*/ 35 h 180"/>
              <a:gd name="T16" fmla="*/ 12 w 140"/>
              <a:gd name="T17" fmla="*/ 35 h 180"/>
              <a:gd name="T18" fmla="*/ 134 w 140"/>
              <a:gd name="T19" fmla="*/ 1 h 180"/>
              <a:gd name="T20" fmla="*/ 62 w 140"/>
              <a:gd name="T21" fmla="*/ 1 h 180"/>
              <a:gd name="T22" fmla="*/ 51 w 140"/>
              <a:gd name="T23" fmla="*/ 5 h 180"/>
              <a:gd name="T24" fmla="*/ 11 w 140"/>
              <a:gd name="T25" fmla="*/ 47 h 180"/>
              <a:gd name="T26" fmla="*/ 6 w 140"/>
              <a:gd name="T27" fmla="*/ 58 h 180"/>
              <a:gd name="T28" fmla="*/ 6 w 140"/>
              <a:gd name="T29" fmla="*/ 174 h 180"/>
              <a:gd name="T30" fmla="*/ 12 w 140"/>
              <a:gd name="T31" fmla="*/ 180 h 180"/>
              <a:gd name="T32" fmla="*/ 134 w 140"/>
              <a:gd name="T33" fmla="*/ 180 h 180"/>
              <a:gd name="T34" fmla="*/ 140 w 140"/>
              <a:gd name="T35" fmla="*/ 174 h 180"/>
              <a:gd name="T36" fmla="*/ 140 w 140"/>
              <a:gd name="T37" fmla="*/ 7 h 180"/>
              <a:gd name="T38" fmla="*/ 134 w 140"/>
              <a:gd name="T39" fmla="*/ 1 h 180"/>
              <a:gd name="T40" fmla="*/ 74 w 140"/>
              <a:gd name="T41" fmla="*/ 147 h 180"/>
              <a:gd name="T42" fmla="*/ 53 w 140"/>
              <a:gd name="T43" fmla="*/ 126 h 180"/>
              <a:gd name="T44" fmla="*/ 54 w 140"/>
              <a:gd name="T45" fmla="*/ 119 h 180"/>
              <a:gd name="T46" fmla="*/ 54 w 140"/>
              <a:gd name="T47" fmla="*/ 119 h 180"/>
              <a:gd name="T48" fmla="*/ 59 w 140"/>
              <a:gd name="T49" fmla="*/ 105 h 180"/>
              <a:gd name="T50" fmla="*/ 74 w 140"/>
              <a:gd name="T51" fmla="*/ 80 h 180"/>
              <a:gd name="T52" fmla="*/ 89 w 140"/>
              <a:gd name="T53" fmla="*/ 105 h 180"/>
              <a:gd name="T54" fmla="*/ 94 w 140"/>
              <a:gd name="T55" fmla="*/ 119 h 180"/>
              <a:gd name="T56" fmla="*/ 94 w 140"/>
              <a:gd name="T57" fmla="*/ 119 h 180"/>
              <a:gd name="T58" fmla="*/ 96 w 140"/>
              <a:gd name="T59" fmla="*/ 126 h 180"/>
              <a:gd name="T60" fmla="*/ 74 w 140"/>
              <a:gd name="T61" fmla="*/ 147 h 180"/>
              <a:gd name="T62" fmla="*/ 124 w 140"/>
              <a:gd name="T63" fmla="*/ 30 h 180"/>
              <a:gd name="T64" fmla="*/ 118 w 140"/>
              <a:gd name="T65" fmla="*/ 37 h 180"/>
              <a:gd name="T66" fmla="*/ 72 w 140"/>
              <a:gd name="T67" fmla="*/ 37 h 180"/>
              <a:gd name="T68" fmla="*/ 65 w 140"/>
              <a:gd name="T69" fmla="*/ 30 h 180"/>
              <a:gd name="T70" fmla="*/ 65 w 140"/>
              <a:gd name="T71" fmla="*/ 22 h 180"/>
              <a:gd name="T72" fmla="*/ 72 w 140"/>
              <a:gd name="T73" fmla="*/ 16 h 180"/>
              <a:gd name="T74" fmla="*/ 118 w 140"/>
              <a:gd name="T75" fmla="*/ 16 h 180"/>
              <a:gd name="T76" fmla="*/ 124 w 140"/>
              <a:gd name="T77" fmla="*/ 22 h 180"/>
              <a:gd name="T78" fmla="*/ 124 w 140"/>
              <a:gd name="T79" fmla="*/ 30 h 180"/>
              <a:gd name="T80" fmla="*/ 85 w 140"/>
              <a:gd name="T81" fmla="*/ 116 h 180"/>
              <a:gd name="T82" fmla="*/ 80 w 140"/>
              <a:gd name="T83" fmla="*/ 126 h 180"/>
              <a:gd name="T84" fmla="*/ 85 w 140"/>
              <a:gd name="T85" fmla="*/ 136 h 180"/>
              <a:gd name="T86" fmla="*/ 89 w 140"/>
              <a:gd name="T87" fmla="*/ 126 h 180"/>
              <a:gd name="T88" fmla="*/ 85 w 140"/>
              <a:gd name="T89"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0">
                <a:moveTo>
                  <a:pt x="12" y="35"/>
                </a:moveTo>
                <a:cubicBezTo>
                  <a:pt x="35" y="12"/>
                  <a:pt x="35" y="12"/>
                  <a:pt x="35" y="12"/>
                </a:cubicBezTo>
                <a:cubicBezTo>
                  <a:pt x="36" y="10"/>
                  <a:pt x="36" y="7"/>
                  <a:pt x="34" y="5"/>
                </a:cubicBezTo>
                <a:cubicBezTo>
                  <a:pt x="32" y="2"/>
                  <a:pt x="32" y="2"/>
                  <a:pt x="32" y="2"/>
                </a:cubicBezTo>
                <a:cubicBezTo>
                  <a:pt x="30" y="0"/>
                  <a:pt x="27" y="0"/>
                  <a:pt x="25" y="2"/>
                </a:cubicBezTo>
                <a:cubicBezTo>
                  <a:pt x="2" y="26"/>
                  <a:pt x="2" y="26"/>
                  <a:pt x="2" y="26"/>
                </a:cubicBezTo>
                <a:cubicBezTo>
                  <a:pt x="0" y="28"/>
                  <a:pt x="0" y="31"/>
                  <a:pt x="2" y="33"/>
                </a:cubicBezTo>
                <a:cubicBezTo>
                  <a:pt x="5" y="35"/>
                  <a:pt x="5" y="35"/>
                  <a:pt x="5" y="35"/>
                </a:cubicBezTo>
                <a:cubicBezTo>
                  <a:pt x="7" y="37"/>
                  <a:pt x="10" y="37"/>
                  <a:pt x="12" y="35"/>
                </a:cubicBezTo>
                <a:close/>
                <a:moveTo>
                  <a:pt x="134" y="1"/>
                </a:moveTo>
                <a:cubicBezTo>
                  <a:pt x="62" y="1"/>
                  <a:pt x="62" y="1"/>
                  <a:pt x="62" y="1"/>
                </a:cubicBezTo>
                <a:cubicBezTo>
                  <a:pt x="58" y="1"/>
                  <a:pt x="54" y="3"/>
                  <a:pt x="51" y="5"/>
                </a:cubicBezTo>
                <a:cubicBezTo>
                  <a:pt x="11" y="47"/>
                  <a:pt x="11" y="47"/>
                  <a:pt x="11" y="47"/>
                </a:cubicBezTo>
                <a:cubicBezTo>
                  <a:pt x="8" y="50"/>
                  <a:pt x="6" y="54"/>
                  <a:pt x="6" y="58"/>
                </a:cubicBezTo>
                <a:cubicBezTo>
                  <a:pt x="6" y="174"/>
                  <a:pt x="6" y="174"/>
                  <a:pt x="6" y="174"/>
                </a:cubicBezTo>
                <a:cubicBezTo>
                  <a:pt x="6" y="177"/>
                  <a:pt x="9" y="180"/>
                  <a:pt x="12" y="180"/>
                </a:cubicBezTo>
                <a:cubicBezTo>
                  <a:pt x="134" y="180"/>
                  <a:pt x="134" y="180"/>
                  <a:pt x="134" y="180"/>
                </a:cubicBezTo>
                <a:cubicBezTo>
                  <a:pt x="137" y="180"/>
                  <a:pt x="140" y="177"/>
                  <a:pt x="140" y="174"/>
                </a:cubicBezTo>
                <a:cubicBezTo>
                  <a:pt x="140" y="7"/>
                  <a:pt x="140" y="7"/>
                  <a:pt x="140" y="7"/>
                </a:cubicBezTo>
                <a:cubicBezTo>
                  <a:pt x="140" y="4"/>
                  <a:pt x="137" y="1"/>
                  <a:pt x="134" y="1"/>
                </a:cubicBezTo>
                <a:close/>
                <a:moveTo>
                  <a:pt x="74" y="147"/>
                </a:moveTo>
                <a:cubicBezTo>
                  <a:pt x="62" y="147"/>
                  <a:pt x="53" y="137"/>
                  <a:pt x="53" y="126"/>
                </a:cubicBezTo>
                <a:cubicBezTo>
                  <a:pt x="53" y="123"/>
                  <a:pt x="53" y="121"/>
                  <a:pt x="54" y="119"/>
                </a:cubicBezTo>
                <a:cubicBezTo>
                  <a:pt x="54" y="119"/>
                  <a:pt x="54" y="119"/>
                  <a:pt x="54" y="119"/>
                </a:cubicBezTo>
                <a:cubicBezTo>
                  <a:pt x="55" y="114"/>
                  <a:pt x="57" y="110"/>
                  <a:pt x="59" y="105"/>
                </a:cubicBezTo>
                <a:cubicBezTo>
                  <a:pt x="64" y="94"/>
                  <a:pt x="69" y="86"/>
                  <a:pt x="74" y="80"/>
                </a:cubicBezTo>
                <a:cubicBezTo>
                  <a:pt x="79" y="86"/>
                  <a:pt x="84" y="94"/>
                  <a:pt x="89" y="105"/>
                </a:cubicBezTo>
                <a:cubicBezTo>
                  <a:pt x="91" y="110"/>
                  <a:pt x="93" y="114"/>
                  <a:pt x="94" y="119"/>
                </a:cubicBezTo>
                <a:cubicBezTo>
                  <a:pt x="94" y="119"/>
                  <a:pt x="94" y="119"/>
                  <a:pt x="94" y="119"/>
                </a:cubicBezTo>
                <a:cubicBezTo>
                  <a:pt x="95" y="121"/>
                  <a:pt x="96" y="123"/>
                  <a:pt x="96" y="126"/>
                </a:cubicBezTo>
                <a:cubicBezTo>
                  <a:pt x="96" y="137"/>
                  <a:pt x="86" y="147"/>
                  <a:pt x="74" y="147"/>
                </a:cubicBezTo>
                <a:close/>
                <a:moveTo>
                  <a:pt x="124" y="30"/>
                </a:moveTo>
                <a:cubicBezTo>
                  <a:pt x="124" y="34"/>
                  <a:pt x="122" y="37"/>
                  <a:pt x="118" y="37"/>
                </a:cubicBezTo>
                <a:cubicBezTo>
                  <a:pt x="72" y="37"/>
                  <a:pt x="72" y="37"/>
                  <a:pt x="72" y="37"/>
                </a:cubicBezTo>
                <a:cubicBezTo>
                  <a:pt x="68" y="37"/>
                  <a:pt x="65" y="34"/>
                  <a:pt x="65" y="30"/>
                </a:cubicBezTo>
                <a:cubicBezTo>
                  <a:pt x="65" y="22"/>
                  <a:pt x="65" y="22"/>
                  <a:pt x="65" y="22"/>
                </a:cubicBezTo>
                <a:cubicBezTo>
                  <a:pt x="65" y="19"/>
                  <a:pt x="68" y="16"/>
                  <a:pt x="72" y="16"/>
                </a:cubicBezTo>
                <a:cubicBezTo>
                  <a:pt x="118" y="16"/>
                  <a:pt x="118" y="16"/>
                  <a:pt x="118" y="16"/>
                </a:cubicBezTo>
                <a:cubicBezTo>
                  <a:pt x="122" y="16"/>
                  <a:pt x="124" y="19"/>
                  <a:pt x="124" y="22"/>
                </a:cubicBezTo>
                <a:lnTo>
                  <a:pt x="124" y="30"/>
                </a:lnTo>
                <a:close/>
                <a:moveTo>
                  <a:pt x="85" y="116"/>
                </a:moveTo>
                <a:cubicBezTo>
                  <a:pt x="82" y="116"/>
                  <a:pt x="80" y="120"/>
                  <a:pt x="80" y="126"/>
                </a:cubicBezTo>
                <a:cubicBezTo>
                  <a:pt x="80" y="131"/>
                  <a:pt x="82" y="136"/>
                  <a:pt x="85" y="136"/>
                </a:cubicBezTo>
                <a:cubicBezTo>
                  <a:pt x="87" y="136"/>
                  <a:pt x="89" y="131"/>
                  <a:pt x="89" y="126"/>
                </a:cubicBezTo>
                <a:cubicBezTo>
                  <a:pt x="89" y="120"/>
                  <a:pt x="87" y="116"/>
                  <a:pt x="85"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0" name="Freeform 62"/>
          <p:cNvSpPr>
            <a:spLocks noChangeAspect="1" noEditPoints="1"/>
          </p:cNvSpPr>
          <p:nvPr/>
        </p:nvSpPr>
        <p:spPr bwMode="gray">
          <a:xfrm>
            <a:off x="8048682" y="5564646"/>
            <a:ext cx="414250" cy="382929"/>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21" name="Group 54"/>
          <p:cNvGrpSpPr/>
          <p:nvPr/>
        </p:nvGrpSpPr>
        <p:grpSpPr bwMode="gray">
          <a:xfrm>
            <a:off x="3694870" y="5542671"/>
            <a:ext cx="483327" cy="466148"/>
            <a:chOff x="2185477" y="5525527"/>
            <a:chExt cx="523177" cy="504582"/>
          </a:xfrm>
        </p:grpSpPr>
        <p:sp>
          <p:nvSpPr>
            <p:cNvPr id="26" name="Freeform 33"/>
            <p:cNvSpPr>
              <a:spLocks noChangeAspect="1" noEditPoints="1"/>
            </p:cNvSpPr>
            <p:nvPr/>
          </p:nvSpPr>
          <p:spPr bwMode="gray">
            <a:xfrm>
              <a:off x="2234420" y="5525527"/>
              <a:ext cx="333534" cy="337026"/>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33"/>
            <p:cNvSpPr>
              <a:spLocks noChangeAspect="1" noEditPoints="1"/>
            </p:cNvSpPr>
            <p:nvPr/>
          </p:nvSpPr>
          <p:spPr bwMode="gray">
            <a:xfrm>
              <a:off x="2536194" y="5733047"/>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33"/>
            <p:cNvSpPr>
              <a:spLocks noChangeAspect="1" noEditPoints="1"/>
            </p:cNvSpPr>
            <p:nvPr/>
          </p:nvSpPr>
          <p:spPr bwMode="gray">
            <a:xfrm>
              <a:off x="2382756" y="5855842"/>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33"/>
            <p:cNvSpPr>
              <a:spLocks noChangeAspect="1" noEditPoints="1"/>
            </p:cNvSpPr>
            <p:nvPr/>
          </p:nvSpPr>
          <p:spPr bwMode="gray">
            <a:xfrm>
              <a:off x="2185477" y="5825960"/>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3" name="Freeform 242"/>
          <p:cNvSpPr>
            <a:spLocks noChangeAspect="1" noEditPoints="1"/>
          </p:cNvSpPr>
          <p:nvPr/>
        </p:nvSpPr>
        <p:spPr bwMode="gray">
          <a:xfrm>
            <a:off x="3589235" y="1923957"/>
            <a:ext cx="694800" cy="694800"/>
          </a:xfrm>
          <a:custGeom>
            <a:avLst/>
            <a:gdLst>
              <a:gd name="T0" fmla="*/ 117 w 512"/>
              <a:gd name="T1" fmla="*/ 160 h 512"/>
              <a:gd name="T2" fmla="*/ 266 w 512"/>
              <a:gd name="T3" fmla="*/ 160 h 512"/>
              <a:gd name="T4" fmla="*/ 266 w 512"/>
              <a:gd name="T5" fmla="*/ 245 h 512"/>
              <a:gd name="T6" fmla="*/ 181 w 512"/>
              <a:gd name="T7" fmla="*/ 245 h 512"/>
              <a:gd name="T8" fmla="*/ 173 w 512"/>
              <a:gd name="T9" fmla="*/ 248 h 512"/>
              <a:gd name="T10" fmla="*/ 149 w 512"/>
              <a:gd name="T11" fmla="*/ 273 h 512"/>
              <a:gd name="T12" fmla="*/ 149 w 512"/>
              <a:gd name="T13" fmla="*/ 256 h 512"/>
              <a:gd name="T14" fmla="*/ 138 w 512"/>
              <a:gd name="T15" fmla="*/ 245 h 512"/>
              <a:gd name="T16" fmla="*/ 117 w 512"/>
              <a:gd name="T17" fmla="*/ 245 h 512"/>
              <a:gd name="T18" fmla="*/ 117 w 512"/>
              <a:gd name="T19" fmla="*/ 160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85 w 512"/>
              <a:gd name="T31" fmla="*/ 266 h 512"/>
              <a:gd name="T32" fmla="*/ 277 w 512"/>
              <a:gd name="T33" fmla="*/ 266 h 512"/>
              <a:gd name="T34" fmla="*/ 288 w 512"/>
              <a:gd name="T35" fmla="*/ 256 h 512"/>
              <a:gd name="T36" fmla="*/ 288 w 512"/>
              <a:gd name="T37" fmla="*/ 149 h 512"/>
              <a:gd name="T38" fmla="*/ 277 w 512"/>
              <a:gd name="T39" fmla="*/ 138 h 512"/>
              <a:gd name="T40" fmla="*/ 106 w 512"/>
              <a:gd name="T41" fmla="*/ 138 h 512"/>
              <a:gd name="T42" fmla="*/ 96 w 512"/>
              <a:gd name="T43" fmla="*/ 149 h 512"/>
              <a:gd name="T44" fmla="*/ 96 w 512"/>
              <a:gd name="T45" fmla="*/ 256 h 512"/>
              <a:gd name="T46" fmla="*/ 106 w 512"/>
              <a:gd name="T47" fmla="*/ 266 h 512"/>
              <a:gd name="T48" fmla="*/ 128 w 512"/>
              <a:gd name="T49" fmla="*/ 266 h 512"/>
              <a:gd name="T50" fmla="*/ 128 w 512"/>
              <a:gd name="T51" fmla="*/ 298 h 512"/>
              <a:gd name="T52" fmla="*/ 134 w 512"/>
              <a:gd name="T53" fmla="*/ 308 h 512"/>
              <a:gd name="T54" fmla="*/ 138 w 512"/>
              <a:gd name="T55" fmla="*/ 309 h 512"/>
              <a:gd name="T56" fmla="*/ 146 w 512"/>
              <a:gd name="T57" fmla="*/ 306 h 512"/>
              <a:gd name="T58" fmla="*/ 185 w 512"/>
              <a:gd name="T59" fmla="*/ 266 h 512"/>
              <a:gd name="T60" fmla="*/ 416 w 512"/>
              <a:gd name="T61" fmla="*/ 234 h 512"/>
              <a:gd name="T62" fmla="*/ 405 w 512"/>
              <a:gd name="T63" fmla="*/ 224 h 512"/>
              <a:gd name="T64" fmla="*/ 320 w 512"/>
              <a:gd name="T65" fmla="*/ 224 h 512"/>
              <a:gd name="T66" fmla="*/ 309 w 512"/>
              <a:gd name="T67" fmla="*/ 234 h 512"/>
              <a:gd name="T68" fmla="*/ 320 w 512"/>
              <a:gd name="T69" fmla="*/ 245 h 512"/>
              <a:gd name="T70" fmla="*/ 394 w 512"/>
              <a:gd name="T71" fmla="*/ 245 h 512"/>
              <a:gd name="T72" fmla="*/ 394 w 512"/>
              <a:gd name="T73" fmla="*/ 352 h 512"/>
              <a:gd name="T74" fmla="*/ 362 w 512"/>
              <a:gd name="T75" fmla="*/ 352 h 512"/>
              <a:gd name="T76" fmla="*/ 352 w 512"/>
              <a:gd name="T77" fmla="*/ 362 h 512"/>
              <a:gd name="T78" fmla="*/ 352 w 512"/>
              <a:gd name="T79" fmla="*/ 379 h 512"/>
              <a:gd name="T80" fmla="*/ 327 w 512"/>
              <a:gd name="T81" fmla="*/ 355 h 512"/>
              <a:gd name="T82" fmla="*/ 320 w 512"/>
              <a:gd name="T83" fmla="*/ 352 h 512"/>
              <a:gd name="T84" fmla="*/ 245 w 512"/>
              <a:gd name="T85" fmla="*/ 352 h 512"/>
              <a:gd name="T86" fmla="*/ 245 w 512"/>
              <a:gd name="T87" fmla="*/ 298 h 512"/>
              <a:gd name="T88" fmla="*/ 234 w 512"/>
              <a:gd name="T89" fmla="*/ 288 h 512"/>
              <a:gd name="T90" fmla="*/ 224 w 512"/>
              <a:gd name="T91" fmla="*/ 298 h 512"/>
              <a:gd name="T92" fmla="*/ 224 w 512"/>
              <a:gd name="T93" fmla="*/ 362 h 512"/>
              <a:gd name="T94" fmla="*/ 234 w 512"/>
              <a:gd name="T95" fmla="*/ 373 h 512"/>
              <a:gd name="T96" fmla="*/ 315 w 512"/>
              <a:gd name="T97" fmla="*/ 373 h 512"/>
              <a:gd name="T98" fmla="*/ 355 w 512"/>
              <a:gd name="T99" fmla="*/ 413 h 512"/>
              <a:gd name="T100" fmla="*/ 362 w 512"/>
              <a:gd name="T101" fmla="*/ 416 h 512"/>
              <a:gd name="T102" fmla="*/ 366 w 512"/>
              <a:gd name="T103" fmla="*/ 415 h 512"/>
              <a:gd name="T104" fmla="*/ 373 w 512"/>
              <a:gd name="T105" fmla="*/ 405 h 512"/>
              <a:gd name="T106" fmla="*/ 373 w 512"/>
              <a:gd name="T107" fmla="*/ 373 h 512"/>
              <a:gd name="T108" fmla="*/ 405 w 512"/>
              <a:gd name="T109" fmla="*/ 373 h 512"/>
              <a:gd name="T110" fmla="*/ 416 w 512"/>
              <a:gd name="T111" fmla="*/ 362 h 512"/>
              <a:gd name="T112" fmla="*/ 416 w 512"/>
              <a:gd name="T11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117" y="160"/>
                </a:moveTo>
                <a:cubicBezTo>
                  <a:pt x="266" y="160"/>
                  <a:pt x="266" y="160"/>
                  <a:pt x="266" y="160"/>
                </a:cubicBezTo>
                <a:cubicBezTo>
                  <a:pt x="266" y="245"/>
                  <a:pt x="266" y="245"/>
                  <a:pt x="266" y="245"/>
                </a:cubicBezTo>
                <a:cubicBezTo>
                  <a:pt x="181" y="245"/>
                  <a:pt x="181" y="245"/>
                  <a:pt x="181" y="245"/>
                </a:cubicBezTo>
                <a:cubicBezTo>
                  <a:pt x="178" y="245"/>
                  <a:pt x="175" y="246"/>
                  <a:pt x="173" y="248"/>
                </a:cubicBezTo>
                <a:cubicBezTo>
                  <a:pt x="149" y="273"/>
                  <a:pt x="149" y="273"/>
                  <a:pt x="149" y="273"/>
                </a:cubicBezTo>
                <a:cubicBezTo>
                  <a:pt x="149" y="256"/>
                  <a:pt x="149" y="256"/>
                  <a:pt x="149" y="256"/>
                </a:cubicBezTo>
                <a:cubicBezTo>
                  <a:pt x="149" y="250"/>
                  <a:pt x="144" y="245"/>
                  <a:pt x="138" y="245"/>
                </a:cubicBezTo>
                <a:cubicBezTo>
                  <a:pt x="117" y="245"/>
                  <a:pt x="117" y="245"/>
                  <a:pt x="117" y="245"/>
                </a:cubicBezTo>
                <a:lnTo>
                  <a:pt x="117"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5" y="266"/>
                </a:moveTo>
                <a:cubicBezTo>
                  <a:pt x="277" y="266"/>
                  <a:pt x="277" y="266"/>
                  <a:pt x="277" y="266"/>
                </a:cubicBezTo>
                <a:cubicBezTo>
                  <a:pt x="283" y="266"/>
                  <a:pt x="288" y="262"/>
                  <a:pt x="288" y="256"/>
                </a:cubicBezTo>
                <a:cubicBezTo>
                  <a:pt x="288" y="149"/>
                  <a:pt x="288" y="149"/>
                  <a:pt x="288" y="149"/>
                </a:cubicBezTo>
                <a:cubicBezTo>
                  <a:pt x="288" y="143"/>
                  <a:pt x="283" y="138"/>
                  <a:pt x="277" y="138"/>
                </a:cubicBezTo>
                <a:cubicBezTo>
                  <a:pt x="106" y="138"/>
                  <a:pt x="106" y="138"/>
                  <a:pt x="106" y="138"/>
                </a:cubicBezTo>
                <a:cubicBezTo>
                  <a:pt x="100" y="138"/>
                  <a:pt x="96" y="143"/>
                  <a:pt x="96" y="149"/>
                </a:cubicBezTo>
                <a:cubicBezTo>
                  <a:pt x="96" y="256"/>
                  <a:pt x="96" y="256"/>
                  <a:pt x="96" y="256"/>
                </a:cubicBezTo>
                <a:cubicBezTo>
                  <a:pt x="96" y="262"/>
                  <a:pt x="100" y="266"/>
                  <a:pt x="106" y="266"/>
                </a:cubicBezTo>
                <a:cubicBezTo>
                  <a:pt x="128" y="266"/>
                  <a:pt x="128" y="266"/>
                  <a:pt x="128" y="266"/>
                </a:cubicBezTo>
                <a:cubicBezTo>
                  <a:pt x="128" y="298"/>
                  <a:pt x="128" y="298"/>
                  <a:pt x="128" y="298"/>
                </a:cubicBezTo>
                <a:cubicBezTo>
                  <a:pt x="128" y="303"/>
                  <a:pt x="130" y="307"/>
                  <a:pt x="134" y="308"/>
                </a:cubicBezTo>
                <a:cubicBezTo>
                  <a:pt x="136" y="309"/>
                  <a:pt x="137" y="309"/>
                  <a:pt x="138" y="309"/>
                </a:cubicBezTo>
                <a:cubicBezTo>
                  <a:pt x="141" y="309"/>
                  <a:pt x="144" y="308"/>
                  <a:pt x="146" y="306"/>
                </a:cubicBezTo>
                <a:lnTo>
                  <a:pt x="185" y="266"/>
                </a:lnTo>
                <a:close/>
                <a:moveTo>
                  <a:pt x="416" y="234"/>
                </a:moveTo>
                <a:cubicBezTo>
                  <a:pt x="416" y="228"/>
                  <a:pt x="411" y="224"/>
                  <a:pt x="405" y="224"/>
                </a:cubicBezTo>
                <a:cubicBezTo>
                  <a:pt x="320" y="224"/>
                  <a:pt x="320" y="224"/>
                  <a:pt x="320" y="224"/>
                </a:cubicBezTo>
                <a:cubicBezTo>
                  <a:pt x="314" y="224"/>
                  <a:pt x="309" y="228"/>
                  <a:pt x="309" y="234"/>
                </a:cubicBezTo>
                <a:cubicBezTo>
                  <a:pt x="309" y="240"/>
                  <a:pt x="314" y="245"/>
                  <a:pt x="320" y="245"/>
                </a:cubicBezTo>
                <a:cubicBezTo>
                  <a:pt x="394" y="245"/>
                  <a:pt x="394" y="245"/>
                  <a:pt x="394" y="245"/>
                </a:cubicBezTo>
                <a:cubicBezTo>
                  <a:pt x="394" y="352"/>
                  <a:pt x="394" y="352"/>
                  <a:pt x="394" y="352"/>
                </a:cubicBezTo>
                <a:cubicBezTo>
                  <a:pt x="362" y="352"/>
                  <a:pt x="362" y="352"/>
                  <a:pt x="362" y="352"/>
                </a:cubicBezTo>
                <a:cubicBezTo>
                  <a:pt x="356" y="352"/>
                  <a:pt x="352" y="356"/>
                  <a:pt x="352" y="362"/>
                </a:cubicBezTo>
                <a:cubicBezTo>
                  <a:pt x="352" y="379"/>
                  <a:pt x="352" y="379"/>
                  <a:pt x="352" y="379"/>
                </a:cubicBezTo>
                <a:cubicBezTo>
                  <a:pt x="327" y="355"/>
                  <a:pt x="327" y="355"/>
                  <a:pt x="327" y="355"/>
                </a:cubicBezTo>
                <a:cubicBezTo>
                  <a:pt x="325" y="353"/>
                  <a:pt x="322" y="352"/>
                  <a:pt x="320" y="352"/>
                </a:cubicBezTo>
                <a:cubicBezTo>
                  <a:pt x="245" y="352"/>
                  <a:pt x="245" y="352"/>
                  <a:pt x="245" y="352"/>
                </a:cubicBezTo>
                <a:cubicBezTo>
                  <a:pt x="245" y="298"/>
                  <a:pt x="245" y="298"/>
                  <a:pt x="245" y="298"/>
                </a:cubicBezTo>
                <a:cubicBezTo>
                  <a:pt x="245" y="292"/>
                  <a:pt x="240" y="288"/>
                  <a:pt x="234" y="288"/>
                </a:cubicBezTo>
                <a:cubicBezTo>
                  <a:pt x="228" y="288"/>
                  <a:pt x="224" y="292"/>
                  <a:pt x="224" y="298"/>
                </a:cubicBezTo>
                <a:cubicBezTo>
                  <a:pt x="224" y="362"/>
                  <a:pt x="224" y="362"/>
                  <a:pt x="224" y="362"/>
                </a:cubicBezTo>
                <a:cubicBezTo>
                  <a:pt x="224" y="368"/>
                  <a:pt x="228" y="373"/>
                  <a:pt x="234" y="373"/>
                </a:cubicBezTo>
                <a:cubicBezTo>
                  <a:pt x="315" y="373"/>
                  <a:pt x="315" y="373"/>
                  <a:pt x="315" y="373"/>
                </a:cubicBezTo>
                <a:cubicBezTo>
                  <a:pt x="355" y="413"/>
                  <a:pt x="355" y="413"/>
                  <a:pt x="355" y="413"/>
                </a:cubicBezTo>
                <a:cubicBezTo>
                  <a:pt x="357" y="415"/>
                  <a:pt x="360" y="416"/>
                  <a:pt x="362" y="416"/>
                </a:cubicBezTo>
                <a:cubicBezTo>
                  <a:pt x="364" y="416"/>
                  <a:pt x="365" y="415"/>
                  <a:pt x="366" y="415"/>
                </a:cubicBezTo>
                <a:cubicBezTo>
                  <a:pt x="370" y="413"/>
                  <a:pt x="373" y="409"/>
                  <a:pt x="373" y="405"/>
                </a:cubicBezTo>
                <a:cubicBezTo>
                  <a:pt x="373" y="373"/>
                  <a:pt x="373" y="373"/>
                  <a:pt x="373" y="373"/>
                </a:cubicBezTo>
                <a:cubicBezTo>
                  <a:pt x="405" y="373"/>
                  <a:pt x="405" y="373"/>
                  <a:pt x="405" y="373"/>
                </a:cubicBezTo>
                <a:cubicBezTo>
                  <a:pt x="411" y="373"/>
                  <a:pt x="416" y="368"/>
                  <a:pt x="416" y="362"/>
                </a:cubicBezTo>
                <a:lnTo>
                  <a:pt x="416" y="234"/>
                </a:ln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4" name="Freeform 364"/>
          <p:cNvSpPr>
            <a:spLocks noChangeAspect="1" noEditPoints="1"/>
          </p:cNvSpPr>
          <p:nvPr/>
        </p:nvSpPr>
        <p:spPr bwMode="gray">
          <a:xfrm>
            <a:off x="7882464" y="1923957"/>
            <a:ext cx="696846" cy="694800"/>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45" name="Freeform 940"/>
          <p:cNvSpPr>
            <a:spLocks noChangeAspect="1" noEditPoints="1"/>
          </p:cNvSpPr>
          <p:nvPr/>
        </p:nvSpPr>
        <p:spPr bwMode="gray">
          <a:xfrm>
            <a:off x="7654499" y="5401664"/>
            <a:ext cx="694800" cy="694800"/>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46" name="Group 681"/>
          <p:cNvGrpSpPr>
            <a:grpSpLocks noChangeAspect="1"/>
          </p:cNvGrpSpPr>
          <p:nvPr/>
        </p:nvGrpSpPr>
        <p:grpSpPr bwMode="gray">
          <a:xfrm>
            <a:off x="3667605" y="5417775"/>
            <a:ext cx="694800" cy="694800"/>
            <a:chOff x="6210" y="2696"/>
            <a:chExt cx="340" cy="340"/>
          </a:xfrm>
          <a:solidFill>
            <a:schemeClr val="accent2">
              <a:lumMod val="50000"/>
            </a:schemeClr>
          </a:solidFill>
        </p:grpSpPr>
        <p:sp>
          <p:nvSpPr>
            <p:cNvPr id="47" name="Freeform 682"/>
            <p:cNvSpPr>
              <a:spLocks/>
            </p:cNvSpPr>
            <p:nvPr/>
          </p:nvSpPr>
          <p:spPr bwMode="gray">
            <a:xfrm>
              <a:off x="6351" y="2911"/>
              <a:ext cx="57" cy="49"/>
            </a:xfrm>
            <a:custGeom>
              <a:avLst/>
              <a:gdLst>
                <a:gd name="T0" fmla="*/ 51 w 85"/>
                <a:gd name="T1" fmla="*/ 3 h 73"/>
                <a:gd name="T2" fmla="*/ 43 w 85"/>
                <a:gd name="T3" fmla="*/ 0 h 73"/>
                <a:gd name="T4" fmla="*/ 34 w 85"/>
                <a:gd name="T5" fmla="*/ 3 h 73"/>
                <a:gd name="T6" fmla="*/ 16 w 85"/>
                <a:gd name="T7" fmla="*/ 9 h 73"/>
                <a:gd name="T8" fmla="*/ 11 w 85"/>
                <a:gd name="T9" fmla="*/ 9 h 73"/>
                <a:gd name="T10" fmla="*/ 0 w 85"/>
                <a:gd name="T11" fmla="*/ 2 h 73"/>
                <a:gd name="T12" fmla="*/ 0 w 85"/>
                <a:gd name="T13" fmla="*/ 73 h 73"/>
                <a:gd name="T14" fmla="*/ 37 w 85"/>
                <a:gd name="T15" fmla="*/ 51 h 73"/>
                <a:gd name="T16" fmla="*/ 48 w 85"/>
                <a:gd name="T17" fmla="*/ 51 h 73"/>
                <a:gd name="T18" fmla="*/ 85 w 85"/>
                <a:gd name="T19" fmla="*/ 73 h 73"/>
                <a:gd name="T20" fmla="*/ 85 w 85"/>
                <a:gd name="T21" fmla="*/ 2 h 73"/>
                <a:gd name="T22" fmla="*/ 75 w 85"/>
                <a:gd name="T23" fmla="*/ 9 h 73"/>
                <a:gd name="T24" fmla="*/ 51 w 85"/>
                <a:gd name="T2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3">
                  <a:moveTo>
                    <a:pt x="51" y="3"/>
                  </a:moveTo>
                  <a:cubicBezTo>
                    <a:pt x="49" y="2"/>
                    <a:pt x="44" y="0"/>
                    <a:pt x="43" y="0"/>
                  </a:cubicBezTo>
                  <a:cubicBezTo>
                    <a:pt x="41" y="0"/>
                    <a:pt x="37" y="2"/>
                    <a:pt x="34" y="3"/>
                  </a:cubicBezTo>
                  <a:cubicBezTo>
                    <a:pt x="29" y="6"/>
                    <a:pt x="23" y="9"/>
                    <a:pt x="16" y="9"/>
                  </a:cubicBezTo>
                  <a:cubicBezTo>
                    <a:pt x="14" y="9"/>
                    <a:pt x="12" y="9"/>
                    <a:pt x="11" y="9"/>
                  </a:cubicBezTo>
                  <a:cubicBezTo>
                    <a:pt x="6" y="7"/>
                    <a:pt x="3" y="5"/>
                    <a:pt x="0" y="2"/>
                  </a:cubicBezTo>
                  <a:cubicBezTo>
                    <a:pt x="0" y="73"/>
                    <a:pt x="0" y="73"/>
                    <a:pt x="0" y="73"/>
                  </a:cubicBezTo>
                  <a:cubicBezTo>
                    <a:pt x="37" y="51"/>
                    <a:pt x="37" y="51"/>
                    <a:pt x="37" y="51"/>
                  </a:cubicBezTo>
                  <a:cubicBezTo>
                    <a:pt x="41" y="49"/>
                    <a:pt x="45" y="49"/>
                    <a:pt x="48" y="51"/>
                  </a:cubicBezTo>
                  <a:cubicBezTo>
                    <a:pt x="85" y="73"/>
                    <a:pt x="85" y="73"/>
                    <a:pt x="85" y="73"/>
                  </a:cubicBezTo>
                  <a:cubicBezTo>
                    <a:pt x="85" y="2"/>
                    <a:pt x="85" y="2"/>
                    <a:pt x="85" y="2"/>
                  </a:cubicBezTo>
                  <a:cubicBezTo>
                    <a:pt x="82" y="5"/>
                    <a:pt x="79" y="7"/>
                    <a:pt x="75" y="9"/>
                  </a:cubicBezTo>
                  <a:cubicBezTo>
                    <a:pt x="66" y="11"/>
                    <a:pt x="58" y="7"/>
                    <a:pt x="5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683"/>
            <p:cNvSpPr>
              <a:spLocks noEditPoints="1"/>
            </p:cNvSpPr>
            <p:nvPr/>
          </p:nvSpPr>
          <p:spPr bwMode="gray">
            <a:xfrm>
              <a:off x="6314" y="2772"/>
              <a:ext cx="132" cy="131"/>
            </a:xfrm>
            <a:custGeom>
              <a:avLst/>
              <a:gdLst>
                <a:gd name="T0" fmla="*/ 188 w 198"/>
                <a:gd name="T1" fmla="*/ 99 h 198"/>
                <a:gd name="T2" fmla="*/ 194 w 198"/>
                <a:gd name="T3" fmla="*/ 81 h 198"/>
                <a:gd name="T4" fmla="*/ 198 w 198"/>
                <a:gd name="T5" fmla="*/ 72 h 198"/>
                <a:gd name="T6" fmla="*/ 190 w 198"/>
                <a:gd name="T7" fmla="*/ 67 h 198"/>
                <a:gd name="T8" fmla="*/ 176 w 198"/>
                <a:gd name="T9" fmla="*/ 54 h 198"/>
                <a:gd name="T10" fmla="*/ 172 w 198"/>
                <a:gd name="T11" fmla="*/ 36 h 198"/>
                <a:gd name="T12" fmla="*/ 171 w 198"/>
                <a:gd name="T13" fmla="*/ 26 h 198"/>
                <a:gd name="T14" fmla="*/ 162 w 198"/>
                <a:gd name="T15" fmla="*/ 25 h 198"/>
                <a:gd name="T16" fmla="*/ 143 w 198"/>
                <a:gd name="T17" fmla="*/ 21 h 198"/>
                <a:gd name="T18" fmla="*/ 131 w 198"/>
                <a:gd name="T19" fmla="*/ 7 h 198"/>
                <a:gd name="T20" fmla="*/ 125 w 198"/>
                <a:gd name="T21" fmla="*/ 0 h 198"/>
                <a:gd name="T22" fmla="*/ 117 w 198"/>
                <a:gd name="T23" fmla="*/ 4 h 198"/>
                <a:gd name="T24" fmla="*/ 99 w 198"/>
                <a:gd name="T25" fmla="*/ 9 h 198"/>
                <a:gd name="T26" fmla="*/ 80 w 198"/>
                <a:gd name="T27" fmla="*/ 5 h 198"/>
                <a:gd name="T28" fmla="*/ 72 w 198"/>
                <a:gd name="T29" fmla="*/ 3 h 198"/>
                <a:gd name="T30" fmla="*/ 72 w 198"/>
                <a:gd name="T31" fmla="*/ 3 h 198"/>
                <a:gd name="T32" fmla="*/ 67 w 198"/>
                <a:gd name="T33" fmla="*/ 9 h 198"/>
                <a:gd name="T34" fmla="*/ 54 w 198"/>
                <a:gd name="T35" fmla="*/ 22 h 198"/>
                <a:gd name="T36" fmla="*/ 35 w 198"/>
                <a:gd name="T37" fmla="*/ 26 h 198"/>
                <a:gd name="T38" fmla="*/ 26 w 198"/>
                <a:gd name="T39" fmla="*/ 27 h 198"/>
                <a:gd name="T40" fmla="*/ 25 w 198"/>
                <a:gd name="T41" fmla="*/ 36 h 198"/>
                <a:gd name="T42" fmla="*/ 21 w 198"/>
                <a:gd name="T43" fmla="*/ 54 h 198"/>
                <a:gd name="T44" fmla="*/ 7 w 198"/>
                <a:gd name="T45" fmla="*/ 67 h 198"/>
                <a:gd name="T46" fmla="*/ 0 w 198"/>
                <a:gd name="T47" fmla="*/ 73 h 198"/>
                <a:gd name="T48" fmla="*/ 3 w 198"/>
                <a:gd name="T49" fmla="*/ 81 h 198"/>
                <a:gd name="T50" fmla="*/ 9 w 198"/>
                <a:gd name="T51" fmla="*/ 99 h 198"/>
                <a:gd name="T52" fmla="*/ 3 w 198"/>
                <a:gd name="T53" fmla="*/ 117 h 198"/>
                <a:gd name="T54" fmla="*/ 0 w 198"/>
                <a:gd name="T55" fmla="*/ 126 h 198"/>
                <a:gd name="T56" fmla="*/ 7 w 198"/>
                <a:gd name="T57" fmla="*/ 131 h 198"/>
                <a:gd name="T58" fmla="*/ 21 w 198"/>
                <a:gd name="T59" fmla="*/ 144 h 198"/>
                <a:gd name="T60" fmla="*/ 25 w 198"/>
                <a:gd name="T61" fmla="*/ 162 h 198"/>
                <a:gd name="T62" fmla="*/ 26 w 198"/>
                <a:gd name="T63" fmla="*/ 172 h 198"/>
                <a:gd name="T64" fmla="*/ 35 w 198"/>
                <a:gd name="T65" fmla="*/ 173 h 198"/>
                <a:gd name="T66" fmla="*/ 54 w 198"/>
                <a:gd name="T67" fmla="*/ 177 h 198"/>
                <a:gd name="T68" fmla="*/ 67 w 198"/>
                <a:gd name="T69" fmla="*/ 191 h 198"/>
                <a:gd name="T70" fmla="*/ 72 w 198"/>
                <a:gd name="T71" fmla="*/ 198 h 198"/>
                <a:gd name="T72" fmla="*/ 80 w 198"/>
                <a:gd name="T73" fmla="*/ 194 h 198"/>
                <a:gd name="T74" fmla="*/ 99 w 198"/>
                <a:gd name="T75" fmla="*/ 189 h 198"/>
                <a:gd name="T76" fmla="*/ 117 w 198"/>
                <a:gd name="T77" fmla="*/ 193 h 198"/>
                <a:gd name="T78" fmla="*/ 125 w 198"/>
                <a:gd name="T79" fmla="*/ 195 h 198"/>
                <a:gd name="T80" fmla="*/ 125 w 198"/>
                <a:gd name="T81" fmla="*/ 195 h 198"/>
                <a:gd name="T82" fmla="*/ 131 w 198"/>
                <a:gd name="T83" fmla="*/ 189 h 198"/>
                <a:gd name="T84" fmla="*/ 143 w 198"/>
                <a:gd name="T85" fmla="*/ 176 h 198"/>
                <a:gd name="T86" fmla="*/ 162 w 198"/>
                <a:gd name="T87" fmla="*/ 172 h 198"/>
                <a:gd name="T88" fmla="*/ 171 w 198"/>
                <a:gd name="T89" fmla="*/ 171 h 198"/>
                <a:gd name="T90" fmla="*/ 172 w 198"/>
                <a:gd name="T91" fmla="*/ 162 h 198"/>
                <a:gd name="T92" fmla="*/ 176 w 198"/>
                <a:gd name="T93" fmla="*/ 144 h 198"/>
                <a:gd name="T94" fmla="*/ 190 w 198"/>
                <a:gd name="T95" fmla="*/ 131 h 198"/>
                <a:gd name="T96" fmla="*/ 198 w 198"/>
                <a:gd name="T97" fmla="*/ 125 h 198"/>
                <a:gd name="T98" fmla="*/ 194 w 198"/>
                <a:gd name="T99" fmla="*/ 117 h 198"/>
                <a:gd name="T100" fmla="*/ 188 w 198"/>
                <a:gd name="T101" fmla="*/ 99 h 198"/>
                <a:gd name="T102" fmla="*/ 99 w 198"/>
                <a:gd name="T103" fmla="*/ 152 h 198"/>
                <a:gd name="T104" fmla="*/ 45 w 198"/>
                <a:gd name="T105" fmla="*/ 99 h 198"/>
                <a:gd name="T106" fmla="*/ 99 w 198"/>
                <a:gd name="T107" fmla="*/ 46 h 198"/>
                <a:gd name="T108" fmla="*/ 152 w 198"/>
                <a:gd name="T109" fmla="*/ 99 h 198"/>
                <a:gd name="T110" fmla="*/ 99 w 198"/>
                <a:gd name="T111"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98">
                  <a:moveTo>
                    <a:pt x="188" y="99"/>
                  </a:moveTo>
                  <a:cubicBezTo>
                    <a:pt x="188" y="92"/>
                    <a:pt x="191" y="86"/>
                    <a:pt x="194" y="81"/>
                  </a:cubicBezTo>
                  <a:cubicBezTo>
                    <a:pt x="195" y="78"/>
                    <a:pt x="198" y="74"/>
                    <a:pt x="198" y="72"/>
                  </a:cubicBezTo>
                  <a:cubicBezTo>
                    <a:pt x="197" y="71"/>
                    <a:pt x="193" y="69"/>
                    <a:pt x="190" y="67"/>
                  </a:cubicBezTo>
                  <a:cubicBezTo>
                    <a:pt x="185" y="64"/>
                    <a:pt x="180" y="60"/>
                    <a:pt x="176" y="54"/>
                  </a:cubicBezTo>
                  <a:cubicBezTo>
                    <a:pt x="173" y="48"/>
                    <a:pt x="173" y="42"/>
                    <a:pt x="172" y="36"/>
                  </a:cubicBezTo>
                  <a:cubicBezTo>
                    <a:pt x="172" y="33"/>
                    <a:pt x="172" y="28"/>
                    <a:pt x="171" y="26"/>
                  </a:cubicBezTo>
                  <a:cubicBezTo>
                    <a:pt x="170" y="26"/>
                    <a:pt x="165" y="26"/>
                    <a:pt x="162" y="25"/>
                  </a:cubicBezTo>
                  <a:cubicBezTo>
                    <a:pt x="156" y="25"/>
                    <a:pt x="149" y="25"/>
                    <a:pt x="143" y="21"/>
                  </a:cubicBezTo>
                  <a:cubicBezTo>
                    <a:pt x="138" y="18"/>
                    <a:pt x="134" y="12"/>
                    <a:pt x="131" y="7"/>
                  </a:cubicBezTo>
                  <a:cubicBezTo>
                    <a:pt x="129" y="5"/>
                    <a:pt x="126" y="1"/>
                    <a:pt x="125" y="0"/>
                  </a:cubicBezTo>
                  <a:cubicBezTo>
                    <a:pt x="124" y="0"/>
                    <a:pt x="120" y="2"/>
                    <a:pt x="117" y="4"/>
                  </a:cubicBezTo>
                  <a:cubicBezTo>
                    <a:pt x="112" y="6"/>
                    <a:pt x="106" y="9"/>
                    <a:pt x="99" y="9"/>
                  </a:cubicBezTo>
                  <a:cubicBezTo>
                    <a:pt x="92" y="9"/>
                    <a:pt x="86" y="8"/>
                    <a:pt x="80" y="5"/>
                  </a:cubicBezTo>
                  <a:cubicBezTo>
                    <a:pt x="78" y="4"/>
                    <a:pt x="73" y="3"/>
                    <a:pt x="72" y="3"/>
                  </a:cubicBezTo>
                  <a:cubicBezTo>
                    <a:pt x="72" y="3"/>
                    <a:pt x="72" y="3"/>
                    <a:pt x="72" y="3"/>
                  </a:cubicBezTo>
                  <a:cubicBezTo>
                    <a:pt x="71" y="3"/>
                    <a:pt x="68" y="6"/>
                    <a:pt x="67" y="9"/>
                  </a:cubicBezTo>
                  <a:cubicBezTo>
                    <a:pt x="63" y="14"/>
                    <a:pt x="60" y="19"/>
                    <a:pt x="54" y="22"/>
                  </a:cubicBezTo>
                  <a:cubicBezTo>
                    <a:pt x="48" y="26"/>
                    <a:pt x="41" y="26"/>
                    <a:pt x="35" y="26"/>
                  </a:cubicBezTo>
                  <a:cubicBezTo>
                    <a:pt x="32" y="26"/>
                    <a:pt x="27" y="26"/>
                    <a:pt x="26" y="27"/>
                  </a:cubicBezTo>
                  <a:cubicBezTo>
                    <a:pt x="26" y="28"/>
                    <a:pt x="25" y="33"/>
                    <a:pt x="25" y="36"/>
                  </a:cubicBezTo>
                  <a:cubicBezTo>
                    <a:pt x="25" y="42"/>
                    <a:pt x="24" y="48"/>
                    <a:pt x="21" y="54"/>
                  </a:cubicBezTo>
                  <a:cubicBezTo>
                    <a:pt x="18" y="60"/>
                    <a:pt x="12" y="64"/>
                    <a:pt x="7" y="67"/>
                  </a:cubicBezTo>
                  <a:cubicBezTo>
                    <a:pt x="5" y="69"/>
                    <a:pt x="0" y="71"/>
                    <a:pt x="0" y="73"/>
                  </a:cubicBezTo>
                  <a:cubicBezTo>
                    <a:pt x="0" y="74"/>
                    <a:pt x="2" y="78"/>
                    <a:pt x="3" y="81"/>
                  </a:cubicBezTo>
                  <a:cubicBezTo>
                    <a:pt x="6" y="86"/>
                    <a:pt x="9" y="92"/>
                    <a:pt x="9" y="99"/>
                  </a:cubicBezTo>
                  <a:cubicBezTo>
                    <a:pt x="9" y="106"/>
                    <a:pt x="6" y="112"/>
                    <a:pt x="3" y="117"/>
                  </a:cubicBezTo>
                  <a:cubicBezTo>
                    <a:pt x="2" y="120"/>
                    <a:pt x="0" y="124"/>
                    <a:pt x="0" y="126"/>
                  </a:cubicBezTo>
                  <a:cubicBezTo>
                    <a:pt x="0" y="127"/>
                    <a:pt x="5" y="129"/>
                    <a:pt x="7" y="131"/>
                  </a:cubicBezTo>
                  <a:cubicBezTo>
                    <a:pt x="12" y="134"/>
                    <a:pt x="18" y="138"/>
                    <a:pt x="21" y="144"/>
                  </a:cubicBezTo>
                  <a:cubicBezTo>
                    <a:pt x="24" y="150"/>
                    <a:pt x="25" y="156"/>
                    <a:pt x="25" y="162"/>
                  </a:cubicBezTo>
                  <a:cubicBezTo>
                    <a:pt x="25" y="165"/>
                    <a:pt x="26" y="170"/>
                    <a:pt x="26" y="172"/>
                  </a:cubicBezTo>
                  <a:cubicBezTo>
                    <a:pt x="27" y="172"/>
                    <a:pt x="32" y="172"/>
                    <a:pt x="35" y="173"/>
                  </a:cubicBezTo>
                  <a:cubicBezTo>
                    <a:pt x="41" y="173"/>
                    <a:pt x="48" y="173"/>
                    <a:pt x="54" y="177"/>
                  </a:cubicBezTo>
                  <a:cubicBezTo>
                    <a:pt x="60" y="180"/>
                    <a:pt x="63" y="186"/>
                    <a:pt x="67" y="191"/>
                  </a:cubicBezTo>
                  <a:cubicBezTo>
                    <a:pt x="68" y="193"/>
                    <a:pt x="71" y="197"/>
                    <a:pt x="72" y="198"/>
                  </a:cubicBezTo>
                  <a:cubicBezTo>
                    <a:pt x="73" y="198"/>
                    <a:pt x="78" y="196"/>
                    <a:pt x="80" y="194"/>
                  </a:cubicBezTo>
                  <a:cubicBezTo>
                    <a:pt x="86" y="192"/>
                    <a:pt x="92" y="189"/>
                    <a:pt x="99" y="189"/>
                  </a:cubicBezTo>
                  <a:cubicBezTo>
                    <a:pt x="106" y="189"/>
                    <a:pt x="112" y="190"/>
                    <a:pt x="117" y="193"/>
                  </a:cubicBezTo>
                  <a:cubicBezTo>
                    <a:pt x="120" y="194"/>
                    <a:pt x="124" y="195"/>
                    <a:pt x="125" y="195"/>
                  </a:cubicBezTo>
                  <a:cubicBezTo>
                    <a:pt x="125" y="195"/>
                    <a:pt x="125" y="195"/>
                    <a:pt x="125" y="195"/>
                  </a:cubicBezTo>
                  <a:cubicBezTo>
                    <a:pt x="126" y="195"/>
                    <a:pt x="129" y="192"/>
                    <a:pt x="131" y="189"/>
                  </a:cubicBezTo>
                  <a:cubicBezTo>
                    <a:pt x="134" y="184"/>
                    <a:pt x="138" y="179"/>
                    <a:pt x="143" y="176"/>
                  </a:cubicBezTo>
                  <a:cubicBezTo>
                    <a:pt x="149" y="172"/>
                    <a:pt x="156" y="172"/>
                    <a:pt x="162" y="172"/>
                  </a:cubicBezTo>
                  <a:cubicBezTo>
                    <a:pt x="165" y="172"/>
                    <a:pt x="170" y="172"/>
                    <a:pt x="171" y="171"/>
                  </a:cubicBezTo>
                  <a:cubicBezTo>
                    <a:pt x="172" y="170"/>
                    <a:pt x="172" y="165"/>
                    <a:pt x="172" y="162"/>
                  </a:cubicBezTo>
                  <a:cubicBezTo>
                    <a:pt x="173" y="156"/>
                    <a:pt x="173" y="150"/>
                    <a:pt x="176" y="144"/>
                  </a:cubicBezTo>
                  <a:cubicBezTo>
                    <a:pt x="180" y="138"/>
                    <a:pt x="185" y="134"/>
                    <a:pt x="190" y="131"/>
                  </a:cubicBezTo>
                  <a:cubicBezTo>
                    <a:pt x="193" y="129"/>
                    <a:pt x="197" y="127"/>
                    <a:pt x="198" y="125"/>
                  </a:cubicBezTo>
                  <a:cubicBezTo>
                    <a:pt x="198" y="124"/>
                    <a:pt x="195" y="120"/>
                    <a:pt x="194" y="117"/>
                  </a:cubicBezTo>
                  <a:cubicBezTo>
                    <a:pt x="191" y="112"/>
                    <a:pt x="188" y="106"/>
                    <a:pt x="188" y="99"/>
                  </a:cubicBezTo>
                  <a:close/>
                  <a:moveTo>
                    <a:pt x="99" y="152"/>
                  </a:moveTo>
                  <a:cubicBezTo>
                    <a:pt x="69" y="152"/>
                    <a:pt x="45" y="128"/>
                    <a:pt x="45" y="99"/>
                  </a:cubicBezTo>
                  <a:cubicBezTo>
                    <a:pt x="45" y="70"/>
                    <a:pt x="69" y="46"/>
                    <a:pt x="99" y="46"/>
                  </a:cubicBezTo>
                  <a:cubicBezTo>
                    <a:pt x="128" y="46"/>
                    <a:pt x="152" y="70"/>
                    <a:pt x="152" y="99"/>
                  </a:cubicBezTo>
                  <a:cubicBezTo>
                    <a:pt x="152" y="128"/>
                    <a:pt x="128" y="152"/>
                    <a:pt x="99"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Oval 684"/>
            <p:cNvSpPr>
              <a:spLocks noChangeArrowheads="1"/>
            </p:cNvSpPr>
            <p:nvPr/>
          </p:nvSpPr>
          <p:spPr bwMode="gray">
            <a:xfrm>
              <a:off x="6359" y="2816"/>
              <a:ext cx="42"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685"/>
            <p:cNvSpPr>
              <a:spLocks noEditPoints="1"/>
            </p:cNvSpPr>
            <p:nvPr/>
          </p:nvSpPr>
          <p:spPr bwMode="gray">
            <a:xfrm>
              <a:off x="6210" y="269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5 w 512"/>
                <a:gd name="T11" fmla="*/ 245 h 512"/>
                <a:gd name="T12" fmla="*/ 359 w 512"/>
                <a:gd name="T13" fmla="*/ 263 h 512"/>
                <a:gd name="T14" fmla="*/ 352 w 512"/>
                <a:gd name="T15" fmla="*/ 268 h 512"/>
                <a:gd name="T16" fmla="*/ 351 w 512"/>
                <a:gd name="T17" fmla="*/ 278 h 512"/>
                <a:gd name="T18" fmla="*/ 343 w 512"/>
                <a:gd name="T19" fmla="*/ 300 h 512"/>
                <a:gd name="T20" fmla="*/ 320 w 512"/>
                <a:gd name="T21" fmla="*/ 308 h 512"/>
                <a:gd name="T22" fmla="*/ 320 w 512"/>
                <a:gd name="T23" fmla="*/ 308 h 512"/>
                <a:gd name="T24" fmla="*/ 320 w 512"/>
                <a:gd name="T25" fmla="*/ 416 h 512"/>
                <a:gd name="T26" fmla="*/ 314 w 512"/>
                <a:gd name="T27" fmla="*/ 425 h 512"/>
                <a:gd name="T28" fmla="*/ 309 w 512"/>
                <a:gd name="T29" fmla="*/ 426 h 512"/>
                <a:gd name="T30" fmla="*/ 304 w 512"/>
                <a:gd name="T31" fmla="*/ 425 h 512"/>
                <a:gd name="T32" fmla="*/ 256 w 512"/>
                <a:gd name="T33" fmla="*/ 396 h 512"/>
                <a:gd name="T34" fmla="*/ 208 w 512"/>
                <a:gd name="T35" fmla="*/ 425 h 512"/>
                <a:gd name="T36" fmla="*/ 197 w 512"/>
                <a:gd name="T37" fmla="*/ 425 h 512"/>
                <a:gd name="T38" fmla="*/ 192 w 512"/>
                <a:gd name="T39" fmla="*/ 416 h 512"/>
                <a:gd name="T40" fmla="*/ 192 w 512"/>
                <a:gd name="T41" fmla="*/ 308 h 512"/>
                <a:gd name="T42" fmla="*/ 191 w 512"/>
                <a:gd name="T43" fmla="*/ 308 h 512"/>
                <a:gd name="T44" fmla="*/ 168 w 512"/>
                <a:gd name="T45" fmla="*/ 300 h 512"/>
                <a:gd name="T46" fmla="*/ 161 w 512"/>
                <a:gd name="T47" fmla="*/ 278 h 512"/>
                <a:gd name="T48" fmla="*/ 160 w 512"/>
                <a:gd name="T49" fmla="*/ 268 h 512"/>
                <a:gd name="T50" fmla="*/ 152 w 512"/>
                <a:gd name="T51" fmla="*/ 263 h 512"/>
                <a:gd name="T52" fmla="*/ 136 w 512"/>
                <a:gd name="T53" fmla="*/ 245 h 512"/>
                <a:gd name="T54" fmla="*/ 141 w 512"/>
                <a:gd name="T55" fmla="*/ 222 h 512"/>
                <a:gd name="T56" fmla="*/ 145 w 512"/>
                <a:gd name="T57" fmla="*/ 213 h 512"/>
                <a:gd name="T58" fmla="*/ 141 w 512"/>
                <a:gd name="T59" fmla="*/ 204 h 512"/>
                <a:gd name="T60" fmla="*/ 136 w 512"/>
                <a:gd name="T61" fmla="*/ 181 h 512"/>
                <a:gd name="T62" fmla="*/ 152 w 512"/>
                <a:gd name="T63" fmla="*/ 163 h 512"/>
                <a:gd name="T64" fmla="*/ 160 w 512"/>
                <a:gd name="T65" fmla="*/ 158 h 512"/>
                <a:gd name="T66" fmla="*/ 161 w 512"/>
                <a:gd name="T67" fmla="*/ 148 h 512"/>
                <a:gd name="T68" fmla="*/ 168 w 512"/>
                <a:gd name="T69" fmla="*/ 126 h 512"/>
                <a:gd name="T70" fmla="*/ 191 w 512"/>
                <a:gd name="T71" fmla="*/ 118 h 512"/>
                <a:gd name="T72" fmla="*/ 200 w 512"/>
                <a:gd name="T73" fmla="*/ 117 h 512"/>
                <a:gd name="T74" fmla="*/ 206 w 512"/>
                <a:gd name="T75" fmla="*/ 110 h 512"/>
                <a:gd name="T76" fmla="*/ 224 w 512"/>
                <a:gd name="T77" fmla="*/ 93 h 512"/>
                <a:gd name="T78" fmla="*/ 247 w 512"/>
                <a:gd name="T79" fmla="*/ 99 h 512"/>
                <a:gd name="T80" fmla="*/ 256 w 512"/>
                <a:gd name="T81" fmla="*/ 102 h 512"/>
                <a:gd name="T82" fmla="*/ 264 w 512"/>
                <a:gd name="T83" fmla="*/ 99 h 512"/>
                <a:gd name="T84" fmla="*/ 288 w 512"/>
                <a:gd name="T85" fmla="*/ 93 h 512"/>
                <a:gd name="T86" fmla="*/ 306 w 512"/>
                <a:gd name="T87" fmla="*/ 110 h 512"/>
                <a:gd name="T88" fmla="*/ 311 w 512"/>
                <a:gd name="T89" fmla="*/ 117 h 512"/>
                <a:gd name="T90" fmla="*/ 320 w 512"/>
                <a:gd name="T91" fmla="*/ 118 h 512"/>
                <a:gd name="T92" fmla="*/ 343 w 512"/>
                <a:gd name="T93" fmla="*/ 126 h 512"/>
                <a:gd name="T94" fmla="*/ 351 w 512"/>
                <a:gd name="T95" fmla="*/ 148 h 512"/>
                <a:gd name="T96" fmla="*/ 352 w 512"/>
                <a:gd name="T97" fmla="*/ 158 h 512"/>
                <a:gd name="T98" fmla="*/ 359 w 512"/>
                <a:gd name="T99" fmla="*/ 163 h 512"/>
                <a:gd name="T100" fmla="*/ 375 w 512"/>
                <a:gd name="T101" fmla="*/ 181 h 512"/>
                <a:gd name="T102" fmla="*/ 370 w 512"/>
                <a:gd name="T103" fmla="*/ 204 h 512"/>
                <a:gd name="T104" fmla="*/ 367 w 512"/>
                <a:gd name="T105" fmla="*/ 213 h 512"/>
                <a:gd name="T106" fmla="*/ 370 w 512"/>
                <a:gd name="T107" fmla="*/ 222 h 512"/>
                <a:gd name="T108" fmla="*/ 375 w 512"/>
                <a:gd name="T109" fmla="*/ 24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5" y="245"/>
                  </a:moveTo>
                  <a:cubicBezTo>
                    <a:pt x="373" y="254"/>
                    <a:pt x="365" y="259"/>
                    <a:pt x="359" y="263"/>
                  </a:cubicBezTo>
                  <a:cubicBezTo>
                    <a:pt x="356" y="265"/>
                    <a:pt x="353" y="267"/>
                    <a:pt x="352" y="268"/>
                  </a:cubicBezTo>
                  <a:cubicBezTo>
                    <a:pt x="351" y="270"/>
                    <a:pt x="351" y="274"/>
                    <a:pt x="351" y="278"/>
                  </a:cubicBezTo>
                  <a:cubicBezTo>
                    <a:pt x="350" y="285"/>
                    <a:pt x="350" y="294"/>
                    <a:pt x="343" y="300"/>
                  </a:cubicBezTo>
                  <a:cubicBezTo>
                    <a:pt x="337" y="307"/>
                    <a:pt x="328" y="307"/>
                    <a:pt x="320" y="308"/>
                  </a:cubicBezTo>
                  <a:cubicBezTo>
                    <a:pt x="320" y="308"/>
                    <a:pt x="320" y="308"/>
                    <a:pt x="320" y="308"/>
                  </a:cubicBezTo>
                  <a:cubicBezTo>
                    <a:pt x="320" y="416"/>
                    <a:pt x="320" y="416"/>
                    <a:pt x="320" y="416"/>
                  </a:cubicBezTo>
                  <a:cubicBezTo>
                    <a:pt x="320" y="420"/>
                    <a:pt x="318" y="423"/>
                    <a:pt x="314" y="425"/>
                  </a:cubicBezTo>
                  <a:cubicBezTo>
                    <a:pt x="313" y="426"/>
                    <a:pt x="311" y="426"/>
                    <a:pt x="309" y="426"/>
                  </a:cubicBezTo>
                  <a:cubicBezTo>
                    <a:pt x="307" y="426"/>
                    <a:pt x="305" y="426"/>
                    <a:pt x="304" y="425"/>
                  </a:cubicBezTo>
                  <a:cubicBezTo>
                    <a:pt x="256" y="396"/>
                    <a:pt x="256" y="396"/>
                    <a:pt x="256" y="396"/>
                  </a:cubicBezTo>
                  <a:cubicBezTo>
                    <a:pt x="208" y="425"/>
                    <a:pt x="208" y="425"/>
                    <a:pt x="208" y="425"/>
                  </a:cubicBezTo>
                  <a:cubicBezTo>
                    <a:pt x="205" y="427"/>
                    <a:pt x="200" y="427"/>
                    <a:pt x="197" y="425"/>
                  </a:cubicBezTo>
                  <a:cubicBezTo>
                    <a:pt x="194" y="423"/>
                    <a:pt x="192" y="420"/>
                    <a:pt x="192" y="416"/>
                  </a:cubicBezTo>
                  <a:cubicBezTo>
                    <a:pt x="192" y="308"/>
                    <a:pt x="192" y="308"/>
                    <a:pt x="192" y="308"/>
                  </a:cubicBezTo>
                  <a:cubicBezTo>
                    <a:pt x="191" y="308"/>
                    <a:pt x="191" y="308"/>
                    <a:pt x="191" y="308"/>
                  </a:cubicBezTo>
                  <a:cubicBezTo>
                    <a:pt x="184" y="307"/>
                    <a:pt x="175" y="307"/>
                    <a:pt x="168" y="300"/>
                  </a:cubicBezTo>
                  <a:cubicBezTo>
                    <a:pt x="162" y="294"/>
                    <a:pt x="161" y="285"/>
                    <a:pt x="161" y="278"/>
                  </a:cubicBezTo>
                  <a:cubicBezTo>
                    <a:pt x="161" y="274"/>
                    <a:pt x="160" y="270"/>
                    <a:pt x="160" y="268"/>
                  </a:cubicBezTo>
                  <a:cubicBezTo>
                    <a:pt x="159" y="267"/>
                    <a:pt x="155" y="265"/>
                    <a:pt x="152" y="263"/>
                  </a:cubicBezTo>
                  <a:cubicBezTo>
                    <a:pt x="146" y="259"/>
                    <a:pt x="139" y="254"/>
                    <a:pt x="136" y="245"/>
                  </a:cubicBezTo>
                  <a:cubicBezTo>
                    <a:pt x="134" y="236"/>
                    <a:pt x="138" y="228"/>
                    <a:pt x="141" y="222"/>
                  </a:cubicBezTo>
                  <a:cubicBezTo>
                    <a:pt x="143" y="219"/>
                    <a:pt x="145" y="215"/>
                    <a:pt x="145" y="213"/>
                  </a:cubicBezTo>
                  <a:cubicBezTo>
                    <a:pt x="145" y="211"/>
                    <a:pt x="143" y="207"/>
                    <a:pt x="141" y="204"/>
                  </a:cubicBezTo>
                  <a:cubicBezTo>
                    <a:pt x="138" y="198"/>
                    <a:pt x="134" y="190"/>
                    <a:pt x="136" y="181"/>
                  </a:cubicBezTo>
                  <a:cubicBezTo>
                    <a:pt x="139" y="172"/>
                    <a:pt x="146" y="167"/>
                    <a:pt x="152" y="163"/>
                  </a:cubicBezTo>
                  <a:cubicBezTo>
                    <a:pt x="155" y="161"/>
                    <a:pt x="159" y="159"/>
                    <a:pt x="160" y="158"/>
                  </a:cubicBezTo>
                  <a:cubicBezTo>
                    <a:pt x="160" y="156"/>
                    <a:pt x="161" y="152"/>
                    <a:pt x="161" y="148"/>
                  </a:cubicBezTo>
                  <a:cubicBezTo>
                    <a:pt x="161" y="141"/>
                    <a:pt x="162" y="132"/>
                    <a:pt x="168" y="126"/>
                  </a:cubicBezTo>
                  <a:cubicBezTo>
                    <a:pt x="175" y="119"/>
                    <a:pt x="184" y="119"/>
                    <a:pt x="191" y="118"/>
                  </a:cubicBezTo>
                  <a:cubicBezTo>
                    <a:pt x="194" y="118"/>
                    <a:pt x="199" y="118"/>
                    <a:pt x="200" y="117"/>
                  </a:cubicBezTo>
                  <a:cubicBezTo>
                    <a:pt x="202" y="116"/>
                    <a:pt x="204" y="112"/>
                    <a:pt x="206" y="110"/>
                  </a:cubicBezTo>
                  <a:cubicBezTo>
                    <a:pt x="210" y="104"/>
                    <a:pt x="215" y="96"/>
                    <a:pt x="224" y="93"/>
                  </a:cubicBezTo>
                  <a:cubicBezTo>
                    <a:pt x="232" y="91"/>
                    <a:pt x="240" y="95"/>
                    <a:pt x="247" y="99"/>
                  </a:cubicBezTo>
                  <a:cubicBezTo>
                    <a:pt x="250" y="100"/>
                    <a:pt x="254" y="102"/>
                    <a:pt x="256" y="102"/>
                  </a:cubicBezTo>
                  <a:cubicBezTo>
                    <a:pt x="257" y="102"/>
                    <a:pt x="262" y="100"/>
                    <a:pt x="264" y="99"/>
                  </a:cubicBezTo>
                  <a:cubicBezTo>
                    <a:pt x="271" y="95"/>
                    <a:pt x="279" y="91"/>
                    <a:pt x="288" y="93"/>
                  </a:cubicBezTo>
                  <a:cubicBezTo>
                    <a:pt x="297" y="96"/>
                    <a:pt x="302" y="104"/>
                    <a:pt x="306" y="110"/>
                  </a:cubicBezTo>
                  <a:cubicBezTo>
                    <a:pt x="307" y="112"/>
                    <a:pt x="310" y="116"/>
                    <a:pt x="311" y="117"/>
                  </a:cubicBezTo>
                  <a:cubicBezTo>
                    <a:pt x="313" y="118"/>
                    <a:pt x="317" y="118"/>
                    <a:pt x="320" y="118"/>
                  </a:cubicBezTo>
                  <a:cubicBezTo>
                    <a:pt x="328" y="119"/>
                    <a:pt x="337" y="119"/>
                    <a:pt x="343" y="126"/>
                  </a:cubicBezTo>
                  <a:cubicBezTo>
                    <a:pt x="350" y="132"/>
                    <a:pt x="350" y="141"/>
                    <a:pt x="351" y="148"/>
                  </a:cubicBezTo>
                  <a:cubicBezTo>
                    <a:pt x="351" y="152"/>
                    <a:pt x="351" y="156"/>
                    <a:pt x="352" y="158"/>
                  </a:cubicBezTo>
                  <a:cubicBezTo>
                    <a:pt x="353" y="159"/>
                    <a:pt x="356" y="161"/>
                    <a:pt x="359" y="163"/>
                  </a:cubicBezTo>
                  <a:cubicBezTo>
                    <a:pt x="365" y="167"/>
                    <a:pt x="373" y="172"/>
                    <a:pt x="375" y="181"/>
                  </a:cubicBezTo>
                  <a:cubicBezTo>
                    <a:pt x="378" y="190"/>
                    <a:pt x="373" y="198"/>
                    <a:pt x="370" y="204"/>
                  </a:cubicBezTo>
                  <a:cubicBezTo>
                    <a:pt x="369" y="207"/>
                    <a:pt x="367" y="211"/>
                    <a:pt x="367" y="213"/>
                  </a:cubicBezTo>
                  <a:cubicBezTo>
                    <a:pt x="367" y="215"/>
                    <a:pt x="369" y="219"/>
                    <a:pt x="370" y="222"/>
                  </a:cubicBezTo>
                  <a:cubicBezTo>
                    <a:pt x="373" y="228"/>
                    <a:pt x="378" y="236"/>
                    <a:pt x="375"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91510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1" name="think-cell Slide" r:id="rId4" imgW="592" imgH="591" progId="TCLayout.ActiveDocument.1">
                  <p:embed/>
                </p:oleObj>
              </mc:Choice>
              <mc:Fallback>
                <p:oleObj name="think-cell Slide" r:id="rId4" imgW="592" imgH="591"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3"/>
          </p:nvPr>
        </p:nvSpPr>
        <p:spPr/>
        <p:txBody>
          <a:bodyPr/>
          <a:lstStyle/>
          <a:p>
            <a:r>
              <a:rPr lang="en-GB" dirty="0"/>
              <a:t>Task 5 – Public consultation and public hearing</a:t>
            </a:r>
          </a:p>
        </p:txBody>
      </p:sp>
      <p:sp>
        <p:nvSpPr>
          <p:cNvPr id="3" name="Title 2"/>
          <p:cNvSpPr>
            <a:spLocks noGrp="1"/>
          </p:cNvSpPr>
          <p:nvPr>
            <p:ph type="title"/>
          </p:nvPr>
        </p:nvSpPr>
        <p:spPr/>
        <p:txBody>
          <a:bodyPr/>
          <a:lstStyle/>
          <a:p>
            <a:r>
              <a:rPr lang="en-GB" dirty="0"/>
              <a:t>Methodology</a:t>
            </a:r>
          </a:p>
        </p:txBody>
      </p:sp>
      <p:sp>
        <p:nvSpPr>
          <p:cNvPr id="4" name="Content Placeholder 3"/>
          <p:cNvSpPr>
            <a:spLocks noGrp="1"/>
          </p:cNvSpPr>
          <p:nvPr>
            <p:ph idx="1"/>
          </p:nvPr>
        </p:nvSpPr>
        <p:spPr>
          <a:xfrm>
            <a:off x="469900" y="1493943"/>
            <a:ext cx="6172060" cy="4633383"/>
          </a:xfrm>
        </p:spPr>
        <p:txBody>
          <a:bodyPr/>
          <a:lstStyle/>
          <a:p>
            <a:pPr algn="just">
              <a:lnSpc>
                <a:spcPct val="150000"/>
              </a:lnSpc>
            </a:pPr>
            <a:r>
              <a:rPr lang="en-GB" dirty="0"/>
              <a:t>The team will support DG CNECT in the organisation of </a:t>
            </a:r>
            <a:r>
              <a:rPr lang="en-GB" b="1" dirty="0"/>
              <a:t>the public consultation and public hearing </a:t>
            </a:r>
            <a:r>
              <a:rPr lang="en-GB" dirty="0"/>
              <a:t>and especially in the following activities: </a:t>
            </a:r>
          </a:p>
          <a:p>
            <a:pPr marL="171450" indent="-171450">
              <a:lnSpc>
                <a:spcPct val="150000"/>
              </a:lnSpc>
              <a:buFont typeface="Arial" panose="020B0604020202020204" pitchFamily="34" charset="0"/>
              <a:buChar char="•"/>
            </a:pPr>
            <a:r>
              <a:rPr lang="en-GB" b="1" dirty="0">
                <a:solidFill>
                  <a:schemeClr val="accent1"/>
                </a:solidFill>
              </a:rPr>
              <a:t>Public consultation</a:t>
            </a:r>
          </a:p>
          <a:p>
            <a:pPr marL="463794" lvl="2" indent="-228600">
              <a:lnSpc>
                <a:spcPct val="150000"/>
              </a:lnSpc>
              <a:buFont typeface="+mj-lt"/>
              <a:buAutoNum type="arabicPeriod"/>
            </a:pPr>
            <a:r>
              <a:rPr lang="en-GB" dirty="0"/>
              <a:t>Analysis of the public consultation results</a:t>
            </a:r>
          </a:p>
          <a:p>
            <a:pPr marL="228600" lvl="1" indent="-228600">
              <a:lnSpc>
                <a:spcPct val="150000"/>
              </a:lnSpc>
              <a:buFont typeface="Arial" panose="020B0604020202020204" pitchFamily="34" charset="0"/>
              <a:buChar char="•"/>
            </a:pPr>
            <a:r>
              <a:rPr lang="en-GB" dirty="0">
                <a:solidFill>
                  <a:schemeClr val="accent1"/>
                </a:solidFill>
              </a:rPr>
              <a:t>Public hearing</a:t>
            </a:r>
          </a:p>
          <a:p>
            <a:pPr marL="463794" lvl="2" indent="-228600">
              <a:lnSpc>
                <a:spcPct val="150000"/>
              </a:lnSpc>
              <a:buFont typeface="+mj-lt"/>
              <a:buAutoNum type="arabicPeriod"/>
            </a:pPr>
            <a:r>
              <a:rPr lang="en-GB" dirty="0"/>
              <a:t>Definition of the scope and contents of the public hearing</a:t>
            </a:r>
          </a:p>
          <a:p>
            <a:pPr marL="463794" lvl="2" indent="-228600">
              <a:lnSpc>
                <a:spcPct val="150000"/>
              </a:lnSpc>
              <a:buFont typeface="+mj-lt"/>
              <a:buAutoNum type="arabicPeriod"/>
            </a:pPr>
            <a:r>
              <a:rPr lang="en-GB" dirty="0"/>
              <a:t>Organisation and logistics</a:t>
            </a:r>
          </a:p>
          <a:p>
            <a:pPr marL="463794" lvl="2" indent="-228600">
              <a:lnSpc>
                <a:spcPct val="150000"/>
              </a:lnSpc>
              <a:buFont typeface="+mj-lt"/>
              <a:buAutoNum type="arabicPeriod"/>
            </a:pPr>
            <a:r>
              <a:rPr lang="en-GB" dirty="0"/>
              <a:t>Analysis and summary of the outcomes</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387" y="1413427"/>
            <a:ext cx="4238343" cy="4238343"/>
          </a:xfrm>
          <a:prstGeom prst="rect">
            <a:avLst/>
          </a:prstGeom>
        </p:spPr>
      </p:pic>
    </p:spTree>
    <p:extLst>
      <p:ext uri="{BB962C8B-B14F-4D97-AF65-F5344CB8AC3E}">
        <p14:creationId xmlns:p14="http://schemas.microsoft.com/office/powerpoint/2010/main" val="2143276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080" y="-1134999"/>
            <a:ext cx="13384161" cy="9127998"/>
          </a:xfrm>
          <a:prstGeom prst="rect">
            <a:avLst/>
          </a:prstGeom>
        </p:spPr>
      </p:pic>
      <p:sp>
        <p:nvSpPr>
          <p:cNvPr id="9" name="Rectangle 8"/>
          <p:cNvSpPr/>
          <p:nvPr/>
        </p:nvSpPr>
        <p:spPr>
          <a:xfrm>
            <a:off x="-529389" y="-1270000"/>
            <a:ext cx="13493774" cy="928627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p:cNvSpPr txBox="1">
            <a:spLocks/>
          </p:cNvSpPr>
          <p:nvPr>
            <p:custDataLst>
              <p:tags r:id="rId1"/>
            </p:custDataLst>
          </p:nvPr>
        </p:nvSpPr>
        <p:spPr bwMode="gray">
          <a:xfrm>
            <a:off x="-2" y="4817449"/>
            <a:ext cx="11722101" cy="1223428"/>
          </a:xfrm>
          <a:prstGeom prst="rect">
            <a:avLst/>
          </a:prstGeom>
          <a:solidFill>
            <a:schemeClr val="bg1"/>
          </a:solidFill>
          <a:effectLst/>
        </p:spPr>
        <p:txBody>
          <a:bodyPr vert="horz" lIns="180000" tIns="180000" rIns="180000" bIns="180000" rtlCol="0" anchor="ctr">
            <a:noAutofit/>
          </a:bodyPr>
          <a:lstStyle>
            <a:lvl1pPr marL="0" indent="0" algn="l" defTabSz="1219170" rtl="0" eaLnBrk="1" latinLnBrk="0" hangingPunct="1">
              <a:lnSpc>
                <a:spcPct val="95000"/>
              </a:lnSpc>
              <a:spcBef>
                <a:spcPts val="0"/>
              </a:spcBef>
              <a:spcAft>
                <a:spcPts val="0"/>
              </a:spcAft>
              <a:buSzPct val="100000"/>
              <a:buFont typeface="Arial" panose="020B0604020202020204" pitchFamily="34" charset="0"/>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a:buNone/>
              <a:defRPr lang="en-US" sz="2667" b="1"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GB" sz="3200" b="1" dirty="0"/>
              <a:t>Timeline and planning and where/when we will need your help</a:t>
            </a:r>
          </a:p>
        </p:txBody>
      </p:sp>
    </p:spTree>
    <p:extLst>
      <p:ext uri="{BB962C8B-B14F-4D97-AF65-F5344CB8AC3E}">
        <p14:creationId xmlns:p14="http://schemas.microsoft.com/office/powerpoint/2010/main" val="14938758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err="1"/>
              <a:t>Timeline</a:t>
            </a:r>
            <a:r>
              <a:rPr lang="fr-BE" dirty="0"/>
              <a:t> and planning</a:t>
            </a:r>
            <a:endParaRPr lang="en-GB" dirty="0"/>
          </a:p>
        </p:txBody>
      </p:sp>
      <p:sp>
        <p:nvSpPr>
          <p:cNvPr id="4" name="Text Placeholder 1"/>
          <p:cNvSpPr>
            <a:spLocks noGrp="1"/>
          </p:cNvSpPr>
          <p:nvPr>
            <p:ph type="body" sz="quarter" idx="13"/>
          </p:nvPr>
        </p:nvSpPr>
        <p:spPr>
          <a:xfrm>
            <a:off x="469900" y="736688"/>
            <a:ext cx="11252200" cy="757255"/>
          </a:xfrm>
        </p:spPr>
        <p:txBody>
          <a:bodyPr/>
          <a:lstStyle/>
          <a:p>
            <a:r>
              <a:rPr lang="en-GB" dirty="0"/>
              <a:t>Key milestones for the assignment</a:t>
            </a:r>
          </a:p>
        </p:txBody>
      </p:sp>
      <p:grpSp>
        <p:nvGrpSpPr>
          <p:cNvPr id="6" name="Group 5"/>
          <p:cNvGrpSpPr/>
          <p:nvPr/>
        </p:nvGrpSpPr>
        <p:grpSpPr>
          <a:xfrm>
            <a:off x="469900" y="1554920"/>
            <a:ext cx="11252200" cy="857539"/>
            <a:chOff x="469900" y="1556540"/>
            <a:chExt cx="8171356" cy="721497"/>
          </a:xfrm>
        </p:grpSpPr>
        <p:grpSp>
          <p:nvGrpSpPr>
            <p:cNvPr id="7" name="Group 6"/>
            <p:cNvGrpSpPr/>
            <p:nvPr/>
          </p:nvGrpSpPr>
          <p:grpSpPr>
            <a:xfrm>
              <a:off x="469900" y="1556540"/>
              <a:ext cx="6393328" cy="721497"/>
              <a:chOff x="469901" y="1656702"/>
              <a:chExt cx="11738403" cy="721497"/>
            </a:xfrm>
          </p:grpSpPr>
          <p:sp>
            <p:nvSpPr>
              <p:cNvPr id="8" name="Pentagon 7"/>
              <p:cNvSpPr>
                <a:spLocks/>
              </p:cNvSpPr>
              <p:nvPr/>
            </p:nvSpPr>
            <p:spPr bwMode="gray">
              <a:xfrm>
                <a:off x="469901" y="1665290"/>
                <a:ext cx="3134828" cy="712909"/>
              </a:xfrm>
              <a:prstGeom prst="homePlate">
                <a:avLst>
                  <a:gd name="adj" fmla="val 2500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100" b="1" dirty="0">
                    <a:solidFill>
                      <a:schemeClr val="bg1"/>
                    </a:solidFill>
                  </a:rPr>
                  <a:t>February</a:t>
                </a:r>
              </a:p>
            </p:txBody>
          </p:sp>
          <p:sp>
            <p:nvSpPr>
              <p:cNvPr id="9" name="Chevron 8"/>
              <p:cNvSpPr>
                <a:spLocks/>
              </p:cNvSpPr>
              <p:nvPr/>
            </p:nvSpPr>
            <p:spPr bwMode="gray">
              <a:xfrm>
                <a:off x="3604729" y="1665290"/>
                <a:ext cx="5343726" cy="712909"/>
              </a:xfrm>
              <a:prstGeom prst="chevron">
                <a:avLst>
                  <a:gd name="adj" fmla="val 25000"/>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100" b="1" dirty="0">
                    <a:solidFill>
                      <a:schemeClr val="bg1"/>
                    </a:solidFill>
                  </a:rPr>
                  <a:t>March/April/May</a:t>
                </a:r>
              </a:p>
            </p:txBody>
          </p:sp>
          <p:sp>
            <p:nvSpPr>
              <p:cNvPr id="10" name="Chevron 9"/>
              <p:cNvSpPr>
                <a:spLocks/>
              </p:cNvSpPr>
              <p:nvPr/>
            </p:nvSpPr>
            <p:spPr bwMode="gray">
              <a:xfrm>
                <a:off x="8948456" y="1656702"/>
                <a:ext cx="3259848" cy="712909"/>
              </a:xfrm>
              <a:prstGeom prst="chevron">
                <a:avLst>
                  <a:gd name="adj" fmla="val 25000"/>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100" b="1" dirty="0">
                    <a:solidFill>
                      <a:schemeClr val="bg1"/>
                    </a:solidFill>
                  </a:rPr>
                  <a:t>June/July</a:t>
                </a:r>
              </a:p>
            </p:txBody>
          </p:sp>
        </p:grpSp>
        <p:sp>
          <p:nvSpPr>
            <p:cNvPr id="11" name="Chevron 10"/>
            <p:cNvSpPr>
              <a:spLocks/>
            </p:cNvSpPr>
            <p:nvPr/>
          </p:nvSpPr>
          <p:spPr bwMode="gray">
            <a:xfrm>
              <a:off x="6863228" y="1565128"/>
              <a:ext cx="1778028" cy="712909"/>
            </a:xfrm>
            <a:prstGeom prst="chevron">
              <a:avLst>
                <a:gd name="adj" fmla="val 25000"/>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100" b="1" dirty="0">
                  <a:solidFill>
                    <a:schemeClr val="bg1"/>
                  </a:solidFill>
                </a:rPr>
                <a:t>August/September</a:t>
              </a:r>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2609685"/>
            <a:ext cx="654688" cy="65468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3413479"/>
            <a:ext cx="654688" cy="654688"/>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4143882"/>
            <a:ext cx="654688" cy="654688"/>
          </a:xfrm>
          <a:prstGeom prst="rect">
            <a:avLst/>
          </a:prstGeom>
        </p:spPr>
      </p:pic>
      <p:sp>
        <p:nvSpPr>
          <p:cNvPr id="16" name="TextBox 15"/>
          <p:cNvSpPr txBox="1"/>
          <p:nvPr/>
        </p:nvSpPr>
        <p:spPr>
          <a:xfrm>
            <a:off x="1124588" y="2747070"/>
            <a:ext cx="1920169" cy="553998"/>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Finalisation and validation of the framework for </a:t>
            </a:r>
            <a:r>
              <a:rPr lang="en-GB" sz="1200" dirty="0" err="1">
                <a:solidFill>
                  <a:srgbClr val="313131"/>
                </a:solidFill>
              </a:rPr>
              <a:t>HVD</a:t>
            </a:r>
            <a:endParaRPr lang="en-GB" sz="1200" dirty="0">
              <a:solidFill>
                <a:srgbClr val="313131"/>
              </a:solidFill>
            </a:endParaRPr>
          </a:p>
        </p:txBody>
      </p:sp>
      <p:sp>
        <p:nvSpPr>
          <p:cNvPr id="19" name="TextBox 18"/>
          <p:cNvSpPr txBox="1"/>
          <p:nvPr/>
        </p:nvSpPr>
        <p:spPr>
          <a:xfrm>
            <a:off x="1124588" y="3537809"/>
            <a:ext cx="1920169" cy="369332"/>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Preparation of all data collection activities</a:t>
            </a:r>
          </a:p>
        </p:txBody>
      </p:sp>
      <p:sp>
        <p:nvSpPr>
          <p:cNvPr id="20" name="TextBox 19"/>
          <p:cNvSpPr txBox="1"/>
          <p:nvPr/>
        </p:nvSpPr>
        <p:spPr>
          <a:xfrm>
            <a:off x="1124588" y="4323255"/>
            <a:ext cx="1920169" cy="923330"/>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Contacting key stakeholders and multipliers (including national representatives)</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21" y="2594824"/>
            <a:ext cx="635802" cy="654688"/>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21" y="3394634"/>
            <a:ext cx="635802" cy="654688"/>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21" y="4165716"/>
            <a:ext cx="635802" cy="654688"/>
          </a:xfrm>
          <a:prstGeom prst="rect">
            <a:avLst/>
          </a:prstGeom>
        </p:spPr>
      </p:pic>
      <p:sp>
        <p:nvSpPr>
          <p:cNvPr id="24" name="TextBox 23"/>
          <p:cNvSpPr txBox="1"/>
          <p:nvPr/>
        </p:nvSpPr>
        <p:spPr>
          <a:xfrm>
            <a:off x="3475709" y="2732209"/>
            <a:ext cx="3246103" cy="369332"/>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Interviews with all stakeholders (for Task 2 and Task 3)</a:t>
            </a:r>
          </a:p>
        </p:txBody>
      </p:sp>
      <p:sp>
        <p:nvSpPr>
          <p:cNvPr id="25" name="TextBox 24"/>
          <p:cNvSpPr txBox="1"/>
          <p:nvPr/>
        </p:nvSpPr>
        <p:spPr>
          <a:xfrm>
            <a:off x="3475710" y="3586932"/>
            <a:ext cx="3246102" cy="184666"/>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Online focus groups for all thematic areas</a:t>
            </a:r>
          </a:p>
        </p:txBody>
      </p:sp>
      <p:sp>
        <p:nvSpPr>
          <p:cNvPr id="26" name="TextBox 25"/>
          <p:cNvSpPr txBox="1"/>
          <p:nvPr/>
        </p:nvSpPr>
        <p:spPr>
          <a:xfrm>
            <a:off x="3475710" y="4287773"/>
            <a:ext cx="3246102" cy="369332"/>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Interviews for the definition of the impact model (Task 4)</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817" y="2609685"/>
            <a:ext cx="654688" cy="654688"/>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817" y="3404653"/>
            <a:ext cx="654688" cy="654688"/>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817" y="4165716"/>
            <a:ext cx="654688" cy="654688"/>
          </a:xfrm>
          <a:prstGeom prst="rect">
            <a:avLst/>
          </a:prstGeom>
        </p:spPr>
      </p:pic>
      <p:sp>
        <p:nvSpPr>
          <p:cNvPr id="30" name="TextBox 29"/>
          <p:cNvSpPr txBox="1"/>
          <p:nvPr/>
        </p:nvSpPr>
        <p:spPr>
          <a:xfrm>
            <a:off x="7483504" y="2816237"/>
            <a:ext cx="1920169" cy="184666"/>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Public hearing</a:t>
            </a:r>
          </a:p>
        </p:txBody>
      </p:sp>
      <p:sp>
        <p:nvSpPr>
          <p:cNvPr id="31" name="TextBox 30"/>
          <p:cNvSpPr txBox="1"/>
          <p:nvPr/>
        </p:nvSpPr>
        <p:spPr>
          <a:xfrm>
            <a:off x="7483504" y="3535896"/>
            <a:ext cx="1920169" cy="369332"/>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Triangulation and analysis of all data</a:t>
            </a:r>
          </a:p>
        </p:txBody>
      </p:sp>
      <p:sp>
        <p:nvSpPr>
          <p:cNvPr id="32" name="TextBox 31"/>
          <p:cNvSpPr txBox="1"/>
          <p:nvPr/>
        </p:nvSpPr>
        <p:spPr>
          <a:xfrm>
            <a:off x="7483505" y="4323255"/>
            <a:ext cx="1920169" cy="369332"/>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Quantification of the impacts (Task 4)</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21" y="4965903"/>
            <a:ext cx="635802" cy="654688"/>
          </a:xfrm>
          <a:prstGeom prst="rect">
            <a:avLst/>
          </a:prstGeom>
        </p:spPr>
      </p:pic>
      <p:sp>
        <p:nvSpPr>
          <p:cNvPr id="34" name="TextBox 33"/>
          <p:cNvSpPr txBox="1"/>
          <p:nvPr/>
        </p:nvSpPr>
        <p:spPr>
          <a:xfrm>
            <a:off x="3475710" y="5180590"/>
            <a:ext cx="3246102" cy="184666"/>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Production of interim results</a:t>
            </a:r>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817" y="4965903"/>
            <a:ext cx="654688" cy="654688"/>
          </a:xfrm>
          <a:prstGeom prst="rect">
            <a:avLst/>
          </a:prstGeom>
        </p:spPr>
      </p:pic>
      <p:sp>
        <p:nvSpPr>
          <p:cNvPr id="38" name="TextBox 37"/>
          <p:cNvSpPr txBox="1"/>
          <p:nvPr/>
        </p:nvSpPr>
        <p:spPr>
          <a:xfrm>
            <a:off x="7483504" y="5200914"/>
            <a:ext cx="1920169" cy="184666"/>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Draft final report</a:t>
            </a: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702" y="2609685"/>
            <a:ext cx="654688" cy="654688"/>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702" y="3395131"/>
            <a:ext cx="654688" cy="654688"/>
          </a:xfrm>
          <a:prstGeom prst="rect">
            <a:avLst/>
          </a:prstGeom>
        </p:spPr>
      </p:pic>
      <p:sp>
        <p:nvSpPr>
          <p:cNvPr id="42" name="TextBox 41"/>
          <p:cNvSpPr txBox="1"/>
          <p:nvPr/>
        </p:nvSpPr>
        <p:spPr>
          <a:xfrm>
            <a:off x="9928390" y="2844696"/>
            <a:ext cx="1920169" cy="184666"/>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Final report</a:t>
            </a:r>
          </a:p>
        </p:txBody>
      </p:sp>
      <p:sp>
        <p:nvSpPr>
          <p:cNvPr id="43" name="TextBox 42"/>
          <p:cNvSpPr txBox="1"/>
          <p:nvPr/>
        </p:nvSpPr>
        <p:spPr>
          <a:xfrm>
            <a:off x="9928390" y="3628229"/>
            <a:ext cx="1920169" cy="184666"/>
          </a:xfrm>
          <a:prstGeom prst="rect">
            <a:avLst/>
          </a:prstGeom>
          <a:noFill/>
        </p:spPr>
        <p:txBody>
          <a:bodyPr wrap="square" lIns="0" tIns="0" rIns="0" bIns="0" rtlCol="0">
            <a:spAutoFit/>
          </a:bodyPr>
          <a:lstStyle/>
          <a:p>
            <a:pPr>
              <a:spcBef>
                <a:spcPts val="600"/>
              </a:spcBef>
              <a:buSzPct val="100000"/>
            </a:pPr>
            <a:r>
              <a:rPr lang="en-GB" sz="1200" dirty="0">
                <a:solidFill>
                  <a:srgbClr val="313131"/>
                </a:solidFill>
              </a:rPr>
              <a:t>Final Workshop</a:t>
            </a:r>
          </a:p>
        </p:txBody>
      </p:sp>
    </p:spTree>
    <p:extLst>
      <p:ext uri="{BB962C8B-B14F-4D97-AF65-F5344CB8AC3E}">
        <p14:creationId xmlns:p14="http://schemas.microsoft.com/office/powerpoint/2010/main" val="368133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5" name="think-cell Slide" r:id="rId5" imgW="592" imgH="591" progId="TCLayout.ActiveDocument.1">
                  <p:embed/>
                </p:oleObj>
              </mc:Choice>
              <mc:Fallback>
                <p:oleObj name="think-cell Slide" r:id="rId5" imgW="592" imgH="59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fr-BE"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3" name="Title 2"/>
          <p:cNvSpPr>
            <a:spLocks noGrp="1"/>
          </p:cNvSpPr>
          <p:nvPr>
            <p:ph type="title"/>
          </p:nvPr>
        </p:nvSpPr>
        <p:spPr/>
        <p:txBody>
          <a:bodyPr/>
          <a:lstStyle/>
          <a:p>
            <a:r>
              <a:rPr lang="fr-BE" dirty="0" err="1"/>
              <a:t>Where</a:t>
            </a:r>
            <a:r>
              <a:rPr lang="fr-BE" dirty="0"/>
              <a:t>/</a:t>
            </a:r>
            <a:r>
              <a:rPr lang="fr-BE" dirty="0" err="1"/>
              <a:t>when</a:t>
            </a:r>
            <a:r>
              <a:rPr lang="fr-BE" dirty="0"/>
              <a:t> </a:t>
            </a:r>
            <a:r>
              <a:rPr lang="fr-BE" dirty="0" err="1"/>
              <a:t>we</a:t>
            </a:r>
            <a:r>
              <a:rPr lang="fr-BE" dirty="0"/>
              <a:t> </a:t>
            </a:r>
            <a:r>
              <a:rPr lang="fr-BE" dirty="0" err="1"/>
              <a:t>will</a:t>
            </a:r>
            <a:r>
              <a:rPr lang="fr-BE" dirty="0"/>
              <a:t> </a:t>
            </a:r>
            <a:r>
              <a:rPr lang="fr-BE" dirty="0" err="1"/>
              <a:t>need</a:t>
            </a:r>
            <a:r>
              <a:rPr lang="fr-BE" dirty="0"/>
              <a:t> </a:t>
            </a:r>
            <a:r>
              <a:rPr lang="fr-BE" dirty="0" err="1"/>
              <a:t>your</a:t>
            </a:r>
            <a:r>
              <a:rPr lang="fr-BE" dirty="0"/>
              <a:t> help</a:t>
            </a:r>
            <a:endParaRPr lang="en-GB" dirty="0"/>
          </a:p>
        </p:txBody>
      </p:sp>
      <p:sp>
        <p:nvSpPr>
          <p:cNvPr id="5" name="Text Placeholder 1"/>
          <p:cNvSpPr>
            <a:spLocks noGrp="1"/>
          </p:cNvSpPr>
          <p:nvPr>
            <p:ph type="body" sz="quarter" idx="13"/>
          </p:nvPr>
        </p:nvSpPr>
        <p:spPr>
          <a:xfrm>
            <a:off x="469900" y="736688"/>
            <a:ext cx="11252200" cy="757255"/>
          </a:xfrm>
        </p:spPr>
        <p:txBody>
          <a:bodyPr/>
          <a:lstStyle/>
          <a:p>
            <a:r>
              <a:rPr lang="en-GB" dirty="0"/>
              <a:t>How we will interact with you</a:t>
            </a:r>
          </a:p>
        </p:txBody>
      </p:sp>
      <p:sp>
        <p:nvSpPr>
          <p:cNvPr id="6" name="Content Placeholder 3"/>
          <p:cNvSpPr>
            <a:spLocks noGrp="1"/>
          </p:cNvSpPr>
          <p:nvPr>
            <p:ph idx="1"/>
          </p:nvPr>
        </p:nvSpPr>
        <p:spPr>
          <a:xfrm>
            <a:off x="469899" y="1493943"/>
            <a:ext cx="6816117" cy="4633383"/>
          </a:xfrm>
        </p:spPr>
        <p:txBody>
          <a:bodyPr/>
          <a:lstStyle/>
          <a:p>
            <a:pPr algn="just">
              <a:lnSpc>
                <a:spcPct val="150000"/>
              </a:lnSpc>
            </a:pPr>
            <a:r>
              <a:rPr lang="en-GB" sz="1400" dirty="0"/>
              <a:t>The </a:t>
            </a:r>
            <a:r>
              <a:rPr lang="en-GB" sz="1400" b="1" dirty="0">
                <a:solidFill>
                  <a:schemeClr val="accent1"/>
                </a:solidFill>
              </a:rPr>
              <a:t>study core team </a:t>
            </a:r>
            <a:r>
              <a:rPr lang="en-GB" sz="1400" dirty="0"/>
              <a:t>will contact you all in a couple of weeks to ask your input on:</a:t>
            </a:r>
          </a:p>
          <a:p>
            <a:pPr marL="171450" indent="-171450" algn="just">
              <a:lnSpc>
                <a:spcPct val="150000"/>
              </a:lnSpc>
              <a:buFont typeface="Arial" panose="020B0604020202020204" pitchFamily="34" charset="0"/>
              <a:buChar char="•"/>
            </a:pPr>
            <a:r>
              <a:rPr lang="en-GB" sz="1400" b="1" dirty="0"/>
              <a:t>Data providers we should interview </a:t>
            </a:r>
            <a:r>
              <a:rPr lang="en-GB" sz="1400" dirty="0"/>
              <a:t>(for the different thematic areas in scope) and their contacts (we will ask the data providers about their data re-users but feel free to provide input on </a:t>
            </a:r>
            <a:r>
              <a:rPr lang="en-GB" sz="1400" dirty="0" err="1"/>
              <a:t>reusers</a:t>
            </a:r>
            <a:r>
              <a:rPr lang="en-GB" sz="1400" dirty="0"/>
              <a:t> as well);</a:t>
            </a:r>
          </a:p>
          <a:p>
            <a:pPr marL="171450" indent="-171450" algn="just">
              <a:lnSpc>
                <a:spcPct val="150000"/>
              </a:lnSpc>
              <a:buFont typeface="Arial" panose="020B0604020202020204" pitchFamily="34" charset="0"/>
              <a:buChar char="•"/>
            </a:pPr>
            <a:r>
              <a:rPr lang="en-GB" sz="1400" b="1" dirty="0"/>
              <a:t>Possible cases studies for costs and benefits analysis at organisations level </a:t>
            </a:r>
            <a:r>
              <a:rPr lang="en-GB" sz="1400" dirty="0"/>
              <a:t>(i.e. if one of your data providers has recently stopped charging for certain datasets we are particularly interested in hearing from them);</a:t>
            </a:r>
          </a:p>
          <a:p>
            <a:pPr marL="171450" indent="-171450" algn="just">
              <a:lnSpc>
                <a:spcPct val="150000"/>
              </a:lnSpc>
              <a:buFont typeface="Arial" panose="020B0604020202020204" pitchFamily="34" charset="0"/>
              <a:buChar char="•"/>
            </a:pPr>
            <a:r>
              <a:rPr lang="en-GB" sz="1400" b="1" dirty="0"/>
              <a:t>Other national stakeholders we should speak to </a:t>
            </a:r>
            <a:r>
              <a:rPr lang="en-GB" sz="1400" dirty="0"/>
              <a:t>in order to estimate the impacts (i.e. national ministries, re-users associations at the national level).</a:t>
            </a:r>
          </a:p>
          <a:p>
            <a:pPr algn="just">
              <a:lnSpc>
                <a:spcPct val="150000"/>
              </a:lnSpc>
            </a:pPr>
            <a:r>
              <a:rPr lang="en-GB" sz="1400" dirty="0"/>
              <a:t>These information will be passed on to the different thematic coordinators and national data collectors who will organise their interviews with the relevant stakeholders</a:t>
            </a:r>
          </a:p>
          <a:p>
            <a:pPr algn="just">
              <a:lnSpc>
                <a:spcPct val="150000"/>
              </a:lnSpc>
            </a:pPr>
            <a:r>
              <a:rPr lang="en-GB" sz="1400" dirty="0"/>
              <a:t>All along the study, the core team will remain at your entire disposal for any question and will be able to direct you to the thematic and data collector expert which is most relevant for addressing your inquiry. </a:t>
            </a:r>
          </a:p>
          <a:p>
            <a:pPr marL="171450" indent="-171450" algn="just">
              <a:lnSpc>
                <a:spcPct val="150000"/>
              </a:lnSpc>
              <a:buFont typeface="Arial" panose="020B0604020202020204" pitchFamily="34" charset="0"/>
              <a:buChar char="•"/>
            </a:pPr>
            <a:endParaRPr lang="en-GB"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4354" y="1115315"/>
            <a:ext cx="3509053" cy="3509053"/>
          </a:xfrm>
          <a:prstGeom prst="rect">
            <a:avLst/>
          </a:prstGeom>
        </p:spPr>
      </p:pic>
      <p:sp>
        <p:nvSpPr>
          <p:cNvPr id="9" name="TextBox 8"/>
          <p:cNvSpPr txBox="1"/>
          <p:nvPr/>
        </p:nvSpPr>
        <p:spPr>
          <a:xfrm>
            <a:off x="7895218" y="4624368"/>
            <a:ext cx="3982525" cy="1308050"/>
          </a:xfrm>
          <a:prstGeom prst="rect">
            <a:avLst/>
          </a:prstGeom>
          <a:noFill/>
        </p:spPr>
        <p:txBody>
          <a:bodyPr wrap="square" lIns="0" tIns="0" rIns="0" bIns="0" rtlCol="0">
            <a:spAutoFit/>
          </a:bodyPr>
          <a:lstStyle/>
          <a:p>
            <a:pPr>
              <a:spcBef>
                <a:spcPts val="600"/>
              </a:spcBef>
              <a:buSzPct val="100000"/>
            </a:pPr>
            <a:r>
              <a:rPr lang="en-GB" sz="1400" b="1" dirty="0">
                <a:solidFill>
                  <a:schemeClr val="accent1"/>
                </a:solidFill>
              </a:rPr>
              <a:t>Main contact point of the core team:</a:t>
            </a:r>
          </a:p>
          <a:p>
            <a:pPr marL="285750" indent="-285750">
              <a:spcBef>
                <a:spcPts val="600"/>
              </a:spcBef>
              <a:buSzPct val="100000"/>
              <a:buFont typeface="Arial" panose="020B0604020202020204" pitchFamily="34" charset="0"/>
              <a:buChar char="•"/>
            </a:pPr>
            <a:r>
              <a:rPr lang="en-GB" sz="1400" b="1" dirty="0"/>
              <a:t>Martina Barbero </a:t>
            </a:r>
            <a:r>
              <a:rPr lang="en-GB" sz="1400" dirty="0"/>
              <a:t>(</a:t>
            </a:r>
            <a:r>
              <a:rPr lang="en-GB" sz="1400" dirty="0" err="1"/>
              <a:t>mabarbero@Deloitte.com</a:t>
            </a:r>
            <a:r>
              <a:rPr lang="en-GB" sz="1400" dirty="0"/>
              <a:t>)</a:t>
            </a:r>
          </a:p>
          <a:p>
            <a:pPr marL="285750" indent="-285750">
              <a:spcBef>
                <a:spcPts val="600"/>
              </a:spcBef>
              <a:buSzPct val="100000"/>
              <a:buFont typeface="Arial" panose="020B0604020202020204" pitchFamily="34" charset="0"/>
              <a:buChar char="•"/>
            </a:pPr>
            <a:r>
              <a:rPr lang="en-GB" sz="1400" b="1" dirty="0"/>
              <a:t>Laura Doumbouya</a:t>
            </a:r>
          </a:p>
          <a:p>
            <a:pPr marL="285750" indent="-285750">
              <a:spcBef>
                <a:spcPts val="600"/>
              </a:spcBef>
              <a:buSzPct val="100000"/>
              <a:buFont typeface="Arial" panose="020B0604020202020204" pitchFamily="34" charset="0"/>
              <a:buChar char="•"/>
            </a:pPr>
            <a:r>
              <a:rPr lang="en-GB" sz="1400" dirty="0"/>
              <a:t>(</a:t>
            </a:r>
            <a:r>
              <a:rPr lang="en-GB" sz="1400" dirty="0" err="1"/>
              <a:t>ldoumbouya@Deloitte.com</a:t>
            </a:r>
            <a:r>
              <a:rPr lang="en-GB" sz="1400" dirty="0"/>
              <a:t>) </a:t>
            </a:r>
          </a:p>
        </p:txBody>
      </p:sp>
    </p:spTree>
    <p:extLst>
      <p:ext uri="{BB962C8B-B14F-4D97-AF65-F5344CB8AC3E}">
        <p14:creationId xmlns:p14="http://schemas.microsoft.com/office/powerpoint/2010/main" val="6280322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003" y="-658324"/>
            <a:ext cx="12310006" cy="7859224"/>
            <a:chOff x="-59003" y="-658324"/>
            <a:chExt cx="12310006" cy="7859224"/>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3" y="-658324"/>
              <a:ext cx="12310006" cy="7859224"/>
            </a:xfrm>
            <a:prstGeom prst="rect">
              <a:avLst/>
            </a:prstGeom>
          </p:spPr>
        </p:pic>
        <p:sp>
          <p:nvSpPr>
            <p:cNvPr id="4" name="Title 1">
              <a:extLst>
                <a:ext uri="{FF2B5EF4-FFF2-40B4-BE49-F238E27FC236}">
                  <a16:creationId xmlns:a16="http://schemas.microsoft.com/office/drawing/2014/main" id="{A8670A82-BAFB-4922-8D08-F0E25152705F}"/>
                </a:ext>
              </a:extLst>
            </p:cNvPr>
            <p:cNvSpPr txBox="1">
              <a:spLocks/>
            </p:cNvSpPr>
            <p:nvPr>
              <p:custDataLst>
                <p:tags r:id="rId1"/>
              </p:custDataLst>
            </p:nvPr>
          </p:nvSpPr>
          <p:spPr>
            <a:xfrm>
              <a:off x="211496" y="217714"/>
              <a:ext cx="6226626" cy="762000"/>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endParaRPr lang="en-GB" sz="2800" dirty="0">
                <a:solidFill>
                  <a:schemeClr val="bg1"/>
                </a:solidFill>
              </a:endParaRPr>
            </a:p>
          </p:txBody>
        </p:sp>
        <p:sp>
          <p:nvSpPr>
            <p:cNvPr id="12" name="Rectangle 11"/>
            <p:cNvSpPr/>
            <p:nvPr/>
          </p:nvSpPr>
          <p:spPr bwMode="gray">
            <a:xfrm>
              <a:off x="3778786" y="2851057"/>
              <a:ext cx="4598635" cy="2029741"/>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pSp>
          <p:nvGrpSpPr>
            <p:cNvPr id="13" name="Group 12"/>
            <p:cNvGrpSpPr/>
            <p:nvPr/>
          </p:nvGrpSpPr>
          <p:grpSpPr>
            <a:xfrm>
              <a:off x="3857553" y="3378922"/>
              <a:ext cx="4476898" cy="1459843"/>
              <a:chOff x="4905830" y="5309104"/>
              <a:chExt cx="2779800" cy="824042"/>
            </a:xfrm>
          </p:grpSpPr>
          <p:sp>
            <p:nvSpPr>
              <p:cNvPr id="14" name="Subtitle 2"/>
              <p:cNvSpPr txBox="1">
                <a:spLocks/>
              </p:cNvSpPr>
              <p:nvPr>
                <p:custDataLst>
                  <p:tags r:id="rId2"/>
                </p:custDataLst>
              </p:nvPr>
            </p:nvSpPr>
            <p:spPr bwMode="gray">
              <a:xfrm>
                <a:off x="4905830" y="5309104"/>
                <a:ext cx="2779800" cy="526076"/>
              </a:xfrm>
              <a:prstGeom prst="rect">
                <a:avLst/>
              </a:prstGeom>
              <a:noFill/>
              <a:effectLst/>
            </p:spPr>
            <p:txBody>
              <a:bodyPr vert="horz" lIns="0" tIns="0" rIns="0" bIns="0" rtlCol="0" anchor="ctr" anchorCtr="0">
                <a:noAutofit/>
              </a:bodyPr>
              <a:lstStyle>
                <a:lvl1pPr marL="0" indent="0" algn="l" defTabSz="1219170"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609585" indent="0" algn="ctr" defTabSz="1219170" rtl="0" eaLnBrk="1" latinLnBrk="0" hangingPunct="1">
                  <a:spcBef>
                    <a:spcPts val="0"/>
                  </a:spcBef>
                  <a:spcAft>
                    <a:spcPts val="1333"/>
                  </a:spcAft>
                  <a:buClrTx/>
                  <a:buSzPct val="100000"/>
                  <a:buFont typeface="Arial"/>
                  <a:buNone/>
                  <a:defRPr lang="en-US" sz="2667" b="1" kern="1200">
                    <a:solidFill>
                      <a:schemeClr val="tx1"/>
                    </a:solidFill>
                    <a:latin typeface="+mn-lt"/>
                    <a:ea typeface="+mn-ea"/>
                    <a:cs typeface="+mn-cs"/>
                  </a:defRPr>
                </a:lvl2pPr>
                <a:lvl3pPr marL="1219170" indent="0" algn="ctr"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solidFill>
                    <a:latin typeface="+mn-lt"/>
                    <a:ea typeface="+mn-ea"/>
                    <a:cs typeface="+mn-cs"/>
                  </a:defRPr>
                </a:lvl3pPr>
                <a:lvl4pPr marL="1828754" indent="0" algn="ctr"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solidFill>
                    <a:latin typeface="+mn-lt"/>
                    <a:ea typeface="+mn-ea"/>
                    <a:cs typeface="+mn-cs"/>
                  </a:defRPr>
                </a:lvl4pPr>
                <a:lvl5pPr marL="2438339" indent="0" algn="ctr"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solidFill>
                    <a:latin typeface="+mn-lt"/>
                    <a:ea typeface="+mn-ea"/>
                    <a:cs typeface="+mn-cs"/>
                  </a:defRPr>
                </a:lvl5pPr>
                <a:lvl6pPr marL="3047924"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6pPr>
                <a:lvl7pPr marL="3657509" indent="0" algn="ctr" defTabSz="1219170" rtl="0" eaLnBrk="1" latinLnBrk="0" hangingPunct="1">
                  <a:spcBef>
                    <a:spcPts val="0"/>
                  </a:spcBef>
                  <a:spcAft>
                    <a:spcPts val="1333"/>
                  </a:spcAft>
                  <a:buFont typeface="Verdana" panose="020B0604030504040204" pitchFamily="34" charset="0"/>
                  <a:buNone/>
                  <a:defRPr sz="2133" kern="1200">
                    <a:solidFill>
                      <a:schemeClr val="tx1"/>
                    </a:solidFill>
                    <a:latin typeface="+mn-lt"/>
                    <a:ea typeface="+mn-ea"/>
                    <a:cs typeface="+mn-cs"/>
                  </a:defRPr>
                </a:lvl7pPr>
                <a:lvl8pPr marL="4267093"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8pPr>
                <a:lvl9pPr marL="4876678"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9pPr>
              </a:lstStyle>
              <a:p>
                <a:pPr algn="ctr"/>
                <a:r>
                  <a:rPr lang="en-GB" sz="3200" b="1" dirty="0"/>
                  <a:t>ADDITIONAL</a:t>
                </a:r>
              </a:p>
              <a:p>
                <a:pPr algn="ctr"/>
                <a:r>
                  <a:rPr lang="en-GB" sz="3200" b="1" dirty="0"/>
                  <a:t>QUESTIONS? REMARKS?</a:t>
                </a:r>
              </a:p>
            </p:txBody>
          </p:sp>
          <p:sp>
            <p:nvSpPr>
              <p:cNvPr id="18" name="Rectangle 17"/>
              <p:cNvSpPr/>
              <p:nvPr/>
            </p:nvSpPr>
            <p:spPr bwMode="gray">
              <a:xfrm>
                <a:off x="5204616" y="6036518"/>
                <a:ext cx="2160000" cy="96628"/>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p>
                <a:pPr algn="ctr">
                  <a:lnSpc>
                    <a:spcPct val="106000"/>
                  </a:lnSpc>
                  <a:buFont typeface="Wingdings 2" pitchFamily="18" charset="2"/>
                  <a:buNone/>
                </a:pPr>
                <a:endParaRPr lang="en-GB" sz="3200" b="1" dirty="0">
                  <a:solidFill>
                    <a:schemeClr val="bg1"/>
                  </a:solidFill>
                </a:endParaRPr>
              </a:p>
            </p:txBody>
          </p:sp>
        </p:grpSp>
        <p:grpSp>
          <p:nvGrpSpPr>
            <p:cNvPr id="21" name="Group 493"/>
            <p:cNvGrpSpPr>
              <a:grpSpLocks noChangeAspect="1"/>
            </p:cNvGrpSpPr>
            <p:nvPr/>
          </p:nvGrpSpPr>
          <p:grpSpPr bwMode="auto">
            <a:xfrm>
              <a:off x="5441142" y="1703557"/>
              <a:ext cx="1273962" cy="1273961"/>
              <a:chOff x="6194" y="1960"/>
              <a:chExt cx="340" cy="340"/>
            </a:xfrm>
            <a:solidFill>
              <a:schemeClr val="bg1"/>
            </a:solidFill>
          </p:grpSpPr>
          <p:sp>
            <p:nvSpPr>
              <p:cNvPr id="22"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Oval 496"/>
              <p:cNvSpPr>
                <a:spLocks noChangeArrowheads="1"/>
              </p:cNvSpPr>
              <p:nvPr/>
            </p:nvSpPr>
            <p:spPr bwMode="auto">
              <a:xfrm>
                <a:off x="6357" y="220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42213622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9" name="think-cell Slide" r:id="rId5" imgW="592" imgH="591" progId="TCLayout.ActiveDocument.1">
                  <p:embed/>
                </p:oleObj>
              </mc:Choice>
              <mc:Fallback>
                <p:oleObj name="think-cell Slide" r:id="rId5" imgW="592" imgH="59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GB" sz="5400" b="1" dirty="0">
              <a:solidFill>
                <a:schemeClr val="bg1"/>
              </a:solidFill>
              <a:latin typeface="Verdana" panose="020B0604030504040204" pitchFamily="34" charset="0"/>
              <a:sym typeface="Verdana" panose="020B0604030504040204" pitchFamily="34" charset="0"/>
            </a:endParaRPr>
          </a:p>
        </p:txBody>
      </p:sp>
      <p:sp>
        <p:nvSpPr>
          <p:cNvPr id="2" name="Title 1"/>
          <p:cNvSpPr>
            <a:spLocks noGrp="1"/>
          </p:cNvSpPr>
          <p:nvPr>
            <p:ph type="ctrTitle"/>
          </p:nvPr>
        </p:nvSpPr>
        <p:spPr>
          <a:xfrm>
            <a:off x="4222048" y="1821402"/>
            <a:ext cx="3780000" cy="3780000"/>
          </a:xfrm>
          <a:solidFill>
            <a:schemeClr val="accent1"/>
          </a:solidFill>
        </p:spPr>
        <p:txBody>
          <a:bodyPr>
            <a:normAutofit/>
          </a:bodyPr>
          <a:lstStyle/>
          <a:p>
            <a:pPr>
              <a:lnSpc>
                <a:spcPct val="100000"/>
              </a:lnSpc>
            </a:pPr>
            <a:r>
              <a:rPr lang="en-GB" sz="5400" b="1" dirty="0">
                <a:solidFill>
                  <a:schemeClr val="bg1"/>
                </a:solidFill>
              </a:rPr>
              <a:t>Thank you!</a:t>
            </a:r>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3744559" y="225752"/>
            <a:ext cx="1349954" cy="658535"/>
          </a:xfrm>
          <a:prstGeom prst="rect">
            <a:avLst/>
          </a:prstGeom>
        </p:spPr>
      </p:pic>
      <p:pic>
        <p:nvPicPr>
          <p:cNvPr id="7" name="Picture 6"/>
          <p:cNvPicPr/>
          <p:nvPr/>
        </p:nvPicPr>
        <p:blipFill>
          <a:blip r:embed="rId8" cstate="print">
            <a:extLst>
              <a:ext uri="{28A0092B-C50C-407E-A947-70E740481C1C}">
                <a14:useLocalDpi xmlns:a14="http://schemas.microsoft.com/office/drawing/2010/main" val="0"/>
              </a:ext>
            </a:extLst>
          </a:blip>
          <a:stretch>
            <a:fillRect/>
          </a:stretch>
        </p:blipFill>
        <p:spPr>
          <a:xfrm>
            <a:off x="6702250" y="275399"/>
            <a:ext cx="1734963" cy="641393"/>
          </a:xfrm>
          <a:prstGeom prst="rect">
            <a:avLst/>
          </a:prstGeom>
        </p:spPr>
      </p:pic>
      <p:pic>
        <p:nvPicPr>
          <p:cNvPr id="8" name="Picture 7" descr="C:\Users\meichholtzer\AppData\Local\Microsoft\Windows\INetCache\Content.MSO\9B28AF85.tmp"/>
          <p:cNvPicPr/>
          <p:nvPr/>
        </p:nvPicPr>
        <p:blipFill rotWithShape="1">
          <a:blip r:embed="rId9">
            <a:extLst>
              <a:ext uri="{28A0092B-C50C-407E-A947-70E740481C1C}">
                <a14:useLocalDpi xmlns:a14="http://schemas.microsoft.com/office/drawing/2010/main" val="0"/>
              </a:ext>
            </a:extLst>
          </a:blip>
          <a:srcRect l="11936" t="29851" r="13263" b="23134"/>
          <a:stretch/>
        </p:blipFill>
        <p:spPr bwMode="auto">
          <a:xfrm>
            <a:off x="9691165" y="372445"/>
            <a:ext cx="2055359" cy="5567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074669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r>
              <a:rPr lang="en-GB" dirty="0">
                <a:latin typeface="Verdana" panose="020B0604030504040204" pitchFamily="34" charset="0"/>
                <a:ea typeface="Calibri" panose="020F0502020204030204" pitchFamily="34" charset="0"/>
                <a:cs typeface="Times New Roman" panose="02020603050405020304" pitchFamily="18" charset="0"/>
              </a:rPr>
              <a:t>Deloitte refers to one or more of Deloitte </a:t>
            </a:r>
            <a:r>
              <a:rPr lang="en-GB" dirty="0" err="1">
                <a:latin typeface="Verdana" panose="020B0604030504040204" pitchFamily="34" charset="0"/>
                <a:ea typeface="Calibri" panose="020F0502020204030204" pitchFamily="34" charset="0"/>
                <a:cs typeface="Times New Roman" panose="02020603050405020304" pitchFamily="18" charset="0"/>
              </a:rPr>
              <a:t>Touche</a:t>
            </a:r>
            <a:r>
              <a:rPr lang="en-GB" dirty="0">
                <a:latin typeface="Verdana" panose="020B0604030504040204" pitchFamily="34" charset="0"/>
                <a:ea typeface="Calibri" panose="020F0502020204030204" pitchFamily="34" charset="0"/>
                <a:cs typeface="Times New Roman" panose="02020603050405020304" pitchFamily="18" charset="0"/>
              </a:rPr>
              <a:t> Tohmatsu Limited (“DTTL”), its global network of member firms, and their related entities. DTTL (also referred to as “Deloitte Global”) and each of its member firms are legally separate and independent entities. DTTL does not provide services to clients. Please see </a:t>
            </a:r>
            <a:r>
              <a:rPr lang="en-GB" u="sng" dirty="0">
                <a:solidFill>
                  <a:srgbClr val="00A3E0"/>
                </a:solidFill>
                <a:latin typeface="Verdana" panose="020B0604030504040204" pitchFamily="34" charset="0"/>
                <a:ea typeface="Calibri" panose="020F0502020204030204" pitchFamily="34" charset="0"/>
                <a:cs typeface="Times New Roman" panose="02020603050405020304" pitchFamily="18" charset="0"/>
                <a:hlinkClick r:id="rId3"/>
              </a:rPr>
              <a:t>www.deloitte.com/about</a:t>
            </a:r>
            <a:r>
              <a:rPr lang="en-GB" dirty="0">
                <a:latin typeface="Verdana" panose="020B0604030504040204" pitchFamily="34" charset="0"/>
                <a:ea typeface="Calibri" panose="020F0502020204030204" pitchFamily="34" charset="0"/>
                <a:cs typeface="Times New Roman" panose="02020603050405020304" pitchFamily="18" charset="0"/>
              </a:rPr>
              <a:t> to learn more.</a:t>
            </a:r>
          </a:p>
          <a:p>
            <a:r>
              <a:rPr lang="en-GB" dirty="0">
                <a:latin typeface="Verdana" panose="020B0604030504040204" pitchFamily="34" charset="0"/>
                <a:ea typeface="Calibri" panose="020F0502020204030204" pitchFamily="34" charset="0"/>
                <a:cs typeface="Times New Roman" panose="02020603050405020304" pitchFamily="18" charset="0"/>
              </a:rPr>
              <a:t>Deloitte is a leading global provider of audit and assurance, consulting, financial advisory, risk advisory, tax and related services. Our network of member firms in more than 150 countries and territories serves four out of five Fortune Global 500® companies. Learn how Deloitte’s approximately 286,000 people make an impact that matters at </a:t>
            </a:r>
            <a:r>
              <a:rPr lang="en-GB" u="sng" dirty="0">
                <a:solidFill>
                  <a:srgbClr val="00A3E0"/>
                </a:solidFill>
                <a:latin typeface="Verdana" panose="020B0604030504040204" pitchFamily="34" charset="0"/>
                <a:ea typeface="Calibri" panose="020F0502020204030204" pitchFamily="34" charset="0"/>
                <a:cs typeface="Times New Roman" panose="02020603050405020304" pitchFamily="18" charset="0"/>
                <a:hlinkClick r:id="rId4"/>
              </a:rPr>
              <a:t>www.deloitte.com</a:t>
            </a:r>
            <a:r>
              <a:rPr lang="en-GB" dirty="0">
                <a:latin typeface="Verdana" panose="020B0604030504040204" pitchFamily="34" charset="0"/>
                <a:ea typeface="Calibri" panose="020F0502020204030204" pitchFamily="34" charset="0"/>
                <a:cs typeface="Times New Roman" panose="02020603050405020304" pitchFamily="18" charset="0"/>
              </a:rPr>
              <a:t>.</a:t>
            </a:r>
            <a:endParaRPr lang="en-GB"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3267" y="5426085"/>
            <a:ext cx="1498833" cy="945636"/>
          </a:xfrm>
          <a:prstGeom prst="rect">
            <a:avLst/>
          </a:prstGeom>
        </p:spPr>
      </p:pic>
    </p:spTree>
    <p:extLst>
      <p:ext uri="{BB962C8B-B14F-4D97-AF65-F5344CB8AC3E}">
        <p14:creationId xmlns:p14="http://schemas.microsoft.com/office/powerpoint/2010/main" val="39467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F2C130-8372-4572-83A6-22EB1784FBB5}"/>
              </a:ext>
            </a:extLst>
          </p:cNvPr>
          <p:cNvSpPr>
            <a:spLocks noGrp="1"/>
          </p:cNvSpPr>
          <p:nvPr>
            <p:ph type="title"/>
          </p:nvPr>
        </p:nvSpPr>
        <p:spPr>
          <a:xfrm>
            <a:off x="612569" y="2879588"/>
            <a:ext cx="10515600" cy="549412"/>
          </a:xfrm>
        </p:spPr>
        <p:txBody>
          <a:bodyPr/>
          <a:lstStyle/>
          <a:p>
            <a:r>
              <a:rPr lang="sv-SE" dirty="0"/>
              <a:t>Inkomna Användarsynpunkter</a:t>
            </a:r>
          </a:p>
        </p:txBody>
      </p:sp>
    </p:spTree>
    <p:extLst>
      <p:ext uri="{BB962C8B-B14F-4D97-AF65-F5344CB8AC3E}">
        <p14:creationId xmlns:p14="http://schemas.microsoft.com/office/powerpoint/2010/main" val="208111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C61C88-CAA4-4431-91B1-F13F63BE5537}"/>
              </a:ext>
            </a:extLst>
          </p:cNvPr>
          <p:cNvSpPr>
            <a:spLocks noGrp="1"/>
          </p:cNvSpPr>
          <p:nvPr>
            <p:ph type="title"/>
          </p:nvPr>
        </p:nvSpPr>
        <p:spPr/>
        <p:txBody>
          <a:bodyPr/>
          <a:lstStyle/>
          <a:p>
            <a:r>
              <a:rPr lang="sv-SE" dirty="0"/>
              <a:t>tidsplan</a:t>
            </a:r>
          </a:p>
        </p:txBody>
      </p:sp>
      <p:sp>
        <p:nvSpPr>
          <p:cNvPr id="3" name="Platshållare för innehåll 2">
            <a:extLst>
              <a:ext uri="{FF2B5EF4-FFF2-40B4-BE49-F238E27FC236}">
                <a16:creationId xmlns:a16="http://schemas.microsoft.com/office/drawing/2014/main" id="{59F71C47-F275-4353-9EDE-73D744AC6C6F}"/>
              </a:ext>
            </a:extLst>
          </p:cNvPr>
          <p:cNvSpPr>
            <a:spLocks noGrp="1"/>
          </p:cNvSpPr>
          <p:nvPr>
            <p:ph idx="1"/>
          </p:nvPr>
        </p:nvSpPr>
        <p:spPr/>
        <p:txBody>
          <a:bodyPr/>
          <a:lstStyle/>
          <a:p>
            <a:pPr marL="457200" indent="-457200">
              <a:buFont typeface="Arial" panose="020B0604020202020204" pitchFamily="34" charset="0"/>
              <a:buChar char="•"/>
            </a:pPr>
            <a:r>
              <a:rPr lang="sv-SE" dirty="0"/>
              <a:t>Första avstämning med ESV			20/2</a:t>
            </a:r>
          </a:p>
          <a:p>
            <a:pPr marL="457200" indent="-457200">
              <a:buFont typeface="Arial" panose="020B0604020202020204" pitchFamily="34" charset="0"/>
              <a:buChar char="•"/>
            </a:pPr>
            <a:r>
              <a:rPr lang="sv-SE" dirty="0"/>
              <a:t>Deadline enkäten för användare		29/2</a:t>
            </a:r>
          </a:p>
          <a:p>
            <a:pPr marL="457200" indent="-457200">
              <a:buFont typeface="Arial" panose="020B0604020202020204" pitchFamily="34" charset="0"/>
              <a:buChar char="•"/>
            </a:pPr>
            <a:r>
              <a:rPr lang="sv-SE" dirty="0"/>
              <a:t>Sista dag för justering av sina siffror	2/3</a:t>
            </a:r>
          </a:p>
          <a:p>
            <a:pPr marL="457200" indent="-457200">
              <a:buFont typeface="Arial" panose="020B0604020202020204" pitchFamily="34" charset="0"/>
              <a:buChar char="•"/>
            </a:pPr>
            <a:r>
              <a:rPr lang="sv-SE" dirty="0"/>
              <a:t>Leverans nyttoanalys				20/3</a:t>
            </a:r>
          </a:p>
          <a:p>
            <a:pPr marL="457200" indent="-457200">
              <a:buFont typeface="Arial" panose="020B0604020202020204" pitchFamily="34" charset="0"/>
              <a:buChar char="•"/>
            </a:pPr>
            <a:r>
              <a:rPr lang="sv-SE" dirty="0"/>
              <a:t>Leverans budgetära konsekvenser		30/3</a:t>
            </a:r>
          </a:p>
          <a:p>
            <a:pPr marL="457200" indent="-457200">
              <a:buFont typeface="Arial" panose="020B0604020202020204" pitchFamily="34" charset="0"/>
              <a:buChar char="•"/>
            </a:pPr>
            <a:r>
              <a:rPr lang="sv-SE" dirty="0"/>
              <a:t>Andra avstämning med ESV			31/3?</a:t>
            </a:r>
          </a:p>
          <a:p>
            <a:pPr marL="457200" indent="-457200">
              <a:buFont typeface="Arial" panose="020B0604020202020204" pitchFamily="34" charset="0"/>
              <a:buChar char="•"/>
            </a:pPr>
            <a:r>
              <a:rPr lang="sv-SE" dirty="0">
                <a:highlight>
                  <a:srgbClr val="C0C0C0"/>
                </a:highlight>
              </a:rPr>
              <a:t>Remiss delrapport				7/4-23/4</a:t>
            </a:r>
          </a:p>
          <a:p>
            <a:pPr marL="457200" indent="-457200">
              <a:buFont typeface="Arial" panose="020B0604020202020204" pitchFamily="34" charset="0"/>
              <a:buChar char="•"/>
            </a:pPr>
            <a:r>
              <a:rPr lang="sv-SE" dirty="0"/>
              <a:t>Delrapport till RK				8/5</a:t>
            </a:r>
          </a:p>
          <a:p>
            <a:pPr marL="457200" indent="-457200">
              <a:buFont typeface="Arial" panose="020B0604020202020204" pitchFamily="34" charset="0"/>
              <a:buChar char="•"/>
            </a:pPr>
            <a:r>
              <a:rPr lang="sv-SE" dirty="0">
                <a:highlight>
                  <a:srgbClr val="C0C0C0"/>
                </a:highlight>
              </a:rPr>
              <a:t>Remiss slutrapport				12/5-29/5</a:t>
            </a:r>
          </a:p>
          <a:p>
            <a:pPr marL="457200" indent="-457200">
              <a:buFont typeface="Arial" panose="020B0604020202020204" pitchFamily="34" charset="0"/>
              <a:buChar char="•"/>
            </a:pPr>
            <a:r>
              <a:rPr lang="sv-SE" dirty="0"/>
              <a:t>Slutrapport till RK				12/6</a:t>
            </a:r>
          </a:p>
        </p:txBody>
      </p:sp>
      <p:sp>
        <p:nvSpPr>
          <p:cNvPr id="4" name="Pratbubbla: rektangel med rundade hörn 3">
            <a:extLst>
              <a:ext uri="{FF2B5EF4-FFF2-40B4-BE49-F238E27FC236}">
                <a16:creationId xmlns:a16="http://schemas.microsoft.com/office/drawing/2014/main" id="{A657DBB8-9A90-4E52-A18E-1D66C493EBCB}"/>
              </a:ext>
            </a:extLst>
          </p:cNvPr>
          <p:cNvSpPr/>
          <p:nvPr/>
        </p:nvSpPr>
        <p:spPr>
          <a:xfrm>
            <a:off x="8795657" y="723207"/>
            <a:ext cx="3124200" cy="5411586"/>
          </a:xfrm>
          <a:prstGeom prst="wedgeRoundRectCallout">
            <a:avLst>
              <a:gd name="adj1" fmla="val -62993"/>
              <a:gd name="adj2" fmla="val -22991"/>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Tider för leveranser och deadlines under våren.  </a:t>
            </a:r>
          </a:p>
          <a:p>
            <a:pPr algn="ctr"/>
            <a:endParaRPr lang="sv-SE" sz="2400" dirty="0">
              <a:solidFill>
                <a:schemeClr val="bg1"/>
              </a:solidFill>
            </a:endParaRPr>
          </a:p>
          <a:p>
            <a:pPr algn="ctr"/>
            <a:r>
              <a:rPr lang="sv-SE" sz="2400" dirty="0">
                <a:solidFill>
                  <a:schemeClr val="bg1"/>
                </a:solidFill>
              </a:rPr>
              <a:t>De båda remisserna avser tid för alla utpekade i uppdraget att förankra inom sina respektive organisationer. Det är alltså ingen formell bred remiss</a:t>
            </a:r>
            <a:r>
              <a:rPr lang="sv-SE" sz="2400" dirty="0"/>
              <a:t>. </a:t>
            </a:r>
          </a:p>
        </p:txBody>
      </p:sp>
    </p:spTree>
    <p:extLst>
      <p:ext uri="{BB962C8B-B14F-4D97-AF65-F5344CB8AC3E}">
        <p14:creationId xmlns:p14="http://schemas.microsoft.com/office/powerpoint/2010/main" val="287727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0B534E-0700-4A0B-9DF5-DC59279A7FEC}"/>
              </a:ext>
            </a:extLst>
          </p:cNvPr>
          <p:cNvSpPr>
            <a:spLocks noGrp="1"/>
          </p:cNvSpPr>
          <p:nvPr>
            <p:ph type="title"/>
          </p:nvPr>
        </p:nvSpPr>
        <p:spPr/>
        <p:txBody>
          <a:bodyPr/>
          <a:lstStyle/>
          <a:p>
            <a:r>
              <a:rPr lang="sv-SE" sz="3600" dirty="0"/>
              <a:t>Användarsynpunkter</a:t>
            </a:r>
            <a:endParaRPr lang="sv-SE" dirty="0"/>
          </a:p>
        </p:txBody>
      </p:sp>
      <p:sp>
        <p:nvSpPr>
          <p:cNvPr id="3" name="Platshållare för innehåll 2">
            <a:extLst>
              <a:ext uri="{FF2B5EF4-FFF2-40B4-BE49-F238E27FC236}">
                <a16:creationId xmlns:a16="http://schemas.microsoft.com/office/drawing/2014/main" id="{D979820B-A22C-445C-B3F8-27F69765B2B4}"/>
              </a:ext>
            </a:extLst>
          </p:cNvPr>
          <p:cNvSpPr>
            <a:spLocks noGrp="1"/>
          </p:cNvSpPr>
          <p:nvPr>
            <p:ph idx="1"/>
          </p:nvPr>
        </p:nvSpPr>
        <p:spPr/>
        <p:txBody>
          <a:bodyPr/>
          <a:lstStyle/>
          <a:p>
            <a:pPr marL="457200" indent="-457200">
              <a:buFont typeface="Arial" panose="020B0604020202020204" pitchFamily="34" charset="0"/>
              <a:buChar char="•"/>
            </a:pPr>
            <a:r>
              <a:rPr lang="sv-SE" dirty="0"/>
              <a:t>272 har besökt och klickat i enkäten</a:t>
            </a:r>
          </a:p>
          <a:p>
            <a:pPr marL="457200" indent="-457200">
              <a:buFont typeface="Arial" panose="020B0604020202020204" pitchFamily="34" charset="0"/>
              <a:buChar char="•"/>
            </a:pPr>
            <a:r>
              <a:rPr lang="sv-SE" dirty="0"/>
              <a:t>90 inlämnade svar</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endParaRPr lang="sv-SE" dirty="0"/>
          </a:p>
        </p:txBody>
      </p:sp>
      <p:pic>
        <p:nvPicPr>
          <p:cNvPr id="4" name="Bildobjekt 3">
            <a:extLst>
              <a:ext uri="{FF2B5EF4-FFF2-40B4-BE49-F238E27FC236}">
                <a16:creationId xmlns:a16="http://schemas.microsoft.com/office/drawing/2014/main" id="{7F00DAA8-0E0B-4448-9A9D-3A5DAF1B7047}"/>
              </a:ext>
            </a:extLst>
          </p:cNvPr>
          <p:cNvPicPr>
            <a:picLocks noChangeAspect="1"/>
          </p:cNvPicPr>
          <p:nvPr/>
        </p:nvPicPr>
        <p:blipFill>
          <a:blip r:embed="rId2"/>
          <a:stretch>
            <a:fillRect/>
          </a:stretch>
        </p:blipFill>
        <p:spPr>
          <a:xfrm>
            <a:off x="835231" y="2603761"/>
            <a:ext cx="7048500" cy="3686175"/>
          </a:xfrm>
          <a:prstGeom prst="rect">
            <a:avLst/>
          </a:prstGeom>
        </p:spPr>
      </p:pic>
    </p:spTree>
    <p:extLst>
      <p:ext uri="{BB962C8B-B14F-4D97-AF65-F5344CB8AC3E}">
        <p14:creationId xmlns:p14="http://schemas.microsoft.com/office/powerpoint/2010/main" val="337969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D6117E-5D8B-474D-9D8C-C5AAED5082BB}"/>
              </a:ext>
            </a:extLst>
          </p:cNvPr>
          <p:cNvSpPr>
            <a:spLocks noGrp="1"/>
          </p:cNvSpPr>
          <p:nvPr>
            <p:ph type="title"/>
          </p:nvPr>
        </p:nvSpPr>
        <p:spPr/>
        <p:txBody>
          <a:bodyPr/>
          <a:lstStyle/>
          <a:p>
            <a:r>
              <a:rPr lang="sv-SE" sz="3200" dirty="0"/>
              <a:t>Användarsynpunkter</a:t>
            </a:r>
            <a:br>
              <a:rPr lang="sv-SE" sz="3200" dirty="0"/>
            </a:br>
            <a:r>
              <a:rPr lang="sv-SE" sz="2400" dirty="0"/>
              <a:t>Vilken organisation representerar du? (Frivilligt)</a:t>
            </a:r>
            <a:br>
              <a:rPr lang="sv-SE" sz="2400" dirty="0"/>
            </a:br>
            <a:endParaRPr lang="sv-SE" sz="2400" dirty="0"/>
          </a:p>
        </p:txBody>
      </p:sp>
      <p:sp>
        <p:nvSpPr>
          <p:cNvPr id="3" name="Platshållare för innehåll 2">
            <a:extLst>
              <a:ext uri="{FF2B5EF4-FFF2-40B4-BE49-F238E27FC236}">
                <a16:creationId xmlns:a16="http://schemas.microsoft.com/office/drawing/2014/main" id="{78F01100-F086-4C0B-BF84-D7C3C896F708}"/>
              </a:ext>
            </a:extLst>
          </p:cNvPr>
          <p:cNvSpPr>
            <a:spLocks noGrp="1"/>
          </p:cNvSpPr>
          <p:nvPr>
            <p:ph idx="1"/>
          </p:nvPr>
        </p:nvSpPr>
        <p:spPr>
          <a:xfrm>
            <a:off x="721426" y="1983197"/>
            <a:ext cx="10515600" cy="4874803"/>
          </a:xfrm>
        </p:spPr>
        <p:txBody>
          <a:bodyPr numCol="2">
            <a:normAutofit fontScale="70000" lnSpcReduction="20000"/>
          </a:bodyPr>
          <a:lstStyle/>
          <a:p>
            <a:r>
              <a:rPr lang="sv-SE" dirty="0"/>
              <a:t>Lantmätarstudent</a:t>
            </a:r>
          </a:p>
          <a:p>
            <a:r>
              <a:rPr lang="sv-SE" dirty="0"/>
              <a:t>Miljöförvaltningen Göteborgs Stad</a:t>
            </a:r>
          </a:p>
          <a:p>
            <a:r>
              <a:rPr lang="sv-SE" dirty="0"/>
              <a:t>Eda kommun</a:t>
            </a:r>
          </a:p>
          <a:p>
            <a:r>
              <a:rPr lang="sv-SE" dirty="0" err="1"/>
              <a:t>Remograph</a:t>
            </a:r>
            <a:r>
              <a:rPr lang="sv-SE" dirty="0"/>
              <a:t> AB</a:t>
            </a:r>
          </a:p>
          <a:p>
            <a:r>
              <a:rPr lang="sv-SE" dirty="0"/>
              <a:t>Institutionen för Tillämpad IT, Göteborgs Universitet</a:t>
            </a:r>
          </a:p>
          <a:p>
            <a:r>
              <a:rPr lang="sv-SE" dirty="0"/>
              <a:t>Region Dalarna</a:t>
            </a:r>
          </a:p>
          <a:p>
            <a:r>
              <a:rPr lang="sv-SE" dirty="0" err="1"/>
              <a:t>Kodapan</a:t>
            </a:r>
            <a:r>
              <a:rPr lang="sv-SE" dirty="0"/>
              <a:t>, http://kodapan.se/ </a:t>
            </a:r>
            <a:r>
              <a:rPr lang="sv-SE" dirty="0" err="1"/>
              <a:t>OpenStreetMap</a:t>
            </a:r>
            <a:r>
              <a:rPr lang="sv-SE" dirty="0"/>
              <a:t>, http://openstreetmap.se/ Postnummeruppror, http://postnummeruppror.nu/</a:t>
            </a:r>
          </a:p>
          <a:p>
            <a:r>
              <a:rPr lang="sv-SE" dirty="0"/>
              <a:t>Haninge kommun.</a:t>
            </a:r>
          </a:p>
          <a:p>
            <a:r>
              <a:rPr lang="sv-SE" dirty="0"/>
              <a:t>Region Halland</a:t>
            </a:r>
          </a:p>
          <a:p>
            <a:r>
              <a:rPr lang="sv-SE" dirty="0"/>
              <a:t>Lantmäteriet</a:t>
            </a:r>
          </a:p>
          <a:p>
            <a:r>
              <a:rPr lang="sv-SE" dirty="0"/>
              <a:t>Trafikverket</a:t>
            </a:r>
          </a:p>
          <a:p>
            <a:r>
              <a:rPr lang="sv-SE" dirty="0"/>
              <a:t>Trafikverket</a:t>
            </a:r>
          </a:p>
          <a:p>
            <a:r>
              <a:rPr lang="sv-SE" dirty="0"/>
              <a:t>Trafikverket</a:t>
            </a:r>
          </a:p>
          <a:p>
            <a:r>
              <a:rPr lang="sv-SE" dirty="0"/>
              <a:t>Trafikverket</a:t>
            </a:r>
          </a:p>
          <a:p>
            <a:r>
              <a:rPr lang="sv-SE" dirty="0"/>
              <a:t>Trafikverket</a:t>
            </a:r>
          </a:p>
          <a:p>
            <a:r>
              <a:rPr lang="sv-SE" dirty="0"/>
              <a:t>Trafikverket</a:t>
            </a:r>
          </a:p>
          <a:p>
            <a:r>
              <a:rPr lang="sv-SE" dirty="0"/>
              <a:t>Orienteringsklubb</a:t>
            </a:r>
          </a:p>
          <a:p>
            <a:r>
              <a:rPr lang="sv-SE" dirty="0"/>
              <a:t>Lantmäteriet: Svarar på värdefulla data utifrån min roll och min kunskap som anställd på Lantmäteriet.</a:t>
            </a:r>
          </a:p>
          <a:p>
            <a:r>
              <a:rPr lang="sv-SE" dirty="0" err="1"/>
              <a:t>HaV</a:t>
            </a:r>
            <a:endParaRPr lang="sv-SE" dirty="0"/>
          </a:p>
          <a:p>
            <a:r>
              <a:rPr lang="sv-SE" dirty="0" err="1"/>
              <a:t>Tyréns</a:t>
            </a:r>
            <a:r>
              <a:rPr lang="sv-SE" dirty="0"/>
              <a:t> AB</a:t>
            </a:r>
          </a:p>
          <a:p>
            <a:r>
              <a:rPr lang="sv-SE" dirty="0" err="1"/>
              <a:t>Tyréns</a:t>
            </a:r>
            <a:r>
              <a:rPr lang="sv-SE" dirty="0"/>
              <a:t> AB</a:t>
            </a:r>
          </a:p>
          <a:p>
            <a:r>
              <a:rPr lang="sv-SE" dirty="0"/>
              <a:t>Konsult (</a:t>
            </a:r>
            <a:r>
              <a:rPr lang="sv-SE" dirty="0" err="1"/>
              <a:t>Tyréns</a:t>
            </a:r>
            <a:r>
              <a:rPr lang="sv-SE" dirty="0"/>
              <a:t> AB)</a:t>
            </a:r>
          </a:p>
          <a:p>
            <a:r>
              <a:rPr lang="sv-SE" dirty="0" err="1"/>
              <a:t>Tyréns</a:t>
            </a:r>
            <a:r>
              <a:rPr lang="sv-SE" dirty="0"/>
              <a:t> AB SGF Fältkommitté</a:t>
            </a:r>
          </a:p>
          <a:p>
            <a:r>
              <a:rPr lang="sv-SE" dirty="0" err="1"/>
              <a:t>Tyréns</a:t>
            </a:r>
            <a:r>
              <a:rPr lang="sv-SE" dirty="0"/>
              <a:t> AB</a:t>
            </a:r>
          </a:p>
          <a:p>
            <a:r>
              <a:rPr lang="sv-SE" dirty="0"/>
              <a:t>Helsingborgs stad</a:t>
            </a:r>
          </a:p>
          <a:p>
            <a:endParaRPr lang="sv-SE" dirty="0"/>
          </a:p>
        </p:txBody>
      </p:sp>
      <p:pic>
        <p:nvPicPr>
          <p:cNvPr id="1026" name="Picture 2" descr="Expand">
            <a:extLst>
              <a:ext uri="{FF2B5EF4-FFF2-40B4-BE49-F238E27FC236}">
                <a16:creationId xmlns:a16="http://schemas.microsoft.com/office/drawing/2014/main" id="{17DE3DA1-53ED-4CBC-80E3-255FF0697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80340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6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3EBAD3-D28D-4DF2-B2EC-E9714F320129}"/>
              </a:ext>
            </a:extLst>
          </p:cNvPr>
          <p:cNvSpPr>
            <a:spLocks noGrp="1"/>
          </p:cNvSpPr>
          <p:nvPr>
            <p:ph type="title"/>
          </p:nvPr>
        </p:nvSpPr>
        <p:spPr/>
        <p:txBody>
          <a:bodyPr/>
          <a:lstStyle/>
          <a:p>
            <a:r>
              <a:rPr lang="sv-SE" dirty="0"/>
              <a:t>Meteorologi</a:t>
            </a:r>
          </a:p>
        </p:txBody>
      </p:sp>
      <p:pic>
        <p:nvPicPr>
          <p:cNvPr id="7" name="Platshållare för innehåll 6">
            <a:extLst>
              <a:ext uri="{FF2B5EF4-FFF2-40B4-BE49-F238E27FC236}">
                <a16:creationId xmlns:a16="http://schemas.microsoft.com/office/drawing/2014/main" id="{BECD0E2C-A2D5-4771-91AD-D1EF7EF37DB2}"/>
              </a:ext>
            </a:extLst>
          </p:cNvPr>
          <p:cNvPicPr>
            <a:picLocks noGrp="1" noChangeAspect="1"/>
          </p:cNvPicPr>
          <p:nvPr>
            <p:ph idx="1"/>
          </p:nvPr>
        </p:nvPicPr>
        <p:blipFill>
          <a:blip r:embed="rId2"/>
          <a:stretch>
            <a:fillRect/>
          </a:stretch>
        </p:blipFill>
        <p:spPr>
          <a:xfrm>
            <a:off x="10952" y="1637985"/>
            <a:ext cx="12181048" cy="4185874"/>
          </a:xfrm>
          <a:prstGeom prst="rect">
            <a:avLst/>
          </a:prstGeom>
        </p:spPr>
      </p:pic>
    </p:spTree>
    <p:extLst>
      <p:ext uri="{BB962C8B-B14F-4D97-AF65-F5344CB8AC3E}">
        <p14:creationId xmlns:p14="http://schemas.microsoft.com/office/powerpoint/2010/main" val="1142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B6CE32-1A6A-4657-8065-957BB4588CDA}"/>
              </a:ext>
            </a:extLst>
          </p:cNvPr>
          <p:cNvSpPr>
            <a:spLocks noGrp="1"/>
          </p:cNvSpPr>
          <p:nvPr>
            <p:ph type="title"/>
          </p:nvPr>
        </p:nvSpPr>
        <p:spPr/>
        <p:txBody>
          <a:bodyPr/>
          <a:lstStyle/>
          <a:p>
            <a:r>
              <a:rPr lang="sv-SE" dirty="0"/>
              <a:t>Rörlighet</a:t>
            </a:r>
          </a:p>
        </p:txBody>
      </p:sp>
      <p:pic>
        <p:nvPicPr>
          <p:cNvPr id="4" name="Platshållare för innehåll 3">
            <a:extLst>
              <a:ext uri="{FF2B5EF4-FFF2-40B4-BE49-F238E27FC236}">
                <a16:creationId xmlns:a16="http://schemas.microsoft.com/office/drawing/2014/main" id="{BFCED7BA-1836-4745-91F0-1C4654DFD71D}"/>
              </a:ext>
            </a:extLst>
          </p:cNvPr>
          <p:cNvPicPr>
            <a:picLocks noGrp="1" noChangeAspect="1"/>
          </p:cNvPicPr>
          <p:nvPr>
            <p:ph idx="1"/>
          </p:nvPr>
        </p:nvPicPr>
        <p:blipFill>
          <a:blip r:embed="rId2"/>
          <a:stretch>
            <a:fillRect/>
          </a:stretch>
        </p:blipFill>
        <p:spPr>
          <a:xfrm>
            <a:off x="612776" y="2012802"/>
            <a:ext cx="11390442" cy="4121992"/>
          </a:xfrm>
          <a:prstGeom prst="rect">
            <a:avLst/>
          </a:prstGeom>
        </p:spPr>
      </p:pic>
    </p:spTree>
    <p:extLst>
      <p:ext uri="{BB962C8B-B14F-4D97-AF65-F5344CB8AC3E}">
        <p14:creationId xmlns:p14="http://schemas.microsoft.com/office/powerpoint/2010/main" val="393635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E51EB-BFC4-45F2-924D-BD9CCDC75A48}"/>
              </a:ext>
            </a:extLst>
          </p:cNvPr>
          <p:cNvSpPr>
            <a:spLocks noGrp="1"/>
          </p:cNvSpPr>
          <p:nvPr>
            <p:ph type="title"/>
          </p:nvPr>
        </p:nvSpPr>
        <p:spPr/>
        <p:txBody>
          <a:bodyPr/>
          <a:lstStyle/>
          <a:p>
            <a:r>
              <a:rPr lang="sv-SE" dirty="0"/>
              <a:t>Företag och företagsägande</a:t>
            </a:r>
          </a:p>
        </p:txBody>
      </p:sp>
      <p:pic>
        <p:nvPicPr>
          <p:cNvPr id="4" name="Platshållare för innehåll 3">
            <a:extLst>
              <a:ext uri="{FF2B5EF4-FFF2-40B4-BE49-F238E27FC236}">
                <a16:creationId xmlns:a16="http://schemas.microsoft.com/office/drawing/2014/main" id="{5C432A92-DDA5-417D-B730-BCCEC4FAADA5}"/>
              </a:ext>
            </a:extLst>
          </p:cNvPr>
          <p:cNvPicPr>
            <a:picLocks noGrp="1" noChangeAspect="1"/>
          </p:cNvPicPr>
          <p:nvPr>
            <p:ph idx="1"/>
          </p:nvPr>
        </p:nvPicPr>
        <p:blipFill>
          <a:blip r:embed="rId2"/>
          <a:stretch>
            <a:fillRect/>
          </a:stretch>
        </p:blipFill>
        <p:spPr>
          <a:xfrm>
            <a:off x="340631" y="1452994"/>
            <a:ext cx="11537879" cy="3798514"/>
          </a:xfrm>
          <a:prstGeom prst="rect">
            <a:avLst/>
          </a:prstGeom>
        </p:spPr>
      </p:pic>
    </p:spTree>
    <p:extLst>
      <p:ext uri="{BB962C8B-B14F-4D97-AF65-F5344CB8AC3E}">
        <p14:creationId xmlns:p14="http://schemas.microsoft.com/office/powerpoint/2010/main" val="380184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E51EB-BFC4-45F2-924D-BD9CCDC75A48}"/>
              </a:ext>
            </a:extLst>
          </p:cNvPr>
          <p:cNvSpPr>
            <a:spLocks noGrp="1"/>
          </p:cNvSpPr>
          <p:nvPr>
            <p:ph type="title"/>
          </p:nvPr>
        </p:nvSpPr>
        <p:spPr/>
        <p:txBody>
          <a:bodyPr/>
          <a:lstStyle/>
          <a:p>
            <a:r>
              <a:rPr lang="sv-SE" dirty="0"/>
              <a:t>Företag och företagsägande</a:t>
            </a:r>
          </a:p>
        </p:txBody>
      </p:sp>
      <p:pic>
        <p:nvPicPr>
          <p:cNvPr id="6" name="Platshållare för innehåll 5">
            <a:extLst>
              <a:ext uri="{FF2B5EF4-FFF2-40B4-BE49-F238E27FC236}">
                <a16:creationId xmlns:a16="http://schemas.microsoft.com/office/drawing/2014/main" id="{DAF6937F-6812-4AC0-AC6A-536AA1EEC4D9}"/>
              </a:ext>
            </a:extLst>
          </p:cNvPr>
          <p:cNvPicPr>
            <a:picLocks noGrp="1" noChangeAspect="1"/>
          </p:cNvPicPr>
          <p:nvPr>
            <p:ph idx="1"/>
          </p:nvPr>
        </p:nvPicPr>
        <p:blipFill>
          <a:blip r:embed="rId2"/>
          <a:stretch>
            <a:fillRect/>
          </a:stretch>
        </p:blipFill>
        <p:spPr>
          <a:xfrm>
            <a:off x="427716" y="1505619"/>
            <a:ext cx="11298565" cy="4427095"/>
          </a:xfrm>
          <a:prstGeom prst="rect">
            <a:avLst/>
          </a:prstGeom>
        </p:spPr>
      </p:pic>
    </p:spTree>
    <p:extLst>
      <p:ext uri="{BB962C8B-B14F-4D97-AF65-F5344CB8AC3E}">
        <p14:creationId xmlns:p14="http://schemas.microsoft.com/office/powerpoint/2010/main" val="94657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B28E4-5B0E-40A7-ACE6-36F7DB1BAC29}"/>
              </a:ext>
            </a:extLst>
          </p:cNvPr>
          <p:cNvSpPr>
            <a:spLocks noGrp="1"/>
          </p:cNvSpPr>
          <p:nvPr>
            <p:ph type="title"/>
          </p:nvPr>
        </p:nvSpPr>
        <p:spPr/>
        <p:txBody>
          <a:bodyPr/>
          <a:lstStyle/>
          <a:p>
            <a:r>
              <a:rPr lang="sv-SE" dirty="0"/>
              <a:t>Statistik</a:t>
            </a:r>
          </a:p>
        </p:txBody>
      </p:sp>
      <p:pic>
        <p:nvPicPr>
          <p:cNvPr id="4" name="Platshållare för innehåll 3">
            <a:extLst>
              <a:ext uri="{FF2B5EF4-FFF2-40B4-BE49-F238E27FC236}">
                <a16:creationId xmlns:a16="http://schemas.microsoft.com/office/drawing/2014/main" id="{A7A8CCC4-F3A6-4E9E-A8C1-46E8F9AC363E}"/>
              </a:ext>
            </a:extLst>
          </p:cNvPr>
          <p:cNvPicPr>
            <a:picLocks noGrp="1" noChangeAspect="1"/>
          </p:cNvPicPr>
          <p:nvPr>
            <p:ph idx="1"/>
          </p:nvPr>
        </p:nvPicPr>
        <p:blipFill rotWithShape="1">
          <a:blip r:embed="rId2"/>
          <a:srcRect t="5522"/>
          <a:stretch/>
        </p:blipFill>
        <p:spPr>
          <a:xfrm>
            <a:off x="612569" y="1272620"/>
            <a:ext cx="11236483" cy="3886610"/>
          </a:xfrm>
          <a:prstGeom prst="rect">
            <a:avLst/>
          </a:prstGeom>
        </p:spPr>
      </p:pic>
      <p:pic>
        <p:nvPicPr>
          <p:cNvPr id="5" name="Bildobjekt 4">
            <a:extLst>
              <a:ext uri="{FF2B5EF4-FFF2-40B4-BE49-F238E27FC236}">
                <a16:creationId xmlns:a16="http://schemas.microsoft.com/office/drawing/2014/main" id="{52643E74-3C88-400F-9E67-82615D2D6EED}"/>
              </a:ext>
            </a:extLst>
          </p:cNvPr>
          <p:cNvPicPr>
            <a:picLocks noChangeAspect="1"/>
          </p:cNvPicPr>
          <p:nvPr/>
        </p:nvPicPr>
        <p:blipFill>
          <a:blip r:embed="rId3"/>
          <a:stretch>
            <a:fillRect/>
          </a:stretch>
        </p:blipFill>
        <p:spPr>
          <a:xfrm>
            <a:off x="612569" y="5363708"/>
            <a:ext cx="6542314" cy="1348931"/>
          </a:xfrm>
          <a:prstGeom prst="rect">
            <a:avLst/>
          </a:prstGeom>
        </p:spPr>
      </p:pic>
    </p:spTree>
    <p:extLst>
      <p:ext uri="{BB962C8B-B14F-4D97-AF65-F5344CB8AC3E}">
        <p14:creationId xmlns:p14="http://schemas.microsoft.com/office/powerpoint/2010/main" val="82256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AEA4EB-8291-4829-B863-70315D886935}"/>
              </a:ext>
            </a:extLst>
          </p:cNvPr>
          <p:cNvSpPr>
            <a:spLocks noGrp="1"/>
          </p:cNvSpPr>
          <p:nvPr>
            <p:ph type="title"/>
          </p:nvPr>
        </p:nvSpPr>
        <p:spPr/>
        <p:txBody>
          <a:bodyPr/>
          <a:lstStyle/>
          <a:p>
            <a:r>
              <a:rPr lang="sv-SE" dirty="0"/>
              <a:t>Geospatiala data</a:t>
            </a:r>
          </a:p>
        </p:txBody>
      </p:sp>
      <p:pic>
        <p:nvPicPr>
          <p:cNvPr id="4" name="Platshållare för innehåll 3">
            <a:extLst>
              <a:ext uri="{FF2B5EF4-FFF2-40B4-BE49-F238E27FC236}">
                <a16:creationId xmlns:a16="http://schemas.microsoft.com/office/drawing/2014/main" id="{52668E2B-49D0-4186-B685-7931C771B8C4}"/>
              </a:ext>
            </a:extLst>
          </p:cNvPr>
          <p:cNvPicPr>
            <a:picLocks noGrp="1" noChangeAspect="1"/>
          </p:cNvPicPr>
          <p:nvPr>
            <p:ph idx="1"/>
          </p:nvPr>
        </p:nvPicPr>
        <p:blipFill>
          <a:blip r:embed="rId2"/>
          <a:stretch>
            <a:fillRect/>
          </a:stretch>
        </p:blipFill>
        <p:spPr>
          <a:xfrm>
            <a:off x="373289" y="1761688"/>
            <a:ext cx="11621300" cy="3993160"/>
          </a:xfrm>
          <a:prstGeom prst="rect">
            <a:avLst/>
          </a:prstGeom>
        </p:spPr>
      </p:pic>
    </p:spTree>
    <p:extLst>
      <p:ext uri="{BB962C8B-B14F-4D97-AF65-F5344CB8AC3E}">
        <p14:creationId xmlns:p14="http://schemas.microsoft.com/office/powerpoint/2010/main" val="191483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0284FA-B604-4750-A5BF-CFDC83899C42}"/>
              </a:ext>
            </a:extLst>
          </p:cNvPr>
          <p:cNvSpPr>
            <a:spLocks noGrp="1"/>
          </p:cNvSpPr>
          <p:nvPr>
            <p:ph type="title"/>
          </p:nvPr>
        </p:nvSpPr>
        <p:spPr/>
        <p:txBody>
          <a:bodyPr/>
          <a:lstStyle/>
          <a:p>
            <a:r>
              <a:rPr lang="sv-SE" dirty="0"/>
              <a:t>Geospatiala data</a:t>
            </a:r>
          </a:p>
        </p:txBody>
      </p:sp>
      <p:pic>
        <p:nvPicPr>
          <p:cNvPr id="4" name="Platshållare för innehåll 3">
            <a:extLst>
              <a:ext uri="{FF2B5EF4-FFF2-40B4-BE49-F238E27FC236}">
                <a16:creationId xmlns:a16="http://schemas.microsoft.com/office/drawing/2014/main" id="{8585A3DE-7FA5-4952-ADB5-2C529C451766}"/>
              </a:ext>
            </a:extLst>
          </p:cNvPr>
          <p:cNvPicPr>
            <a:picLocks noGrp="1" noChangeAspect="1"/>
          </p:cNvPicPr>
          <p:nvPr>
            <p:ph idx="1"/>
          </p:nvPr>
        </p:nvPicPr>
        <p:blipFill>
          <a:blip r:embed="rId2"/>
          <a:stretch>
            <a:fillRect/>
          </a:stretch>
        </p:blipFill>
        <p:spPr>
          <a:xfrm>
            <a:off x="1" y="1272619"/>
            <a:ext cx="12039600" cy="4964895"/>
          </a:xfrm>
          <a:prstGeom prst="rect">
            <a:avLst/>
          </a:prstGeom>
        </p:spPr>
      </p:pic>
    </p:spTree>
    <p:extLst>
      <p:ext uri="{BB962C8B-B14F-4D97-AF65-F5344CB8AC3E}">
        <p14:creationId xmlns:p14="http://schemas.microsoft.com/office/powerpoint/2010/main" val="340473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725B6E-2AC0-43A5-B9A5-642445A3F705}"/>
              </a:ext>
            </a:extLst>
          </p:cNvPr>
          <p:cNvSpPr>
            <a:spLocks noGrp="1"/>
          </p:cNvSpPr>
          <p:nvPr>
            <p:ph type="title"/>
          </p:nvPr>
        </p:nvSpPr>
        <p:spPr/>
        <p:txBody>
          <a:bodyPr/>
          <a:lstStyle/>
          <a:p>
            <a:r>
              <a:rPr lang="sv-SE" dirty="0"/>
              <a:t>Geospatiala data</a:t>
            </a:r>
          </a:p>
        </p:txBody>
      </p:sp>
      <p:pic>
        <p:nvPicPr>
          <p:cNvPr id="4" name="Platshållare för innehåll 3">
            <a:extLst>
              <a:ext uri="{FF2B5EF4-FFF2-40B4-BE49-F238E27FC236}">
                <a16:creationId xmlns:a16="http://schemas.microsoft.com/office/drawing/2014/main" id="{5B558691-C92D-425B-877F-9BBF5B79807E}"/>
              </a:ext>
            </a:extLst>
          </p:cNvPr>
          <p:cNvPicPr>
            <a:picLocks noGrp="1" noChangeAspect="1"/>
          </p:cNvPicPr>
          <p:nvPr>
            <p:ph idx="1"/>
          </p:nvPr>
        </p:nvPicPr>
        <p:blipFill>
          <a:blip r:embed="rId2"/>
          <a:stretch>
            <a:fillRect/>
          </a:stretch>
        </p:blipFill>
        <p:spPr>
          <a:xfrm>
            <a:off x="307975" y="1495915"/>
            <a:ext cx="11342814" cy="2640655"/>
          </a:xfrm>
          <a:prstGeom prst="rect">
            <a:avLst/>
          </a:prstGeom>
        </p:spPr>
      </p:pic>
    </p:spTree>
    <p:extLst>
      <p:ext uri="{BB962C8B-B14F-4D97-AF65-F5344CB8AC3E}">
        <p14:creationId xmlns:p14="http://schemas.microsoft.com/office/powerpoint/2010/main" val="173404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DC216-B667-47E6-A6A2-BFB40F2B5E95}"/>
              </a:ext>
            </a:extLst>
          </p:cNvPr>
          <p:cNvSpPr>
            <a:spLocks noGrp="1"/>
          </p:cNvSpPr>
          <p:nvPr>
            <p:ph type="title"/>
          </p:nvPr>
        </p:nvSpPr>
        <p:spPr/>
        <p:txBody>
          <a:bodyPr/>
          <a:lstStyle/>
          <a:p>
            <a:r>
              <a:rPr lang="sv-SE" sz="3600" dirty="0"/>
              <a:t>Aktuella frågor</a:t>
            </a:r>
            <a:br>
              <a:rPr lang="sv-SE" sz="3600" dirty="0"/>
            </a:br>
            <a:endParaRPr lang="sv-SE" dirty="0"/>
          </a:p>
        </p:txBody>
      </p:sp>
      <p:sp>
        <p:nvSpPr>
          <p:cNvPr id="3" name="Platshållare för innehåll 2">
            <a:extLst>
              <a:ext uri="{FF2B5EF4-FFF2-40B4-BE49-F238E27FC236}">
                <a16:creationId xmlns:a16="http://schemas.microsoft.com/office/drawing/2014/main" id="{B0C4A032-74C0-4A9D-990A-FBB86CFD609D}"/>
              </a:ext>
            </a:extLst>
          </p:cNvPr>
          <p:cNvSpPr>
            <a:spLocks noGrp="1"/>
          </p:cNvSpPr>
          <p:nvPr>
            <p:ph idx="1"/>
          </p:nvPr>
        </p:nvSpPr>
        <p:spPr/>
        <p:txBody>
          <a:bodyPr/>
          <a:lstStyle/>
          <a:p>
            <a:pPr marL="457200" indent="-457200">
              <a:buFont typeface="Arial" panose="020B0604020202020204" pitchFamily="34" charset="0"/>
              <a:buChar char="•"/>
            </a:pPr>
            <a:r>
              <a:rPr lang="sv-SE" dirty="0"/>
              <a:t>Begreppsmodellering</a:t>
            </a:r>
          </a:p>
          <a:p>
            <a:pPr marL="914400" lvl="1" indent="-457200">
              <a:buFont typeface="Arial" panose="020B0604020202020204" pitchFamily="34" charset="0"/>
              <a:buChar char="•"/>
            </a:pPr>
            <a:r>
              <a:rPr lang="sv-SE" dirty="0"/>
              <a:t>Öppna data, avgiftsfria data och värdefulla data</a:t>
            </a:r>
          </a:p>
          <a:p>
            <a:pPr marL="914400" lvl="1" indent="-457200">
              <a:buFont typeface="Arial" panose="020B0604020202020204" pitchFamily="34" charset="0"/>
              <a:buChar char="•"/>
            </a:pPr>
            <a:r>
              <a:rPr lang="sv-SE" dirty="0"/>
              <a:t>Maskinläsbart</a:t>
            </a:r>
          </a:p>
          <a:p>
            <a:pPr marL="914400" lvl="1" indent="-457200">
              <a:buFont typeface="Arial" panose="020B0604020202020204" pitchFamily="34" charset="0"/>
              <a:buChar char="•"/>
            </a:pPr>
            <a:r>
              <a:rPr lang="sv-SE" dirty="0"/>
              <a:t>API, bulknedladdning</a:t>
            </a:r>
          </a:p>
          <a:p>
            <a:pPr marL="914400" lvl="1" indent="-457200">
              <a:buFont typeface="Arial" panose="020B0604020202020204" pitchFamily="34" charset="0"/>
              <a:buChar char="•"/>
            </a:pPr>
            <a:r>
              <a:rPr lang="sv-SE" dirty="0"/>
              <a:t>”</a:t>
            </a:r>
            <a:r>
              <a:rPr lang="sv-SE" dirty="0" err="1"/>
              <a:t>Already</a:t>
            </a:r>
            <a:r>
              <a:rPr lang="sv-SE" dirty="0"/>
              <a:t> </a:t>
            </a:r>
            <a:r>
              <a:rPr lang="sv-SE" dirty="0" err="1"/>
              <a:t>open</a:t>
            </a:r>
            <a:r>
              <a:rPr lang="sv-SE" dirty="0"/>
              <a:t> for access and re-</a:t>
            </a:r>
            <a:r>
              <a:rPr lang="sv-SE" dirty="0" err="1"/>
              <a:t>use</a:t>
            </a:r>
            <a:r>
              <a:rPr lang="sv-SE" dirty="0"/>
              <a:t>” – tillgängliggjorda</a:t>
            </a:r>
          </a:p>
          <a:p>
            <a:pPr marL="914400" lvl="1" indent="-457200">
              <a:buFont typeface="Arial" panose="020B0604020202020204" pitchFamily="34" charset="0"/>
              <a:buChar char="•"/>
            </a:pPr>
            <a:r>
              <a:rPr lang="sv-SE" dirty="0" err="1"/>
              <a:t>Etc</a:t>
            </a:r>
            <a:endParaRPr lang="sv-SE" dirty="0"/>
          </a:p>
          <a:p>
            <a:pPr lvl="1"/>
            <a:r>
              <a:rPr lang="sv-SE" dirty="0"/>
              <a:t>Vi ska sammanställa och skicka ut för synpunkter</a:t>
            </a:r>
          </a:p>
          <a:p>
            <a:pPr lvl="1" indent="-457200">
              <a:spcBef>
                <a:spcPts val="1000"/>
              </a:spcBef>
              <a:buFont typeface="Arial" panose="020B0604020202020204" pitchFamily="34" charset="0"/>
              <a:buChar char="•"/>
            </a:pPr>
            <a:r>
              <a:rPr lang="sv-SE" sz="2800" dirty="0"/>
              <a:t>Dialog med öppna data-utredningen</a:t>
            </a:r>
          </a:p>
          <a:p>
            <a:pPr marL="457200" indent="-457200">
              <a:buFont typeface="Arial" panose="020B0604020202020204" pitchFamily="34" charset="0"/>
              <a:buChar char="•"/>
            </a:pPr>
            <a:r>
              <a:rPr lang="sv-SE" dirty="0"/>
              <a:t>Kommissionens konsult har efterfrågat kontaktperson för Sverige</a:t>
            </a:r>
          </a:p>
          <a:p>
            <a:pPr marL="457200" indent="-457200">
              <a:buFont typeface="Arial" panose="020B0604020202020204" pitchFamily="34" charset="0"/>
              <a:buChar char="•"/>
            </a:pPr>
            <a:r>
              <a:rPr lang="sv-SE" dirty="0"/>
              <a:t>Förankring av rapporten </a:t>
            </a:r>
          </a:p>
          <a:p>
            <a:pPr marL="914400" lvl="1" indent="-457200">
              <a:buFont typeface="Arial" panose="020B0604020202020204" pitchFamily="34" charset="0"/>
              <a:buChar char="•"/>
            </a:pPr>
            <a:r>
              <a:rPr lang="sv-SE" dirty="0"/>
              <a:t>Personer utöver utpekade organisationer?</a:t>
            </a:r>
          </a:p>
          <a:p>
            <a:pPr marL="457200" indent="-457200">
              <a:buFont typeface="Arial" panose="020B0604020202020204" pitchFamily="34" charset="0"/>
              <a:buChar char="•"/>
            </a:pPr>
            <a:r>
              <a:rPr lang="sv-SE" dirty="0"/>
              <a:t>Presentationer - Kartdagarna 25/3 och Kommunmöte 26/3</a:t>
            </a:r>
          </a:p>
        </p:txBody>
      </p:sp>
      <p:sp>
        <p:nvSpPr>
          <p:cNvPr id="4" name="Pratbubbla: rektangel med rundade hörn 3">
            <a:extLst>
              <a:ext uri="{FF2B5EF4-FFF2-40B4-BE49-F238E27FC236}">
                <a16:creationId xmlns:a16="http://schemas.microsoft.com/office/drawing/2014/main" id="{A83CF8E8-2C31-45F5-9953-B264998F0B54}"/>
              </a:ext>
            </a:extLst>
          </p:cNvPr>
          <p:cNvSpPr/>
          <p:nvPr/>
        </p:nvSpPr>
        <p:spPr>
          <a:xfrm>
            <a:off x="7810150" y="429592"/>
            <a:ext cx="4218764" cy="4041740"/>
          </a:xfrm>
          <a:prstGeom prst="wedgeRoundRectCallout">
            <a:avLst>
              <a:gd name="adj1" fmla="val -82599"/>
              <a:gd name="adj2" fmla="val 4182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Kontinuerliga avstämningar med öppna-datautredningen görs och de kommer att bjudas in till nästa WS i april. </a:t>
            </a:r>
            <a:endParaRPr lang="sv-SE" sz="2400" dirty="0"/>
          </a:p>
        </p:txBody>
      </p:sp>
    </p:spTree>
    <p:extLst>
      <p:ext uri="{BB962C8B-B14F-4D97-AF65-F5344CB8AC3E}">
        <p14:creationId xmlns:p14="http://schemas.microsoft.com/office/powerpoint/2010/main" val="245807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634F8-5656-4410-9164-BD8D649D9286}"/>
              </a:ext>
            </a:extLst>
          </p:cNvPr>
          <p:cNvSpPr>
            <a:spLocks noGrp="1"/>
          </p:cNvSpPr>
          <p:nvPr>
            <p:ph type="title"/>
          </p:nvPr>
        </p:nvSpPr>
        <p:spPr/>
        <p:txBody>
          <a:bodyPr/>
          <a:lstStyle/>
          <a:p>
            <a:r>
              <a:rPr lang="sv-SE" dirty="0"/>
              <a:t>Jordobservation och miljö</a:t>
            </a:r>
          </a:p>
        </p:txBody>
      </p:sp>
      <p:sp>
        <p:nvSpPr>
          <p:cNvPr id="8" name="Platshållare för innehåll 7">
            <a:extLst>
              <a:ext uri="{FF2B5EF4-FFF2-40B4-BE49-F238E27FC236}">
                <a16:creationId xmlns:a16="http://schemas.microsoft.com/office/drawing/2014/main" id="{82D5032E-8A26-47EC-8472-A921BFFD17E1}"/>
              </a:ext>
            </a:extLst>
          </p:cNvPr>
          <p:cNvSpPr>
            <a:spLocks noGrp="1"/>
          </p:cNvSpPr>
          <p:nvPr>
            <p:ph idx="1"/>
          </p:nvPr>
        </p:nvSpPr>
        <p:spPr/>
        <p:txBody>
          <a:bodyPr/>
          <a:lstStyle/>
          <a:p>
            <a:endParaRPr lang="sv-SE"/>
          </a:p>
        </p:txBody>
      </p:sp>
      <p:pic>
        <p:nvPicPr>
          <p:cNvPr id="9" name="Bildobjekt 8">
            <a:extLst>
              <a:ext uri="{FF2B5EF4-FFF2-40B4-BE49-F238E27FC236}">
                <a16:creationId xmlns:a16="http://schemas.microsoft.com/office/drawing/2014/main" id="{45CDB875-40D6-4A1F-8B09-D601495866F7}"/>
              </a:ext>
            </a:extLst>
          </p:cNvPr>
          <p:cNvPicPr>
            <a:picLocks noChangeAspect="1"/>
          </p:cNvPicPr>
          <p:nvPr/>
        </p:nvPicPr>
        <p:blipFill>
          <a:blip r:embed="rId2"/>
          <a:stretch>
            <a:fillRect/>
          </a:stretch>
        </p:blipFill>
        <p:spPr>
          <a:xfrm>
            <a:off x="6497" y="0"/>
            <a:ext cx="12179006" cy="6858000"/>
          </a:xfrm>
          <a:prstGeom prst="rect">
            <a:avLst/>
          </a:prstGeom>
        </p:spPr>
      </p:pic>
    </p:spTree>
    <p:extLst>
      <p:ext uri="{BB962C8B-B14F-4D97-AF65-F5344CB8AC3E}">
        <p14:creationId xmlns:p14="http://schemas.microsoft.com/office/powerpoint/2010/main" val="215200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7A8029-2668-4F79-B214-AB1EDB239B32}"/>
              </a:ext>
            </a:extLst>
          </p:cNvPr>
          <p:cNvSpPr>
            <a:spLocks noGrp="1"/>
          </p:cNvSpPr>
          <p:nvPr>
            <p:ph type="title"/>
          </p:nvPr>
        </p:nvSpPr>
        <p:spPr/>
        <p:txBody>
          <a:bodyPr/>
          <a:lstStyle/>
          <a:p>
            <a:r>
              <a:rPr lang="sv-SE" dirty="0"/>
              <a:t>Jordobservation och miljö</a:t>
            </a:r>
          </a:p>
        </p:txBody>
      </p:sp>
      <p:pic>
        <p:nvPicPr>
          <p:cNvPr id="4" name="Platshållare för innehåll 3">
            <a:extLst>
              <a:ext uri="{FF2B5EF4-FFF2-40B4-BE49-F238E27FC236}">
                <a16:creationId xmlns:a16="http://schemas.microsoft.com/office/drawing/2014/main" id="{A13CBA55-0A5B-4B4D-83EE-1606818024F6}"/>
              </a:ext>
            </a:extLst>
          </p:cNvPr>
          <p:cNvPicPr>
            <a:picLocks noGrp="1" noChangeAspect="1"/>
          </p:cNvPicPr>
          <p:nvPr>
            <p:ph idx="1"/>
          </p:nvPr>
        </p:nvPicPr>
        <p:blipFill>
          <a:blip r:embed="rId2"/>
          <a:stretch>
            <a:fillRect/>
          </a:stretch>
        </p:blipFill>
        <p:spPr>
          <a:xfrm>
            <a:off x="356317" y="1370920"/>
            <a:ext cx="8954967" cy="5095194"/>
          </a:xfrm>
          <a:prstGeom prst="rect">
            <a:avLst/>
          </a:prstGeom>
        </p:spPr>
      </p:pic>
    </p:spTree>
    <p:extLst>
      <p:ext uri="{BB962C8B-B14F-4D97-AF65-F5344CB8AC3E}">
        <p14:creationId xmlns:p14="http://schemas.microsoft.com/office/powerpoint/2010/main" val="31488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8C7E8-73AC-4F7E-A17A-A507D95939C8}"/>
              </a:ext>
            </a:extLst>
          </p:cNvPr>
          <p:cNvSpPr>
            <a:spLocks noGrp="1"/>
          </p:cNvSpPr>
          <p:nvPr>
            <p:ph type="title"/>
          </p:nvPr>
        </p:nvSpPr>
        <p:spPr>
          <a:xfrm>
            <a:off x="612569" y="3429000"/>
            <a:ext cx="10515600" cy="549412"/>
          </a:xfrm>
        </p:spPr>
        <p:txBody>
          <a:bodyPr/>
          <a:lstStyle/>
          <a:p>
            <a:r>
              <a:rPr lang="sv-SE" sz="3600" dirty="0"/>
              <a:t>rapportskrivning och </a:t>
            </a:r>
            <a:r>
              <a:rPr lang="sv-SE" sz="3600" dirty="0" err="1"/>
              <a:t>Presentationsvy</a:t>
            </a:r>
            <a:br>
              <a:rPr lang="sv-SE" sz="3600" dirty="0"/>
            </a:br>
            <a:endParaRPr lang="sv-SE" dirty="0"/>
          </a:p>
        </p:txBody>
      </p:sp>
    </p:spTree>
    <p:extLst>
      <p:ext uri="{BB962C8B-B14F-4D97-AF65-F5344CB8AC3E}">
        <p14:creationId xmlns:p14="http://schemas.microsoft.com/office/powerpoint/2010/main" val="16882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78939-0689-4DA7-A225-A1641E23D422}"/>
              </a:ext>
            </a:extLst>
          </p:cNvPr>
          <p:cNvSpPr>
            <a:spLocks noGrp="1"/>
          </p:cNvSpPr>
          <p:nvPr>
            <p:ph type="title"/>
          </p:nvPr>
        </p:nvSpPr>
        <p:spPr/>
        <p:txBody>
          <a:bodyPr/>
          <a:lstStyle/>
          <a:p>
            <a:r>
              <a:rPr lang="sv-SE" dirty="0"/>
              <a:t>rapport</a:t>
            </a:r>
          </a:p>
        </p:txBody>
      </p:sp>
      <p:sp>
        <p:nvSpPr>
          <p:cNvPr id="3" name="Platshållare för innehåll 2">
            <a:extLst>
              <a:ext uri="{FF2B5EF4-FFF2-40B4-BE49-F238E27FC236}">
                <a16:creationId xmlns:a16="http://schemas.microsoft.com/office/drawing/2014/main" id="{9E252528-DB99-495B-AD13-361CAF579194}"/>
              </a:ext>
            </a:extLst>
          </p:cNvPr>
          <p:cNvSpPr>
            <a:spLocks noGrp="1"/>
          </p:cNvSpPr>
          <p:nvPr>
            <p:ph idx="1"/>
          </p:nvPr>
        </p:nvSpPr>
        <p:spPr>
          <a:xfrm>
            <a:off x="612569" y="1807029"/>
            <a:ext cx="10515600" cy="4482907"/>
          </a:xfrm>
        </p:spPr>
        <p:txBody>
          <a:bodyPr/>
          <a:lstStyle/>
          <a:p>
            <a:r>
              <a:rPr lang="sv-SE" dirty="0"/>
              <a:t>Rapportskrivning pågår</a:t>
            </a:r>
          </a:p>
          <a:p>
            <a:endParaRPr lang="sv-SE" dirty="0"/>
          </a:p>
          <a:p>
            <a:r>
              <a:rPr lang="sv-SE" dirty="0"/>
              <a:t>Delrapport vs Slutrapport </a:t>
            </a:r>
          </a:p>
          <a:p>
            <a:pPr marL="457200" indent="-457200">
              <a:buFont typeface="Arial" panose="020B0604020202020204" pitchFamily="34" charset="0"/>
              <a:buChar char="•"/>
            </a:pPr>
            <a:r>
              <a:rPr lang="sv-SE" dirty="0"/>
              <a:t>Delrapport: Fokus på nyttoanalysen och budgetära konsekvenser men även förslagna datamängder</a:t>
            </a:r>
          </a:p>
          <a:p>
            <a:pPr marL="457200" indent="-457200">
              <a:buFont typeface="Arial" panose="020B0604020202020204" pitchFamily="34" charset="0"/>
              <a:buChar char="•"/>
            </a:pPr>
            <a:r>
              <a:rPr lang="sv-SE" dirty="0"/>
              <a:t>Slutrapport: kompletteras med finansieringslösningar samt </a:t>
            </a:r>
            <a:r>
              <a:rPr lang="sv-SE" dirty="0" err="1"/>
              <a:t>ev</a:t>
            </a:r>
            <a:r>
              <a:rPr lang="sv-SE" dirty="0"/>
              <a:t> förändringar i föreslagna datamängder </a:t>
            </a:r>
          </a:p>
          <a:p>
            <a:endParaRPr lang="sv-SE" dirty="0"/>
          </a:p>
          <a:p>
            <a:r>
              <a:rPr lang="sv-SE" dirty="0"/>
              <a:t>Vi behöver hjälp med texterna för presentationsnivån</a:t>
            </a:r>
          </a:p>
        </p:txBody>
      </p:sp>
    </p:spTree>
    <p:extLst>
      <p:ext uri="{BB962C8B-B14F-4D97-AF65-F5344CB8AC3E}">
        <p14:creationId xmlns:p14="http://schemas.microsoft.com/office/powerpoint/2010/main" val="20197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8C7E8-73AC-4F7E-A17A-A507D95939C8}"/>
              </a:ext>
            </a:extLst>
          </p:cNvPr>
          <p:cNvSpPr>
            <a:spLocks noGrp="1"/>
          </p:cNvSpPr>
          <p:nvPr>
            <p:ph type="title"/>
          </p:nvPr>
        </p:nvSpPr>
        <p:spPr>
          <a:xfrm>
            <a:off x="607748" y="527264"/>
            <a:ext cx="10515600" cy="549412"/>
          </a:xfrm>
        </p:spPr>
        <p:txBody>
          <a:bodyPr/>
          <a:lstStyle/>
          <a:p>
            <a:r>
              <a:rPr lang="sv-SE" sz="3600" dirty="0" err="1"/>
              <a:t>Presentationsvy</a:t>
            </a:r>
            <a:r>
              <a:rPr lang="sv-SE" sz="3600" dirty="0"/>
              <a:t> </a:t>
            </a:r>
            <a:r>
              <a:rPr lang="sv-SE" sz="3600" dirty="0">
                <a:solidFill>
                  <a:schemeClr val="tx1">
                    <a:lumMod val="65000"/>
                    <a:lumOff val="35000"/>
                  </a:schemeClr>
                </a:solidFill>
              </a:rPr>
              <a:t>– obs utkast</a:t>
            </a:r>
            <a:br>
              <a:rPr lang="sv-SE" sz="3600" dirty="0"/>
            </a:br>
            <a:endParaRPr lang="sv-SE" dirty="0"/>
          </a:p>
        </p:txBody>
      </p:sp>
      <p:pic>
        <p:nvPicPr>
          <p:cNvPr id="4" name="Platshållare för innehåll 3">
            <a:extLst>
              <a:ext uri="{FF2B5EF4-FFF2-40B4-BE49-F238E27FC236}">
                <a16:creationId xmlns:a16="http://schemas.microsoft.com/office/drawing/2014/main" id="{840852A3-914B-496D-8F34-31601AA49A8A}"/>
              </a:ext>
            </a:extLst>
          </p:cNvPr>
          <p:cNvPicPr>
            <a:picLocks noGrp="1" noChangeAspect="1"/>
          </p:cNvPicPr>
          <p:nvPr>
            <p:ph idx="1"/>
          </p:nvPr>
        </p:nvPicPr>
        <p:blipFill>
          <a:blip r:embed="rId2"/>
          <a:stretch>
            <a:fillRect/>
          </a:stretch>
        </p:blipFill>
        <p:spPr>
          <a:xfrm>
            <a:off x="607748" y="1164085"/>
            <a:ext cx="3458688" cy="5528362"/>
          </a:xfrm>
          <a:prstGeom prst="rect">
            <a:avLst/>
          </a:prstGeom>
        </p:spPr>
      </p:pic>
      <p:pic>
        <p:nvPicPr>
          <p:cNvPr id="5" name="Bildobjekt 4">
            <a:extLst>
              <a:ext uri="{FF2B5EF4-FFF2-40B4-BE49-F238E27FC236}">
                <a16:creationId xmlns:a16="http://schemas.microsoft.com/office/drawing/2014/main" id="{53EDC2D8-7350-48D6-A0DC-2E584D37320F}"/>
              </a:ext>
            </a:extLst>
          </p:cNvPr>
          <p:cNvPicPr>
            <a:picLocks noChangeAspect="1"/>
          </p:cNvPicPr>
          <p:nvPr/>
        </p:nvPicPr>
        <p:blipFill>
          <a:blip r:embed="rId3"/>
          <a:stretch>
            <a:fillRect/>
          </a:stretch>
        </p:blipFill>
        <p:spPr>
          <a:xfrm>
            <a:off x="4066436" y="1164085"/>
            <a:ext cx="4154216" cy="3799113"/>
          </a:xfrm>
          <a:prstGeom prst="rect">
            <a:avLst/>
          </a:prstGeom>
        </p:spPr>
      </p:pic>
      <p:pic>
        <p:nvPicPr>
          <p:cNvPr id="3" name="Bildobjekt 2">
            <a:extLst>
              <a:ext uri="{FF2B5EF4-FFF2-40B4-BE49-F238E27FC236}">
                <a16:creationId xmlns:a16="http://schemas.microsoft.com/office/drawing/2014/main" id="{FA09AE2A-B4F5-43A3-99D5-FF7DD8D316BC}"/>
              </a:ext>
            </a:extLst>
          </p:cNvPr>
          <p:cNvPicPr>
            <a:picLocks noChangeAspect="1"/>
          </p:cNvPicPr>
          <p:nvPr/>
        </p:nvPicPr>
        <p:blipFill>
          <a:blip r:embed="rId4"/>
          <a:stretch>
            <a:fillRect/>
          </a:stretch>
        </p:blipFill>
        <p:spPr>
          <a:xfrm>
            <a:off x="7889752" y="1076676"/>
            <a:ext cx="3980518" cy="4366181"/>
          </a:xfrm>
          <a:prstGeom prst="rect">
            <a:avLst/>
          </a:prstGeom>
        </p:spPr>
      </p:pic>
    </p:spTree>
    <p:extLst>
      <p:ext uri="{BB962C8B-B14F-4D97-AF65-F5344CB8AC3E}">
        <p14:creationId xmlns:p14="http://schemas.microsoft.com/office/powerpoint/2010/main" val="27929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B4D309-1172-43C7-80AB-23D518EEDFD6}"/>
              </a:ext>
            </a:extLst>
          </p:cNvPr>
          <p:cNvSpPr>
            <a:spLocks noGrp="1"/>
          </p:cNvSpPr>
          <p:nvPr>
            <p:ph type="title"/>
          </p:nvPr>
        </p:nvSpPr>
        <p:spPr/>
        <p:txBody>
          <a:bodyPr/>
          <a:lstStyle/>
          <a:p>
            <a:r>
              <a:rPr lang="sv-SE" dirty="0"/>
              <a:t>Avstämning med ESV</a:t>
            </a:r>
          </a:p>
        </p:txBody>
      </p:sp>
      <p:sp>
        <p:nvSpPr>
          <p:cNvPr id="3" name="Platshållare för innehåll 2">
            <a:extLst>
              <a:ext uri="{FF2B5EF4-FFF2-40B4-BE49-F238E27FC236}">
                <a16:creationId xmlns:a16="http://schemas.microsoft.com/office/drawing/2014/main" id="{2E2C4DFD-C060-4701-AAE7-7876C88C3CBE}"/>
              </a:ext>
            </a:extLst>
          </p:cNvPr>
          <p:cNvSpPr>
            <a:spLocks noGrp="1"/>
          </p:cNvSpPr>
          <p:nvPr>
            <p:ph idx="1"/>
          </p:nvPr>
        </p:nvSpPr>
        <p:spPr>
          <a:xfrm>
            <a:off x="612569" y="1807029"/>
            <a:ext cx="10515600" cy="4482907"/>
          </a:xfrm>
        </p:spPr>
        <p:txBody>
          <a:bodyPr/>
          <a:lstStyle/>
          <a:p>
            <a:r>
              <a:rPr lang="sv-SE" dirty="0"/>
              <a:t>Bra diskussioner </a:t>
            </a:r>
          </a:p>
          <a:p>
            <a:endParaRPr lang="sv-SE" dirty="0"/>
          </a:p>
          <a:p>
            <a:r>
              <a:rPr lang="sv-SE" dirty="0"/>
              <a:t>En till avstämning planeras</a:t>
            </a:r>
          </a:p>
        </p:txBody>
      </p:sp>
    </p:spTree>
    <p:extLst>
      <p:ext uri="{BB962C8B-B14F-4D97-AF65-F5344CB8AC3E}">
        <p14:creationId xmlns:p14="http://schemas.microsoft.com/office/powerpoint/2010/main" val="24173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003AEF-EDAB-4173-B0D0-5646B8377844}"/>
              </a:ext>
            </a:extLst>
          </p:cNvPr>
          <p:cNvSpPr>
            <a:spLocks noGrp="1"/>
          </p:cNvSpPr>
          <p:nvPr>
            <p:ph type="title"/>
          </p:nvPr>
        </p:nvSpPr>
        <p:spPr/>
        <p:txBody>
          <a:bodyPr/>
          <a:lstStyle/>
          <a:p>
            <a:r>
              <a:rPr lang="sv-SE" dirty="0"/>
              <a:t>Nästa workshop</a:t>
            </a:r>
          </a:p>
        </p:txBody>
      </p:sp>
      <p:sp>
        <p:nvSpPr>
          <p:cNvPr id="3" name="Platshållare för innehåll 2">
            <a:extLst>
              <a:ext uri="{FF2B5EF4-FFF2-40B4-BE49-F238E27FC236}">
                <a16:creationId xmlns:a16="http://schemas.microsoft.com/office/drawing/2014/main" id="{6CDEE84F-B2B0-433F-AED5-D770C7AF7B88}"/>
              </a:ext>
            </a:extLst>
          </p:cNvPr>
          <p:cNvSpPr>
            <a:spLocks noGrp="1"/>
          </p:cNvSpPr>
          <p:nvPr>
            <p:ph idx="1"/>
          </p:nvPr>
        </p:nvSpPr>
        <p:spPr>
          <a:xfrm>
            <a:off x="612569" y="2177143"/>
            <a:ext cx="10515600" cy="4112793"/>
          </a:xfrm>
        </p:spPr>
        <p:txBody>
          <a:bodyPr/>
          <a:lstStyle/>
          <a:p>
            <a:r>
              <a:rPr lang="sv-SE" dirty="0"/>
              <a:t>Nästa möte 7 april</a:t>
            </a:r>
          </a:p>
          <a:p>
            <a:endParaRPr lang="sv-SE" b="1" dirty="0"/>
          </a:p>
          <a:p>
            <a:r>
              <a:rPr lang="sv-SE" dirty="0"/>
              <a:t>Förslag på innehåll:</a:t>
            </a:r>
          </a:p>
          <a:p>
            <a:pPr marL="457200" indent="-457200">
              <a:buFont typeface="Arial" panose="020B0604020202020204" pitchFamily="34" charset="0"/>
              <a:buChar char="•"/>
            </a:pPr>
            <a:r>
              <a:rPr lang="sv-SE" dirty="0"/>
              <a:t>Slutrapportering nyttoanalys</a:t>
            </a:r>
          </a:p>
          <a:p>
            <a:pPr marL="457200" indent="-457200">
              <a:buFont typeface="Arial" panose="020B0604020202020204" pitchFamily="34" charset="0"/>
              <a:buChar char="•"/>
            </a:pPr>
            <a:r>
              <a:rPr lang="sv-SE" dirty="0"/>
              <a:t>Slutrapportering budgetära konsekvenser</a:t>
            </a:r>
          </a:p>
          <a:p>
            <a:pPr marL="457200" indent="-457200">
              <a:buFont typeface="Arial" panose="020B0604020202020204" pitchFamily="34" charset="0"/>
              <a:buChar char="•"/>
            </a:pPr>
            <a:r>
              <a:rPr lang="sv-SE" dirty="0"/>
              <a:t>Uppdatering av arbetet med Öppna data-utredningen</a:t>
            </a:r>
          </a:p>
          <a:p>
            <a:pPr marL="457200" indent="-457200">
              <a:buFont typeface="Arial" panose="020B0604020202020204" pitchFamily="34" charset="0"/>
              <a:buChar char="•"/>
            </a:pPr>
            <a:r>
              <a:rPr lang="sv-SE" dirty="0"/>
              <a:t>Delrapporten klar för förankring</a:t>
            </a:r>
          </a:p>
        </p:txBody>
      </p:sp>
    </p:spTree>
    <p:extLst>
      <p:ext uri="{BB962C8B-B14F-4D97-AF65-F5344CB8AC3E}">
        <p14:creationId xmlns:p14="http://schemas.microsoft.com/office/powerpoint/2010/main" val="367864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003AEF-EDAB-4173-B0D0-5646B8377844}"/>
              </a:ext>
            </a:extLst>
          </p:cNvPr>
          <p:cNvSpPr>
            <a:spLocks noGrp="1"/>
          </p:cNvSpPr>
          <p:nvPr>
            <p:ph type="title"/>
          </p:nvPr>
        </p:nvSpPr>
        <p:spPr/>
        <p:txBody>
          <a:bodyPr/>
          <a:lstStyle/>
          <a:p>
            <a:r>
              <a:rPr lang="sv-SE" dirty="0"/>
              <a:t>Övriga frågor</a:t>
            </a:r>
          </a:p>
        </p:txBody>
      </p:sp>
      <p:sp>
        <p:nvSpPr>
          <p:cNvPr id="3" name="Platshållare för innehåll 2">
            <a:extLst>
              <a:ext uri="{FF2B5EF4-FFF2-40B4-BE49-F238E27FC236}">
                <a16:creationId xmlns:a16="http://schemas.microsoft.com/office/drawing/2014/main" id="{6CDEE84F-B2B0-433F-AED5-D770C7AF7B88}"/>
              </a:ext>
            </a:extLst>
          </p:cNvPr>
          <p:cNvSpPr>
            <a:spLocks noGrp="1"/>
          </p:cNvSpPr>
          <p:nvPr>
            <p:ph idx="1"/>
          </p:nvPr>
        </p:nvSpPr>
        <p:spPr>
          <a:xfrm>
            <a:off x="612569" y="1816416"/>
            <a:ext cx="10515600" cy="4112793"/>
          </a:xfrm>
        </p:spPr>
        <p:txBody>
          <a:bodyPr/>
          <a:lstStyle/>
          <a:p>
            <a:r>
              <a:rPr lang="sv-SE" sz="1600" dirty="0"/>
              <a:t>Fråga:  </a:t>
            </a:r>
            <a:r>
              <a:rPr lang="sv-SE" sz="1600" dirty="0" err="1"/>
              <a:t>Already</a:t>
            </a:r>
            <a:r>
              <a:rPr lang="sv-SE" sz="1600" dirty="0"/>
              <a:t> </a:t>
            </a:r>
            <a:r>
              <a:rPr lang="sv-SE" sz="1600" dirty="0" err="1"/>
              <a:t>open</a:t>
            </a:r>
            <a:r>
              <a:rPr lang="sv-SE" sz="1600" dirty="0"/>
              <a:t> for </a:t>
            </a:r>
            <a:r>
              <a:rPr lang="sv-SE" sz="1600" dirty="0" err="1"/>
              <a:t>reuse</a:t>
            </a:r>
            <a:r>
              <a:rPr lang="sv-SE" sz="1600" dirty="0"/>
              <a:t> betyder ju att det ska vara möjligt att </a:t>
            </a:r>
            <a:r>
              <a:rPr lang="sv-SE" sz="1600" dirty="0" err="1"/>
              <a:t>vidareutnyttja</a:t>
            </a:r>
            <a:r>
              <a:rPr lang="sv-SE" sz="1600" dirty="0"/>
              <a:t> = öppna data? Eller hur menar ni att de bara är tillgängliggjorda?</a:t>
            </a:r>
          </a:p>
          <a:p>
            <a:r>
              <a:rPr lang="sv-SE" sz="1600" dirty="0"/>
              <a:t>Svar: Efter diskussion med öppna-data-utredningen förstår vi att de tolkar skrivningen som tillgänglig snarare än på vilket sätt vilket gör att alla datamängder som finns och omfattas av PSI då räknas in. Vi fortsätter ta upp dettas i dialog med utredningen för att säkerställa att vi tolkar lika. </a:t>
            </a:r>
          </a:p>
          <a:p>
            <a:r>
              <a:rPr lang="sv-SE" sz="1600" dirty="0"/>
              <a:t>Fråga: Vart finns texterna vi kan lämna synpunkter på?</a:t>
            </a:r>
          </a:p>
          <a:p>
            <a:r>
              <a:rPr lang="sv-SE" sz="1600" dirty="0"/>
              <a:t>Svar: Texterna gäller beskrivningar av presentationsvyerna och har skickats som </a:t>
            </a:r>
            <a:r>
              <a:rPr lang="sv-SE" sz="1600" dirty="0" err="1"/>
              <a:t>word</a:t>
            </a:r>
            <a:r>
              <a:rPr lang="sv-SE" sz="1600" dirty="0"/>
              <a:t>-dokument via mail från PSI-lådan (då vi hade många problem med </a:t>
            </a:r>
            <a:r>
              <a:rPr lang="sv-SE" sz="1600" dirty="0" err="1"/>
              <a:t>Antura</a:t>
            </a:r>
            <a:r>
              <a:rPr lang="sv-SE" sz="1600" dirty="0"/>
              <a:t> så tar vi det säkra före det osäkra nu) Vill ni ha ett nytt utskick så hör av er. </a:t>
            </a:r>
          </a:p>
          <a:p>
            <a:r>
              <a:rPr lang="sv-SE" sz="1600" dirty="0"/>
              <a:t>Fråga: Har ni använt någon terminologi för presentationsvyn?</a:t>
            </a:r>
          </a:p>
          <a:p>
            <a:r>
              <a:rPr lang="sv-SE" sz="1600" dirty="0"/>
              <a:t>Svar: Presentationsvyn är inspirerad av beskrivningarna i </a:t>
            </a:r>
            <a:r>
              <a:rPr lang="sv-SE" sz="1600" dirty="0" err="1"/>
              <a:t>UNGGIMs</a:t>
            </a:r>
            <a:r>
              <a:rPr lang="sv-SE" sz="1600" dirty="0"/>
              <a:t> rapport om </a:t>
            </a:r>
            <a:r>
              <a:rPr lang="sv-SE" sz="1600" dirty="0" err="1"/>
              <a:t>core</a:t>
            </a:r>
            <a:r>
              <a:rPr lang="sv-SE" sz="1600" dirty="0"/>
              <a:t> data. För att föreslagna datamängder ska vara lätta att greppa och förstå utifrån ett helhetsperspektiv har vi grupperat ihop datamängderna och då har vi haft svårt att hitta några lämpliga redan existerande benämningar. Därför är det extra viktigt att ni hjälper oss att kika på beskrivningarna så att vi är överens om att de fungerar. </a:t>
            </a:r>
          </a:p>
          <a:p>
            <a:r>
              <a:rPr lang="sv-SE" sz="1600" dirty="0"/>
              <a:t>Fråga: hur är status i PSI-utredningen</a:t>
            </a:r>
          </a:p>
          <a:p>
            <a:r>
              <a:rPr lang="sv-SE" sz="1600" dirty="0"/>
              <a:t>Svar: se bild 4 om öppna-datautredningen.  </a:t>
            </a:r>
          </a:p>
          <a:p>
            <a:endParaRPr lang="sv-SE" dirty="0"/>
          </a:p>
        </p:txBody>
      </p:sp>
    </p:spTree>
    <p:extLst>
      <p:ext uri="{BB962C8B-B14F-4D97-AF65-F5344CB8AC3E}">
        <p14:creationId xmlns:p14="http://schemas.microsoft.com/office/powerpoint/2010/main" val="33670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7C07F-B36D-4716-BD0D-605C33ECD37D}"/>
              </a:ext>
            </a:extLst>
          </p:cNvPr>
          <p:cNvSpPr>
            <a:spLocks noGrp="1"/>
          </p:cNvSpPr>
          <p:nvPr>
            <p:ph type="title"/>
          </p:nvPr>
        </p:nvSpPr>
        <p:spPr>
          <a:xfrm>
            <a:off x="525484" y="2879588"/>
            <a:ext cx="10515600" cy="549412"/>
          </a:xfrm>
        </p:spPr>
        <p:txBody>
          <a:bodyPr/>
          <a:lstStyle/>
          <a:p>
            <a:r>
              <a:rPr lang="sv-SE" sz="3600" dirty="0"/>
              <a:t>Återkoppling </a:t>
            </a:r>
            <a:r>
              <a:rPr lang="sv-SE" sz="3600" dirty="0" err="1"/>
              <a:t>webinar</a:t>
            </a:r>
            <a:r>
              <a:rPr lang="sv-SE" sz="3600" dirty="0"/>
              <a:t> KOM</a:t>
            </a:r>
            <a:br>
              <a:rPr lang="sv-SE" sz="3600" dirty="0"/>
            </a:br>
            <a:endParaRPr lang="sv-SE" dirty="0"/>
          </a:p>
        </p:txBody>
      </p:sp>
    </p:spTree>
    <p:extLst>
      <p:ext uri="{BB962C8B-B14F-4D97-AF65-F5344CB8AC3E}">
        <p14:creationId xmlns:p14="http://schemas.microsoft.com/office/powerpoint/2010/main" val="8030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AA81604-A9EB-4AD9-A97F-6CBD2EDE2DAB}"/>
              </a:ext>
            </a:extLst>
          </p:cNvPr>
          <p:cNvSpPr>
            <a:spLocks noGrp="1"/>
          </p:cNvSpPr>
          <p:nvPr>
            <p:ph type="title"/>
          </p:nvPr>
        </p:nvSpPr>
        <p:spPr/>
        <p:txBody>
          <a:bodyPr/>
          <a:lstStyle/>
          <a:p>
            <a:endParaRPr lang="sv-SE"/>
          </a:p>
        </p:txBody>
      </p:sp>
      <p:sp>
        <p:nvSpPr>
          <p:cNvPr id="5" name="Rektangel 4">
            <a:extLst>
              <a:ext uri="{FF2B5EF4-FFF2-40B4-BE49-F238E27FC236}">
                <a16:creationId xmlns:a16="http://schemas.microsoft.com/office/drawing/2014/main" id="{1C0A0882-96DE-4269-90AD-FF29A668B52A}"/>
              </a:ext>
            </a:extLst>
          </p:cNvPr>
          <p:cNvSpPr/>
          <p:nvPr/>
        </p:nvSpPr>
        <p:spPr>
          <a:xfrm>
            <a:off x="612569" y="1690749"/>
            <a:ext cx="10788070" cy="3970318"/>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rPr>
              <a:t>Task 1: Provide a methodology to identify and quantify in concrete terms the socio-economic benefits of specific high value datasets</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 </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Task 2: Define the specific high value datasets falling under the thematic categories of the Annex of the revised Directive</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 </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Task 3: </a:t>
            </a:r>
            <a:r>
              <a:rPr lang="en-US" dirty="0" err="1">
                <a:latin typeface="Calibri" panose="020F0502020204030204" pitchFamily="34" charset="0"/>
                <a:ea typeface="Calibri" panose="020F0502020204030204" pitchFamily="34" charset="0"/>
              </a:rPr>
              <a:t>Analyse</a:t>
            </a:r>
            <a:r>
              <a:rPr lang="en-US" dirty="0">
                <a:latin typeface="Calibri" panose="020F0502020204030204" pitchFamily="34" charset="0"/>
                <a:ea typeface="Calibri" panose="020F0502020204030204" pitchFamily="34" charset="0"/>
              </a:rPr>
              <a:t> the possible impacts of the changed pricing structure for reuse of high value datasets to be provided free of charge on public sector bodies and public undertakings and the markets in which they operate</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 </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Task 4: Based on the results of Task 2 and 3, refine the socio-economic analysis (socio-economic benefits, impacts and potential) for different regulatory options chosen, in the particular case of AI applications</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 </a:t>
            </a:r>
            <a:endParaRPr lang="sv-SE" sz="1600" dirty="0">
              <a:latin typeface="Calibri" panose="020F0502020204030204" pitchFamily="34" charset="0"/>
              <a:ea typeface="Calibri" panose="020F0502020204030204" pitchFamily="34" charset="0"/>
            </a:endParaRPr>
          </a:p>
          <a:p>
            <a:pPr>
              <a:spcAft>
                <a:spcPts val="0"/>
              </a:spcAft>
            </a:pPr>
            <a:r>
              <a:rPr lang="en-US" dirty="0">
                <a:latin typeface="Calibri" panose="020F0502020204030204" pitchFamily="34" charset="0"/>
                <a:ea typeface="Calibri" panose="020F0502020204030204" pitchFamily="34" charset="0"/>
              </a:rPr>
              <a:t>Task 5: Assist in the preparation of the open public consultation on high value datasets, which is expected to take place in 2020, </a:t>
            </a:r>
            <a:r>
              <a:rPr lang="en-US" dirty="0" err="1">
                <a:latin typeface="Calibri" panose="020F0502020204030204" pitchFamily="34" charset="0"/>
                <a:ea typeface="Calibri" panose="020F0502020204030204" pitchFamily="34" charset="0"/>
              </a:rPr>
              <a:t>summarise</a:t>
            </a:r>
            <a:r>
              <a:rPr lang="en-US" dirty="0">
                <a:latin typeface="Calibri" panose="020F0502020204030204" pitchFamily="34" charset="0"/>
                <a:ea typeface="Calibri" panose="020F0502020204030204" pitchFamily="34" charset="0"/>
              </a:rPr>
              <a:t> the inputs received and assist in the setting up of a public hearing.</a:t>
            </a:r>
            <a:endParaRPr lang="sv-SE"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5984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489774" y="5900483"/>
            <a:ext cx="8569560" cy="359317"/>
          </a:xfrm>
          <a:solidFill>
            <a:schemeClr val="bg1"/>
          </a:solidFill>
          <a:effectLst/>
        </p:spPr>
        <p:txBody>
          <a:bodyPr lIns="0" tIns="180000" rIns="180000" bIns="180000" anchor="ctr"/>
          <a:lstStyle/>
          <a:p>
            <a:r>
              <a:rPr lang="en-GB" sz="1800" b="1" noProof="0" dirty="0"/>
              <a:t>Impact assessment study on the list of High Value Datasets to be made available by the Member States under the PSI Directive</a:t>
            </a:r>
          </a:p>
        </p:txBody>
      </p:sp>
      <p:sp>
        <p:nvSpPr>
          <p:cNvPr id="7" name="Text Placeholder 3"/>
          <p:cNvSpPr>
            <a:spLocks noGrp="1"/>
          </p:cNvSpPr>
          <p:nvPr>
            <p:ph type="body" sz="quarter" idx="10"/>
            <p:custDataLst>
              <p:tags r:id="rId2"/>
            </p:custDataLst>
          </p:nvPr>
        </p:nvSpPr>
        <p:spPr>
          <a:xfrm>
            <a:off x="489773" y="6426426"/>
            <a:ext cx="5594349" cy="298451"/>
          </a:xfrm>
        </p:spPr>
        <p:txBody>
          <a:bodyPr/>
          <a:lstStyle/>
          <a:p>
            <a:r>
              <a:rPr lang="en-GB" sz="1200" noProof="0" dirty="0"/>
              <a:t>February, the 12</a:t>
            </a:r>
            <a:r>
              <a:rPr lang="en-GB" sz="1200" baseline="30000" noProof="0" dirty="0"/>
              <a:t>th</a:t>
            </a:r>
            <a:r>
              <a:rPr lang="en-GB" sz="1200" noProof="0" dirty="0"/>
              <a:t> 2020</a:t>
            </a:r>
          </a:p>
        </p:txBody>
      </p:sp>
      <p:sp>
        <p:nvSpPr>
          <p:cNvPr id="8" name="Subtitle 2"/>
          <p:cNvSpPr txBox="1">
            <a:spLocks/>
          </p:cNvSpPr>
          <p:nvPr>
            <p:custDataLst>
              <p:tags r:id="rId3"/>
            </p:custDataLst>
          </p:nvPr>
        </p:nvSpPr>
        <p:spPr bwMode="gray">
          <a:xfrm>
            <a:off x="489773" y="5207781"/>
            <a:ext cx="11611915" cy="526076"/>
          </a:xfrm>
          <a:prstGeom prst="rect">
            <a:avLst/>
          </a:prstGeom>
          <a:solidFill>
            <a:schemeClr val="bg1"/>
          </a:solidFill>
          <a:effectLst/>
        </p:spPr>
        <p:txBody>
          <a:bodyPr vert="horz" lIns="0" tIns="180000" rIns="180000" bIns="180000" rtlCol="0" anchor="ctr" anchorCtr="0">
            <a:noAutofit/>
          </a:bodyPr>
          <a:lstStyle>
            <a:lvl1pPr marL="0" indent="0" algn="l" defTabSz="1219170"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609585" indent="0" algn="ctr" defTabSz="1219170" rtl="0" eaLnBrk="1" latinLnBrk="0" hangingPunct="1">
              <a:spcBef>
                <a:spcPts val="0"/>
              </a:spcBef>
              <a:spcAft>
                <a:spcPts val="1333"/>
              </a:spcAft>
              <a:buClrTx/>
              <a:buSzPct val="100000"/>
              <a:buFont typeface="Arial"/>
              <a:buNone/>
              <a:defRPr lang="en-US" sz="2667" b="1" kern="1200">
                <a:solidFill>
                  <a:schemeClr val="tx1"/>
                </a:solidFill>
                <a:latin typeface="+mn-lt"/>
                <a:ea typeface="+mn-ea"/>
                <a:cs typeface="+mn-cs"/>
              </a:defRPr>
            </a:lvl2pPr>
            <a:lvl3pPr marL="1219170" indent="0" algn="ctr"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solidFill>
                <a:latin typeface="+mn-lt"/>
                <a:ea typeface="+mn-ea"/>
                <a:cs typeface="+mn-cs"/>
              </a:defRPr>
            </a:lvl3pPr>
            <a:lvl4pPr marL="1828754" indent="0" algn="ctr"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solidFill>
                <a:latin typeface="+mn-lt"/>
                <a:ea typeface="+mn-ea"/>
                <a:cs typeface="+mn-cs"/>
              </a:defRPr>
            </a:lvl4pPr>
            <a:lvl5pPr marL="2438339" indent="0" algn="ctr"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solidFill>
                <a:latin typeface="+mn-lt"/>
                <a:ea typeface="+mn-ea"/>
                <a:cs typeface="+mn-cs"/>
              </a:defRPr>
            </a:lvl5pPr>
            <a:lvl6pPr marL="3047924"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6pPr>
            <a:lvl7pPr marL="3657509" indent="0" algn="ctr" defTabSz="1219170" rtl="0" eaLnBrk="1" latinLnBrk="0" hangingPunct="1">
              <a:spcBef>
                <a:spcPts val="0"/>
              </a:spcBef>
              <a:spcAft>
                <a:spcPts val="1333"/>
              </a:spcAft>
              <a:buFont typeface="Verdana" panose="020B0604030504040204" pitchFamily="34" charset="0"/>
              <a:buNone/>
              <a:defRPr sz="2133" kern="1200">
                <a:solidFill>
                  <a:schemeClr val="tx1"/>
                </a:solidFill>
                <a:latin typeface="+mn-lt"/>
                <a:ea typeface="+mn-ea"/>
                <a:cs typeface="+mn-cs"/>
              </a:defRPr>
            </a:lvl7pPr>
            <a:lvl8pPr marL="4267093"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8pPr>
            <a:lvl9pPr marL="4876678"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9pPr>
          </a:lstStyle>
          <a:p>
            <a:r>
              <a:rPr lang="en-GB" sz="2400" b="1" dirty="0"/>
              <a:t>Introduction to the study on High Value Datasets</a:t>
            </a:r>
          </a:p>
        </p:txBody>
      </p:sp>
      <p:sp>
        <p:nvSpPr>
          <p:cNvPr id="2" name="Rectangle 1"/>
          <p:cNvSpPr/>
          <p:nvPr/>
        </p:nvSpPr>
        <p:spPr bwMode="gray">
          <a:xfrm>
            <a:off x="489773" y="5670156"/>
            <a:ext cx="3084828" cy="637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4" name="Rectangle 3"/>
          <p:cNvSpPr/>
          <p:nvPr/>
        </p:nvSpPr>
        <p:spPr bwMode="gray">
          <a:xfrm>
            <a:off x="3091713" y="4304471"/>
            <a:ext cx="109546" cy="109547"/>
          </a:xfrm>
          <a:prstGeom prst="rect">
            <a:avLst/>
          </a:prstGeom>
          <a:solidFill>
            <a:srgbClr val="F3F5F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9" name="Rectangle 8"/>
          <p:cNvSpPr/>
          <p:nvPr/>
        </p:nvSpPr>
        <p:spPr bwMode="gray">
          <a:xfrm>
            <a:off x="3484067" y="4307943"/>
            <a:ext cx="90534" cy="99588"/>
          </a:xfrm>
          <a:prstGeom prst="rect">
            <a:avLst/>
          </a:prstGeom>
          <a:solidFill>
            <a:srgbClr val="F3F5F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0" name="Rectangle 9"/>
          <p:cNvSpPr/>
          <p:nvPr/>
        </p:nvSpPr>
        <p:spPr bwMode="gray">
          <a:xfrm>
            <a:off x="7964183" y="4337136"/>
            <a:ext cx="109546" cy="132552"/>
          </a:xfrm>
          <a:prstGeom prst="rect">
            <a:avLst/>
          </a:prstGeom>
          <a:solidFill>
            <a:srgbClr val="E4E4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 name="Rectangle 10"/>
          <p:cNvSpPr/>
          <p:nvPr/>
        </p:nvSpPr>
        <p:spPr bwMode="gray">
          <a:xfrm>
            <a:off x="8331410" y="4337136"/>
            <a:ext cx="132551" cy="132552"/>
          </a:xfrm>
          <a:prstGeom prst="rect">
            <a:avLst/>
          </a:prstGeom>
          <a:solidFill>
            <a:srgbClr val="EFEFF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780399" y="299782"/>
            <a:ext cx="1406733" cy="633133"/>
          </a:xfrm>
          <a:prstGeom prst="rect">
            <a:avLst/>
          </a:prstGeom>
        </p:spPr>
      </p:pic>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9846734" y="187519"/>
            <a:ext cx="2161645" cy="745396"/>
          </a:xfrm>
          <a:prstGeom prst="rect">
            <a:avLst/>
          </a:prstGeom>
        </p:spPr>
      </p:pic>
      <p:pic>
        <p:nvPicPr>
          <p:cNvPr id="16" name="Picture 15" descr="C:\Users\meichholtzer\AppData\Local\Microsoft\Windows\INetCache\Content.MSO\9B28AF85.tmp"/>
          <p:cNvPicPr/>
          <p:nvPr/>
        </p:nvPicPr>
        <p:blipFill rotWithShape="1">
          <a:blip r:embed="rId8">
            <a:extLst>
              <a:ext uri="{28A0092B-C50C-407E-A947-70E740481C1C}">
                <a14:useLocalDpi xmlns:a14="http://schemas.microsoft.com/office/drawing/2010/main" val="0"/>
              </a:ext>
            </a:extLst>
          </a:blip>
          <a:srcRect l="11936" t="29851" r="13263" b="23134"/>
          <a:stretch/>
        </p:blipFill>
        <p:spPr bwMode="auto">
          <a:xfrm>
            <a:off x="6359498" y="325329"/>
            <a:ext cx="2314870" cy="591379"/>
          </a:xfrm>
          <a:prstGeom prst="rect">
            <a:avLst/>
          </a:prstGeom>
          <a:noFill/>
          <a:ln>
            <a:noFill/>
          </a:ln>
          <a:extLst>
            <a:ext uri="{53640926-AAD7-44D8-BBD7-CCE9431645EC}">
              <a14:shadowObscured xmlns:a14="http://schemas.microsoft.com/office/drawing/2010/main"/>
            </a:ext>
          </a:extLst>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t="16849" b="23518"/>
          <a:stretch/>
        </p:blipFill>
        <p:spPr>
          <a:xfrm>
            <a:off x="0" y="1083333"/>
            <a:ext cx="12192000" cy="4089680"/>
          </a:xfrm>
          <a:prstGeom prst="rect">
            <a:avLst/>
          </a:prstGeom>
        </p:spPr>
      </p:pic>
    </p:spTree>
    <p:extLst>
      <p:ext uri="{BB962C8B-B14F-4D97-AF65-F5344CB8AC3E}">
        <p14:creationId xmlns:p14="http://schemas.microsoft.com/office/powerpoint/2010/main" val="18577647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3" name="think-cell Slide" r:id="rId6" imgW="592" imgH="591" progId="TCLayout.ActiveDocument.1">
                  <p:embed/>
                </p:oleObj>
              </mc:Choice>
              <mc:Fallback>
                <p:oleObj name="think-cell Slide" r:id="rId6" imgW="592" imgH="591"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GB" sz="2000" dirty="0">
              <a:solidFill>
                <a:schemeClr val="bg1"/>
              </a:solidFill>
              <a:latin typeface="Verdana" panose="020B0604030504040204" pitchFamily="34" charset="0"/>
              <a:ea typeface="+mj-ea"/>
              <a:cs typeface="+mj-cs"/>
              <a:sym typeface="Verdana" panose="020B0604030504040204" pitchFamily="34" charset="0"/>
            </a:endParaRPr>
          </a:p>
        </p:txBody>
      </p:sp>
      <p:sp>
        <p:nvSpPr>
          <p:cNvPr id="3" name="Title 2"/>
          <p:cNvSpPr>
            <a:spLocks noGrp="1"/>
          </p:cNvSpPr>
          <p:nvPr>
            <p:ph type="title"/>
          </p:nvPr>
        </p:nvSpPr>
        <p:spPr/>
        <p:txBody>
          <a:bodyPr/>
          <a:lstStyle/>
          <a:p>
            <a:r>
              <a:rPr lang="en-GB" dirty="0"/>
              <a:t>Agenda for this webinar</a:t>
            </a:r>
          </a:p>
        </p:txBody>
      </p:sp>
      <p:pic>
        <p:nvPicPr>
          <p:cNvPr id="4" name="Picture 3"/>
          <p:cNvPicPr>
            <a:picLocks noChangeAspect="1"/>
          </p:cNvPicPr>
          <p:nvPr/>
        </p:nvPicPr>
        <p:blipFill rotWithShape="1">
          <a:blip r:embed="rId8" cstate="screen">
            <a:grayscl/>
            <a:extLst>
              <a:ext uri="{28A0092B-C50C-407E-A947-70E740481C1C}">
                <a14:useLocalDpi xmlns:a14="http://schemas.microsoft.com/office/drawing/2010/main"/>
              </a:ext>
            </a:extLst>
          </a:blip>
          <a:srcRect r="22085"/>
          <a:stretch/>
        </p:blipFill>
        <p:spPr>
          <a:xfrm>
            <a:off x="8011236" y="-21772"/>
            <a:ext cx="4340933" cy="6879771"/>
          </a:xfrm>
          <a:prstGeom prst="rect">
            <a:avLst/>
          </a:prstGeom>
        </p:spPr>
      </p:pic>
      <p:sp>
        <p:nvSpPr>
          <p:cNvPr id="5" name="Content Placeholder 3"/>
          <p:cNvSpPr>
            <a:spLocks noGrp="1"/>
          </p:cNvSpPr>
          <p:nvPr>
            <p:ph idx="4294967295"/>
          </p:nvPr>
        </p:nvSpPr>
        <p:spPr>
          <a:xfrm>
            <a:off x="469900" y="1493944"/>
            <a:ext cx="6007100" cy="4805258"/>
          </a:xfrm>
          <a:prstGeom prst="rect">
            <a:avLst/>
          </a:prstGeom>
        </p:spPr>
        <p:txBody>
          <a:bodyPr/>
          <a:lstStyle/>
          <a:p>
            <a:pPr marL="285750" indent="-285750" algn="just">
              <a:buFont typeface="Arial" panose="020B0604020202020204" pitchFamily="34" charset="0"/>
              <a:buChar char="•"/>
            </a:pPr>
            <a:r>
              <a:rPr lang="en-GB" sz="1600" dirty="0"/>
              <a:t>Short introduction to </a:t>
            </a:r>
            <a:r>
              <a:rPr lang="en-GB" sz="1600" b="1" dirty="0">
                <a:solidFill>
                  <a:schemeClr val="accent1"/>
                </a:solidFill>
              </a:rPr>
              <a:t>the study team</a:t>
            </a:r>
          </a:p>
          <a:p>
            <a:pPr marL="285750" indent="-285750" algn="just">
              <a:buFont typeface="Arial" panose="020B0604020202020204" pitchFamily="34" charset="0"/>
              <a:buChar char="•"/>
            </a:pPr>
            <a:r>
              <a:rPr lang="en-GB" sz="1600" dirty="0"/>
              <a:t>Objectives, scope and </a:t>
            </a:r>
            <a:r>
              <a:rPr lang="en-GB" sz="1600" b="1" dirty="0">
                <a:solidFill>
                  <a:schemeClr val="accent1"/>
                </a:solidFill>
              </a:rPr>
              <a:t>understanding</a:t>
            </a:r>
            <a:r>
              <a:rPr lang="en-GB" sz="1600" dirty="0"/>
              <a:t> of the assignment</a:t>
            </a:r>
          </a:p>
          <a:p>
            <a:pPr marL="285750" indent="-285750" algn="just">
              <a:buFont typeface="Arial" panose="020B0604020202020204" pitchFamily="34" charset="0"/>
              <a:buChar char="•"/>
            </a:pPr>
            <a:r>
              <a:rPr lang="en-GB" sz="1600" b="1" dirty="0">
                <a:solidFill>
                  <a:schemeClr val="accent1"/>
                </a:solidFill>
              </a:rPr>
              <a:t>Methodological</a:t>
            </a:r>
            <a:r>
              <a:rPr lang="en-GB" sz="1600" dirty="0"/>
              <a:t> approach for the data collection and analysis tasks </a:t>
            </a:r>
          </a:p>
          <a:p>
            <a:pPr marL="285750" indent="-285750" algn="just">
              <a:buFont typeface="Arial" panose="020B0604020202020204" pitchFamily="34" charset="0"/>
              <a:buChar char="•"/>
            </a:pPr>
            <a:r>
              <a:rPr lang="en-GB" sz="1600" b="1" dirty="0">
                <a:solidFill>
                  <a:schemeClr val="accent1"/>
                </a:solidFill>
              </a:rPr>
              <a:t>Timeline</a:t>
            </a:r>
            <a:r>
              <a:rPr lang="en-GB" sz="1600" dirty="0"/>
              <a:t> and planning of the activities and </a:t>
            </a:r>
            <a:r>
              <a:rPr lang="en-GB" sz="1600" b="1" dirty="0">
                <a:solidFill>
                  <a:schemeClr val="accent1"/>
                </a:solidFill>
              </a:rPr>
              <a:t>where/when we will need your help</a:t>
            </a:r>
          </a:p>
          <a:p>
            <a:pPr marL="285750" indent="-285750" algn="just">
              <a:buFont typeface="Arial" panose="020B0604020202020204" pitchFamily="34" charset="0"/>
              <a:buChar char="•"/>
            </a:pPr>
            <a:r>
              <a:rPr lang="en-GB" sz="1600" dirty="0"/>
              <a:t>Q&amp;A</a:t>
            </a:r>
          </a:p>
          <a:p>
            <a:pPr algn="just"/>
            <a:endParaRPr lang="fr-BE" sz="1400" dirty="0"/>
          </a:p>
        </p:txBody>
      </p:sp>
    </p:spTree>
    <p:extLst>
      <p:ext uri="{BB962C8B-B14F-4D97-AF65-F5344CB8AC3E}">
        <p14:creationId xmlns:p14="http://schemas.microsoft.com/office/powerpoint/2010/main" val="1105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3120" b="13895"/>
          <a:stretch/>
        </p:blipFill>
        <p:spPr>
          <a:xfrm>
            <a:off x="-2" y="0"/>
            <a:ext cx="12205396" cy="6858000"/>
          </a:xfrm>
          <a:prstGeom prst="rect">
            <a:avLst/>
          </a:prstGeom>
        </p:spPr>
      </p:pic>
      <p:sp>
        <p:nvSpPr>
          <p:cNvPr id="8" name="Subtitle 2"/>
          <p:cNvSpPr txBox="1">
            <a:spLocks/>
          </p:cNvSpPr>
          <p:nvPr>
            <p:custDataLst>
              <p:tags r:id="rId3"/>
            </p:custDataLst>
          </p:nvPr>
        </p:nvSpPr>
        <p:spPr bwMode="gray">
          <a:xfrm>
            <a:off x="-2" y="4817449"/>
            <a:ext cx="11722101" cy="931976"/>
          </a:xfrm>
          <a:prstGeom prst="rect">
            <a:avLst/>
          </a:prstGeom>
          <a:solidFill>
            <a:schemeClr val="bg1"/>
          </a:solidFill>
          <a:effectLst/>
        </p:spPr>
        <p:txBody>
          <a:bodyPr vert="horz" lIns="180000" tIns="180000" rIns="180000" bIns="180000" rtlCol="0" anchor="ctr">
            <a:noAutofit/>
          </a:bodyPr>
          <a:lstStyle>
            <a:lvl1pPr marL="0" indent="0" algn="l" defTabSz="1219170" rtl="0" eaLnBrk="1" latinLnBrk="0" hangingPunct="1">
              <a:lnSpc>
                <a:spcPct val="95000"/>
              </a:lnSpc>
              <a:spcBef>
                <a:spcPts val="0"/>
              </a:spcBef>
              <a:spcAft>
                <a:spcPts val="0"/>
              </a:spcAft>
              <a:buSzPct val="100000"/>
              <a:buFont typeface="Arial" panose="020B0604020202020204" pitchFamily="34" charset="0"/>
              <a:buNone/>
              <a:defRPr sz="3850" b="0" kern="1200">
                <a:solidFill>
                  <a:schemeClr val="tx1"/>
                </a:solidFill>
                <a:latin typeface="+mn-lt"/>
                <a:ea typeface="+mn-ea"/>
                <a:cs typeface="+mn-cs"/>
              </a:defRPr>
            </a:lvl1pPr>
            <a:lvl2pPr marL="609585" indent="0" algn="l" defTabSz="1219170" rtl="0" eaLnBrk="1" latinLnBrk="0" hangingPunct="1">
              <a:spcBef>
                <a:spcPts val="0"/>
              </a:spcBef>
              <a:spcAft>
                <a:spcPts val="1333"/>
              </a:spcAft>
              <a:buClrTx/>
              <a:buSzPct val="100000"/>
              <a:buFont typeface="Arial"/>
              <a:buNone/>
              <a:defRPr lang="en-US" sz="2667" b="1" kern="1200">
                <a:solidFill>
                  <a:schemeClr val="tx1">
                    <a:tint val="75000"/>
                  </a:schemeClr>
                </a:solidFill>
                <a:latin typeface="+mn-lt"/>
                <a:ea typeface="+mn-ea"/>
                <a:cs typeface="+mn-cs"/>
              </a:defRPr>
            </a:lvl2pPr>
            <a:lvl3pPr marL="1219170" indent="0" algn="l"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tint val="75000"/>
                  </a:schemeClr>
                </a:solidFill>
                <a:latin typeface="+mn-lt"/>
                <a:ea typeface="+mn-ea"/>
                <a:cs typeface="+mn-cs"/>
              </a:defRPr>
            </a:lvl3pPr>
            <a:lvl4pPr marL="1828754" indent="0" algn="l"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tint val="75000"/>
                  </a:schemeClr>
                </a:solidFill>
                <a:latin typeface="+mn-lt"/>
                <a:ea typeface="+mn-ea"/>
                <a:cs typeface="+mn-cs"/>
              </a:defRPr>
            </a:lvl4pPr>
            <a:lvl5pPr marL="2438339" indent="0" algn="l"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mn-cs"/>
              </a:defRPr>
            </a:lvl5pPr>
            <a:lvl6pPr marL="3047924"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1219170" rtl="0" eaLnBrk="1" latinLnBrk="0" hangingPunct="1">
              <a:spcBef>
                <a:spcPts val="0"/>
              </a:spcBef>
              <a:spcAft>
                <a:spcPts val="1333"/>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1219170" rtl="0" eaLnBrk="1" latinLnBrk="0" hangingPunct="1">
              <a:spcBef>
                <a:spcPts val="0"/>
              </a:spcBef>
              <a:spcAft>
                <a:spcPts val="1333"/>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GB" sz="3200" b="1" dirty="0"/>
              <a:t>Short introduction to the study team</a:t>
            </a:r>
          </a:p>
        </p:txBody>
      </p:sp>
    </p:spTree>
    <p:extLst>
      <p:ext uri="{BB962C8B-B14F-4D97-AF65-F5344CB8AC3E}">
        <p14:creationId xmlns:p14="http://schemas.microsoft.com/office/powerpoint/2010/main" val="30346378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v2T6OLfHNvdnMkzQp_y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9dIIMWPY0loVENAI134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wvOhIqdZZDp..M7cOoGFw"/>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VYdF3N4XIsvhHAhvEy76w"/>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ftQf92xMXJSt82IjmDPGw"/>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od8Y4n0PhlFHtLPKdgm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0E4C6hygL1bETVeHdbR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IiIhbq3wqSTWNMwCmfvGQ"/>
</p:tagLst>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antmäteriet_PP_mall.pptx" id="{3BE7C8D8-F29C-424D-9573-59AB15231008}" vid="{505B374F-8DF6-443F-936F-FF34CFA7E0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Lantmäteriet_PP_mall</Template>
  <TotalTime>2346</TotalTime>
  <Words>2760</Words>
  <Application>Microsoft Office PowerPoint</Application>
  <PresentationFormat>Bredbild</PresentationFormat>
  <Paragraphs>362</Paragraphs>
  <Slides>47</Slides>
  <Notes>6</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47</vt:i4>
      </vt:variant>
    </vt:vector>
  </HeadingPairs>
  <TitlesOfParts>
    <vt:vector size="54" baseType="lpstr">
      <vt:lpstr>Arial</vt:lpstr>
      <vt:lpstr>Calibri</vt:lpstr>
      <vt:lpstr>Gill Sans MT</vt:lpstr>
      <vt:lpstr>Verdana</vt:lpstr>
      <vt:lpstr>Wingdings 2</vt:lpstr>
      <vt:lpstr>LANTMÄTERIET</vt:lpstr>
      <vt:lpstr>think-cell Slide</vt:lpstr>
      <vt:lpstr>Välkommen till webbmöte  berörda aktörer high value data psi</vt:lpstr>
      <vt:lpstr>agenda</vt:lpstr>
      <vt:lpstr>tidsplan</vt:lpstr>
      <vt:lpstr>Aktuella frågor </vt:lpstr>
      <vt:lpstr>Återkoppling webinar KOM </vt:lpstr>
      <vt:lpstr>PowerPoint-presentation</vt:lpstr>
      <vt:lpstr>PowerPoint-presentation</vt:lpstr>
      <vt:lpstr>Agenda for this webinar</vt:lpstr>
      <vt:lpstr>PowerPoint-presentation</vt:lpstr>
      <vt:lpstr>About our study team</vt:lpstr>
      <vt:lpstr>PowerPoint-presentation</vt:lpstr>
      <vt:lpstr>Objectives and understanding of the assignment</vt:lpstr>
      <vt:lpstr>Objectives and understanding of the assignment</vt:lpstr>
      <vt:lpstr>Objectives and understanding of the assignment</vt:lpstr>
      <vt:lpstr>PowerPoint-presentation</vt:lpstr>
      <vt:lpstr>Methodology and state of play</vt:lpstr>
      <vt:lpstr>Methodology</vt:lpstr>
      <vt:lpstr>Methodology</vt:lpstr>
      <vt:lpstr>Methodology</vt:lpstr>
      <vt:lpstr>Methodology</vt:lpstr>
      <vt:lpstr>Methodology</vt:lpstr>
      <vt:lpstr>Methodology</vt:lpstr>
      <vt:lpstr>PowerPoint-presentation</vt:lpstr>
      <vt:lpstr>Timeline and planning</vt:lpstr>
      <vt:lpstr>Where/when we will need your help</vt:lpstr>
      <vt:lpstr>PowerPoint-presentation</vt:lpstr>
      <vt:lpstr>Thank you!</vt:lpstr>
      <vt:lpstr>PowerPoint-presentation</vt:lpstr>
      <vt:lpstr>Inkomna Användarsynpunkter</vt:lpstr>
      <vt:lpstr>Användarsynpunkter</vt:lpstr>
      <vt:lpstr>Användarsynpunkter Vilken organisation representerar du? (Frivilligt) </vt:lpstr>
      <vt:lpstr>Meteorologi</vt:lpstr>
      <vt:lpstr>Rörlighet</vt:lpstr>
      <vt:lpstr>Företag och företagsägande</vt:lpstr>
      <vt:lpstr>Företag och företagsägande</vt:lpstr>
      <vt:lpstr>Statistik</vt:lpstr>
      <vt:lpstr>Geospatiala data</vt:lpstr>
      <vt:lpstr>Geospatiala data</vt:lpstr>
      <vt:lpstr>Geospatiala data</vt:lpstr>
      <vt:lpstr>Jordobservation och miljö</vt:lpstr>
      <vt:lpstr>Jordobservation och miljö</vt:lpstr>
      <vt:lpstr>rapportskrivning och Presentationsvy </vt:lpstr>
      <vt:lpstr>rapport</vt:lpstr>
      <vt:lpstr>Presentationsvy – obs utkast </vt:lpstr>
      <vt:lpstr>Avstämning med ESV</vt:lpstr>
      <vt:lpstr>Nästa workshop</vt:lpstr>
      <vt:lpstr>Övriga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LM licens</dc:creator>
  <cp:lastModifiedBy>LM licens</cp:lastModifiedBy>
  <cp:revision>143</cp:revision>
  <cp:lastPrinted>2020-03-05T09:19:48Z</cp:lastPrinted>
  <dcterms:created xsi:type="dcterms:W3CDTF">2019-08-19T11:11:34Z</dcterms:created>
  <dcterms:modified xsi:type="dcterms:W3CDTF">2020-03-06T12:35:18Z</dcterms:modified>
</cp:coreProperties>
</file>