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0" r:id="rId2"/>
    <p:sldId id="331" r:id="rId3"/>
    <p:sldId id="371" r:id="rId4"/>
    <p:sldId id="373" r:id="rId5"/>
    <p:sldId id="374"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32" r:id="rId19"/>
    <p:sldId id="334" r:id="rId20"/>
    <p:sldId id="343" r:id="rId21"/>
    <p:sldId id="336" r:id="rId22"/>
    <p:sldId id="335" r:id="rId23"/>
    <p:sldId id="338" r:id="rId24"/>
    <p:sldId id="337" r:id="rId25"/>
    <p:sldId id="339" r:id="rId26"/>
    <p:sldId id="370"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FFFFFF"/>
    <a:srgbClr val="E7E6E6"/>
    <a:srgbClr val="AE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7596F-0D5F-4826-80CF-202D3B214233}" type="datetimeFigureOut">
              <a:rPr lang="sv-SE" smtClean="0"/>
              <a:t>2020-02-17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0C99E-3D1F-48BC-B83B-23C4D5015FAF}" type="slidenum">
              <a:rPr lang="sv-SE" smtClean="0"/>
              <a:t>‹#›</a:t>
            </a:fld>
            <a:endParaRPr lang="sv-SE"/>
          </a:p>
        </p:txBody>
      </p:sp>
    </p:spTree>
    <p:extLst>
      <p:ext uri="{BB962C8B-B14F-4D97-AF65-F5344CB8AC3E}">
        <p14:creationId xmlns:p14="http://schemas.microsoft.com/office/powerpoint/2010/main" val="379139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5860" y="2766951"/>
            <a:ext cx="10493828" cy="1657408"/>
          </a:xfrm>
        </p:spPr>
        <p:txBody>
          <a:bodyPr anchor="b"/>
          <a:lstStyle>
            <a:lvl1pPr algn="l">
              <a:defRPr sz="6600"/>
            </a:lvl1pPr>
          </a:lstStyle>
          <a:p>
            <a:r>
              <a:rPr lang="sv-SE" dirty="0"/>
              <a:t>Rubrik</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5860" y="4682684"/>
            <a:ext cx="10493828" cy="886843"/>
          </a:xfrm>
        </p:spPr>
        <p:txBody>
          <a:bodyPr/>
          <a:lstStyle>
            <a:lvl1pPr marL="0" indent="0" algn="l">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12" name="Bildobjekt 11">
            <a:extLst>
              <a:ext uri="{FF2B5EF4-FFF2-40B4-BE49-F238E27FC236}">
                <a16:creationId xmlns:a16="http://schemas.microsoft.com/office/drawing/2014/main" id="{46581A50-C297-4A1D-9798-CF31234A93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50026" y="4500752"/>
            <a:ext cx="10521538"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723207"/>
            <a:ext cx="10515600" cy="549412"/>
          </a:xfrm>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12569" y="1415133"/>
            <a:ext cx="10515600" cy="4874803"/>
          </a:xfrm>
        </p:spPr>
        <p:txBody>
          <a:bodyPr/>
          <a:lstStyle>
            <a:lvl1pPr marL="0" indent="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258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92000"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92000"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12569" y="3381455"/>
            <a:ext cx="10515600"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81804" y="4110880"/>
            <a:ext cx="390988"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94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92000"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hasCustomPrompt="1"/>
          </p:nvPr>
        </p:nvSpPr>
        <p:spPr>
          <a:xfrm>
            <a:off x="1726868" y="1894498"/>
            <a:ext cx="8265227" cy="2140737"/>
          </a:xfrm>
        </p:spPr>
        <p:txBody>
          <a:bodyPr/>
          <a:lstStyle>
            <a:lvl1pPr marL="0" indent="0">
              <a:spcBef>
                <a:spcPts val="1800"/>
              </a:spcBef>
              <a:buFontTx/>
              <a:buNone/>
              <a:defRPr sz="1600">
                <a:solidFill>
                  <a:srgbClr val="AEABAB"/>
                </a:solidFill>
                <a:latin typeface="Verdana" panose="020B0604030504040204" pitchFamily="34" charset="0"/>
                <a:ea typeface="Verdana" panose="020B0604030504040204" pitchFamily="34" charset="0"/>
              </a:defRPr>
            </a:lvl1pPr>
          </a:lstStyle>
          <a:p>
            <a:pPr lvl="0"/>
            <a:r>
              <a:rPr lang="sv-SE"/>
              <a:t>länkar</a:t>
            </a:r>
          </a:p>
        </p:txBody>
      </p:sp>
      <p:sp>
        <p:nvSpPr>
          <p:cNvPr id="7" name="textruta 6">
            <a:extLst>
              <a:ext uri="{FF2B5EF4-FFF2-40B4-BE49-F238E27FC236}">
                <a16:creationId xmlns:a16="http://schemas.microsoft.com/office/drawing/2014/main" id="{025B66BE-CEB8-48A7-9ABC-B70F4241E1CA}"/>
              </a:ext>
            </a:extLst>
          </p:cNvPr>
          <p:cNvSpPr txBox="1"/>
          <p:nvPr userDrawn="1"/>
        </p:nvSpPr>
        <p:spPr>
          <a:xfrm>
            <a:off x="1786709" y="4532874"/>
            <a:ext cx="5831662" cy="369332"/>
          </a:xfrm>
          <a:prstGeom prst="rect">
            <a:avLst/>
          </a:prstGeom>
          <a:noFill/>
        </p:spPr>
        <p:txBody>
          <a:bodyPr wrap="square" rtlCol="0">
            <a:spAutoFit/>
          </a:bodyPr>
          <a:lstStyle/>
          <a:p>
            <a:r>
              <a:rPr lang="sv-SE" sz="1200" b="1" dirty="0"/>
              <a:t>KONTAKT</a:t>
            </a:r>
            <a:r>
              <a:rPr lang="sv-SE" b="1" dirty="0"/>
              <a:t> </a:t>
            </a:r>
            <a:r>
              <a:rPr lang="sv-SE" dirty="0"/>
              <a:t>kundcenter@lm.se  </a:t>
            </a:r>
            <a:r>
              <a:rPr lang="sv-SE" sz="1200" b="1" dirty="0"/>
              <a:t>TELEFON</a:t>
            </a:r>
            <a:r>
              <a:rPr lang="sv-SE" dirty="0"/>
              <a:t> 0771-63 63 63</a:t>
            </a:r>
          </a:p>
        </p:txBody>
      </p:sp>
      <p:sp>
        <p:nvSpPr>
          <p:cNvPr id="10" name="textruta 9">
            <a:extLst>
              <a:ext uri="{FF2B5EF4-FFF2-40B4-BE49-F238E27FC236}">
                <a16:creationId xmlns:a16="http://schemas.microsoft.com/office/drawing/2014/main" id="{771C3FA4-9DF4-4F6F-896D-2205D0D348BA}"/>
              </a:ext>
            </a:extLst>
          </p:cNvPr>
          <p:cNvSpPr txBox="1"/>
          <p:nvPr userDrawn="1"/>
        </p:nvSpPr>
        <p:spPr>
          <a:xfrm>
            <a:off x="437407" y="627418"/>
            <a:ext cx="10844151" cy="584775"/>
          </a:xfrm>
          <a:prstGeom prst="rect">
            <a:avLst/>
          </a:prstGeom>
          <a:noFill/>
        </p:spPr>
        <p:txBody>
          <a:bodyPr wrap="square" rtlCol="0">
            <a:spAutoFit/>
          </a:bodyPr>
          <a:lstStyle/>
          <a:p>
            <a:r>
              <a:rPr lang="sv-SE" sz="3200" b="0" cap="all" baseline="0"/>
              <a:t>Tack för uppmärksamheten. Vi finns på…</a:t>
            </a:r>
          </a:p>
        </p:txBody>
      </p:sp>
      <p:pic>
        <p:nvPicPr>
          <p:cNvPr id="11" name="Bildobjekt 10">
            <a:extLst>
              <a:ext uri="{FF2B5EF4-FFF2-40B4-BE49-F238E27FC236}">
                <a16:creationId xmlns:a16="http://schemas.microsoft.com/office/drawing/2014/main" id="{DCB14AAD-34E1-4CA5-BD8C-1B5A52DD8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6009" y="5929732"/>
            <a:ext cx="2461711" cy="377462"/>
          </a:xfrm>
          <a:prstGeom prst="rect">
            <a:avLst/>
          </a:prstGeom>
        </p:spPr>
      </p:pic>
    </p:spTree>
    <p:extLst>
      <p:ext uri="{BB962C8B-B14F-4D97-AF65-F5344CB8AC3E}">
        <p14:creationId xmlns:p14="http://schemas.microsoft.com/office/powerpoint/2010/main" val="11832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92000"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12569" y="724945"/>
            <a:ext cx="10515600"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12569" y="1437300"/>
            <a:ext cx="10515600"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74241" y="108059"/>
            <a:ext cx="1297463" cy="198945"/>
          </a:xfrm>
          <a:prstGeom prst="rect">
            <a:avLst/>
          </a:prstGeom>
        </p:spPr>
      </p:pic>
    </p:spTree>
    <p:extLst>
      <p:ext uri="{BB962C8B-B14F-4D97-AF65-F5344CB8AC3E}">
        <p14:creationId xmlns:p14="http://schemas.microsoft.com/office/powerpoint/2010/main" val="8014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E4B68-9BAF-438F-B064-20B17F1A71D3}"/>
              </a:ext>
            </a:extLst>
          </p:cNvPr>
          <p:cNvSpPr>
            <a:spLocks noGrp="1"/>
          </p:cNvSpPr>
          <p:nvPr>
            <p:ph type="ctrTitle"/>
          </p:nvPr>
        </p:nvSpPr>
        <p:spPr/>
        <p:txBody>
          <a:bodyPr/>
          <a:lstStyle/>
          <a:p>
            <a:r>
              <a:rPr lang="sv-SE" sz="6000" dirty="0"/>
              <a:t>Särskilt värdefulla data</a:t>
            </a:r>
          </a:p>
        </p:txBody>
      </p:sp>
      <p:sp>
        <p:nvSpPr>
          <p:cNvPr id="3" name="Underrubrik 2">
            <a:extLst>
              <a:ext uri="{FF2B5EF4-FFF2-40B4-BE49-F238E27FC236}">
                <a16:creationId xmlns:a16="http://schemas.microsoft.com/office/drawing/2014/main" id="{59D6E5CC-EED3-4001-AF04-BEF0CB2704CF}"/>
              </a:ext>
            </a:extLst>
          </p:cNvPr>
          <p:cNvSpPr>
            <a:spLocks noGrp="1"/>
          </p:cNvSpPr>
          <p:nvPr>
            <p:ph type="subTitle" idx="1"/>
          </p:nvPr>
        </p:nvSpPr>
        <p:spPr/>
        <p:txBody>
          <a:bodyPr/>
          <a:lstStyle/>
          <a:p>
            <a:r>
              <a:rPr lang="sv-SE" b="1" dirty="0"/>
              <a:t>Dokumentation</a:t>
            </a:r>
            <a:r>
              <a:rPr lang="sv-SE" dirty="0"/>
              <a:t>  Workshop 20200211</a:t>
            </a:r>
          </a:p>
        </p:txBody>
      </p:sp>
    </p:spTree>
    <p:extLst>
      <p:ext uri="{BB962C8B-B14F-4D97-AF65-F5344CB8AC3E}">
        <p14:creationId xmlns:p14="http://schemas.microsoft.com/office/powerpoint/2010/main" val="214431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7C80DF4-11FE-419F-9DB7-EFCC39E891DB}"/>
              </a:ext>
            </a:extLst>
          </p:cNvPr>
          <p:cNvPicPr>
            <a:picLocks noChangeAspect="1"/>
          </p:cNvPicPr>
          <p:nvPr/>
        </p:nvPicPr>
        <p:blipFill>
          <a:blip r:embed="rId2"/>
          <a:stretch>
            <a:fillRect/>
          </a:stretch>
        </p:blipFill>
        <p:spPr>
          <a:xfrm>
            <a:off x="12164" y="0"/>
            <a:ext cx="12167672" cy="6858000"/>
          </a:xfrm>
          <a:prstGeom prst="rect">
            <a:avLst/>
          </a:prstGeom>
        </p:spPr>
      </p:pic>
    </p:spTree>
    <p:extLst>
      <p:ext uri="{BB962C8B-B14F-4D97-AF65-F5344CB8AC3E}">
        <p14:creationId xmlns:p14="http://schemas.microsoft.com/office/powerpoint/2010/main" val="14071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9CD0E93-F27B-4D72-8CAA-06E4ACDCF0FA}"/>
              </a:ext>
            </a:extLst>
          </p:cNvPr>
          <p:cNvPicPr>
            <a:picLocks noChangeAspect="1"/>
          </p:cNvPicPr>
          <p:nvPr/>
        </p:nvPicPr>
        <p:blipFill>
          <a:blip r:embed="rId2"/>
          <a:stretch>
            <a:fillRect/>
          </a:stretch>
        </p:blipFill>
        <p:spPr>
          <a:xfrm>
            <a:off x="0" y="11011"/>
            <a:ext cx="12192000" cy="6835977"/>
          </a:xfrm>
          <a:prstGeom prst="rect">
            <a:avLst/>
          </a:prstGeom>
        </p:spPr>
      </p:pic>
    </p:spTree>
    <p:extLst>
      <p:ext uri="{BB962C8B-B14F-4D97-AF65-F5344CB8AC3E}">
        <p14:creationId xmlns:p14="http://schemas.microsoft.com/office/powerpoint/2010/main" val="17973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248E5A4-3A1F-4CF1-9078-B269B04BEB4F}"/>
              </a:ext>
            </a:extLst>
          </p:cNvPr>
          <p:cNvPicPr>
            <a:picLocks noChangeAspect="1"/>
          </p:cNvPicPr>
          <p:nvPr/>
        </p:nvPicPr>
        <p:blipFill>
          <a:blip r:embed="rId2"/>
          <a:stretch>
            <a:fillRect/>
          </a:stretch>
        </p:blipFill>
        <p:spPr>
          <a:xfrm>
            <a:off x="8254" y="0"/>
            <a:ext cx="12175491" cy="6858000"/>
          </a:xfrm>
          <a:prstGeom prst="rect">
            <a:avLst/>
          </a:prstGeom>
        </p:spPr>
      </p:pic>
    </p:spTree>
    <p:extLst>
      <p:ext uri="{BB962C8B-B14F-4D97-AF65-F5344CB8AC3E}">
        <p14:creationId xmlns:p14="http://schemas.microsoft.com/office/powerpoint/2010/main" val="26325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63134E5-76EE-4D41-80CE-E215A6539D8D}"/>
              </a:ext>
            </a:extLst>
          </p:cNvPr>
          <p:cNvPicPr>
            <a:picLocks noChangeAspect="1"/>
          </p:cNvPicPr>
          <p:nvPr/>
        </p:nvPicPr>
        <p:blipFill>
          <a:blip r:embed="rId2"/>
          <a:stretch>
            <a:fillRect/>
          </a:stretch>
        </p:blipFill>
        <p:spPr>
          <a:xfrm>
            <a:off x="1305" y="0"/>
            <a:ext cx="12189390" cy="6858000"/>
          </a:xfrm>
          <a:prstGeom prst="rect">
            <a:avLst/>
          </a:prstGeom>
        </p:spPr>
      </p:pic>
    </p:spTree>
    <p:extLst>
      <p:ext uri="{BB962C8B-B14F-4D97-AF65-F5344CB8AC3E}">
        <p14:creationId xmlns:p14="http://schemas.microsoft.com/office/powerpoint/2010/main" val="11394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EA59DDF-3EF0-475D-BD51-95A4ECF5ED89}"/>
              </a:ext>
            </a:extLst>
          </p:cNvPr>
          <p:cNvPicPr>
            <a:picLocks noChangeAspect="1"/>
          </p:cNvPicPr>
          <p:nvPr/>
        </p:nvPicPr>
        <p:blipFill>
          <a:blip r:embed="rId2"/>
          <a:stretch>
            <a:fillRect/>
          </a:stretch>
        </p:blipFill>
        <p:spPr>
          <a:xfrm>
            <a:off x="0" y="5380"/>
            <a:ext cx="12192000" cy="6847240"/>
          </a:xfrm>
          <a:prstGeom prst="rect">
            <a:avLst/>
          </a:prstGeom>
        </p:spPr>
      </p:pic>
    </p:spTree>
    <p:extLst>
      <p:ext uri="{BB962C8B-B14F-4D97-AF65-F5344CB8AC3E}">
        <p14:creationId xmlns:p14="http://schemas.microsoft.com/office/powerpoint/2010/main" val="7912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C2F0E38-8AC3-4891-ABAE-957B8A9A2283}"/>
              </a:ext>
            </a:extLst>
          </p:cNvPr>
          <p:cNvPicPr>
            <a:picLocks noChangeAspect="1"/>
          </p:cNvPicPr>
          <p:nvPr/>
        </p:nvPicPr>
        <p:blipFill>
          <a:blip r:embed="rId2"/>
          <a:stretch>
            <a:fillRect/>
          </a:stretch>
        </p:blipFill>
        <p:spPr>
          <a:xfrm>
            <a:off x="0" y="10244"/>
            <a:ext cx="12192000" cy="6837511"/>
          </a:xfrm>
          <a:prstGeom prst="rect">
            <a:avLst/>
          </a:prstGeom>
        </p:spPr>
      </p:pic>
    </p:spTree>
    <p:extLst>
      <p:ext uri="{BB962C8B-B14F-4D97-AF65-F5344CB8AC3E}">
        <p14:creationId xmlns:p14="http://schemas.microsoft.com/office/powerpoint/2010/main" val="1142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85B9B67-F735-4A4C-A36A-79E91FCD326E}"/>
              </a:ext>
            </a:extLst>
          </p:cNvPr>
          <p:cNvPicPr>
            <a:picLocks noChangeAspect="1"/>
          </p:cNvPicPr>
          <p:nvPr/>
        </p:nvPicPr>
        <p:blipFill>
          <a:blip r:embed="rId2"/>
          <a:stretch>
            <a:fillRect/>
          </a:stretch>
        </p:blipFill>
        <p:spPr>
          <a:xfrm>
            <a:off x="434" y="0"/>
            <a:ext cx="12191131" cy="6858000"/>
          </a:xfrm>
          <a:prstGeom prst="rect">
            <a:avLst/>
          </a:prstGeom>
        </p:spPr>
      </p:pic>
    </p:spTree>
    <p:extLst>
      <p:ext uri="{BB962C8B-B14F-4D97-AF65-F5344CB8AC3E}">
        <p14:creationId xmlns:p14="http://schemas.microsoft.com/office/powerpoint/2010/main" val="299891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68366A0-48BB-45AC-BBEA-500A392E847C}"/>
              </a:ext>
            </a:extLst>
          </p:cNvPr>
          <p:cNvPicPr>
            <a:picLocks noChangeAspect="1"/>
          </p:cNvPicPr>
          <p:nvPr/>
        </p:nvPicPr>
        <p:blipFill>
          <a:blip r:embed="rId2"/>
          <a:stretch>
            <a:fillRect/>
          </a:stretch>
        </p:blipFill>
        <p:spPr>
          <a:xfrm>
            <a:off x="19093" y="0"/>
            <a:ext cx="12153813" cy="6858000"/>
          </a:xfrm>
          <a:prstGeom prst="rect">
            <a:avLst/>
          </a:prstGeom>
        </p:spPr>
      </p:pic>
    </p:spTree>
    <p:extLst>
      <p:ext uri="{BB962C8B-B14F-4D97-AF65-F5344CB8AC3E}">
        <p14:creationId xmlns:p14="http://schemas.microsoft.com/office/powerpoint/2010/main" val="13282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952F0F-CE55-4C16-8D2A-D22BE5C4FAE2}"/>
              </a:ext>
            </a:extLst>
          </p:cNvPr>
          <p:cNvSpPr>
            <a:spLocks noGrp="1"/>
          </p:cNvSpPr>
          <p:nvPr>
            <p:ph type="title"/>
          </p:nvPr>
        </p:nvSpPr>
        <p:spPr>
          <a:xfrm>
            <a:off x="838200" y="1387234"/>
            <a:ext cx="10515600" cy="1801629"/>
          </a:xfrm>
        </p:spPr>
        <p:txBody>
          <a:bodyPr/>
          <a:lstStyle/>
          <a:p>
            <a:r>
              <a:rPr lang="sv-SE" dirty="0"/>
              <a:t>Budgetära konsekvenser och finansieringslösningar, PWC</a:t>
            </a:r>
          </a:p>
        </p:txBody>
      </p:sp>
      <p:sp>
        <p:nvSpPr>
          <p:cNvPr id="3" name="Pratbubbla: rektangel med rundade hörn 2">
            <a:extLst>
              <a:ext uri="{FF2B5EF4-FFF2-40B4-BE49-F238E27FC236}">
                <a16:creationId xmlns:a16="http://schemas.microsoft.com/office/drawing/2014/main" id="{1FFCF695-764E-4BAE-A180-81026DBB3BD7}"/>
              </a:ext>
            </a:extLst>
          </p:cNvPr>
          <p:cNvSpPr/>
          <p:nvPr/>
        </p:nvSpPr>
        <p:spPr>
          <a:xfrm>
            <a:off x="555171" y="3331029"/>
            <a:ext cx="11081657" cy="3260964"/>
          </a:xfrm>
          <a:prstGeom prst="wedgeRoundRectCallout">
            <a:avLst>
              <a:gd name="adj1" fmla="val -30085"/>
              <a:gd name="adj2" fmla="val -59374"/>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PWC presenterade arbetet med budgetära konsekvenser. De allra flesta organisationer har lämnat in sitt underlag.  Analysen av underlaget hittills är att det som ger störst konsekvenser är förlorade intäkter snarare än investeringskostnader.  Den sista dagen för berörda att justera siffrorna är den 2 mars. Ett första samråd med ESV sker den 20 februari. </a:t>
            </a:r>
            <a:endParaRPr lang="sv-SE" sz="2400" dirty="0"/>
          </a:p>
        </p:txBody>
      </p:sp>
    </p:spTree>
    <p:extLst>
      <p:ext uri="{BB962C8B-B14F-4D97-AF65-F5344CB8AC3E}">
        <p14:creationId xmlns:p14="http://schemas.microsoft.com/office/powerpoint/2010/main" val="41136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B09475-712B-47DC-9344-50F5D8AB89EE}"/>
              </a:ext>
            </a:extLst>
          </p:cNvPr>
          <p:cNvSpPr>
            <a:spLocks noGrp="1"/>
          </p:cNvSpPr>
          <p:nvPr>
            <p:ph type="title"/>
          </p:nvPr>
        </p:nvSpPr>
        <p:spPr>
          <a:xfrm>
            <a:off x="579912" y="1849186"/>
            <a:ext cx="10515600" cy="549412"/>
          </a:xfrm>
        </p:spPr>
        <p:txBody>
          <a:bodyPr/>
          <a:lstStyle/>
          <a:p>
            <a:r>
              <a:rPr lang="sv-SE" dirty="0"/>
              <a:t>Björn Hagström </a:t>
            </a:r>
          </a:p>
        </p:txBody>
      </p:sp>
      <p:sp>
        <p:nvSpPr>
          <p:cNvPr id="3" name="Pratbubbla: rektangel med rundade hörn 2">
            <a:extLst>
              <a:ext uri="{FF2B5EF4-FFF2-40B4-BE49-F238E27FC236}">
                <a16:creationId xmlns:a16="http://schemas.microsoft.com/office/drawing/2014/main" id="{FD40CF21-A3E4-4B4A-BB8E-51126B83D9BC}"/>
              </a:ext>
            </a:extLst>
          </p:cNvPr>
          <p:cNvSpPr/>
          <p:nvPr/>
        </p:nvSpPr>
        <p:spPr>
          <a:xfrm>
            <a:off x="555171" y="3331029"/>
            <a:ext cx="11081657" cy="3260964"/>
          </a:xfrm>
          <a:prstGeom prst="wedgeRoundRectCallout">
            <a:avLst>
              <a:gd name="adj1" fmla="val -30085"/>
              <a:gd name="adj2" fmla="val -59374"/>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Björn hade en del diskussionsfrågor som kan utgöra delar av inledningen av rapporten, bland annat:</a:t>
            </a:r>
          </a:p>
          <a:p>
            <a:pPr algn="ctr"/>
            <a:r>
              <a:rPr lang="sv-SE" sz="2400" dirty="0">
                <a:solidFill>
                  <a:schemeClr val="bg1"/>
                </a:solidFill>
              </a:rPr>
              <a:t> – begrepp (öppna data, avgiftsfria data, värdefulla data)</a:t>
            </a:r>
          </a:p>
          <a:p>
            <a:pPr algn="ctr"/>
            <a:r>
              <a:rPr lang="sv-SE" sz="2400" dirty="0">
                <a:solidFill>
                  <a:schemeClr val="bg1"/>
                </a:solidFill>
              </a:rPr>
              <a:t>- vanliga frågor kring öppna data (för- och nackdelar) </a:t>
            </a:r>
          </a:p>
          <a:p>
            <a:pPr algn="ctr"/>
            <a:endParaRPr lang="sv-SE" sz="2400" dirty="0">
              <a:solidFill>
                <a:schemeClr val="bg1"/>
              </a:solidFill>
            </a:endParaRPr>
          </a:p>
          <a:p>
            <a:pPr algn="ctr"/>
            <a:r>
              <a:rPr lang="sv-SE" sz="2400" dirty="0">
                <a:solidFill>
                  <a:schemeClr val="bg1"/>
                </a:solidFill>
              </a:rPr>
              <a:t>Björn presenterade även arbetet med det regeringsuppdrag som DIGG fick samtidigt som vi fick detta. </a:t>
            </a:r>
            <a:endParaRPr lang="sv-SE" sz="2400" dirty="0"/>
          </a:p>
        </p:txBody>
      </p:sp>
    </p:spTree>
    <p:extLst>
      <p:ext uri="{BB962C8B-B14F-4D97-AF65-F5344CB8AC3E}">
        <p14:creationId xmlns:p14="http://schemas.microsoft.com/office/powerpoint/2010/main" val="28174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1B558C-9FEE-4781-99AE-EE77988FAAAF}"/>
              </a:ext>
            </a:extLst>
          </p:cNvPr>
          <p:cNvSpPr>
            <a:spLocks noGrp="1"/>
          </p:cNvSpPr>
          <p:nvPr>
            <p:ph type="title"/>
          </p:nvPr>
        </p:nvSpPr>
        <p:spPr>
          <a:xfrm>
            <a:off x="612569" y="3009207"/>
            <a:ext cx="10515600" cy="549412"/>
          </a:xfrm>
        </p:spPr>
        <p:txBody>
          <a:bodyPr/>
          <a:lstStyle/>
          <a:p>
            <a:r>
              <a:rPr lang="sv-SE" dirty="0"/>
              <a:t>Nyttoanalys, </a:t>
            </a:r>
            <a:r>
              <a:rPr lang="sv-SE" dirty="0" err="1"/>
              <a:t>Damvad</a:t>
            </a:r>
            <a:endParaRPr lang="sv-SE" dirty="0"/>
          </a:p>
        </p:txBody>
      </p:sp>
    </p:spTree>
    <p:extLst>
      <p:ext uri="{BB962C8B-B14F-4D97-AF65-F5344CB8AC3E}">
        <p14:creationId xmlns:p14="http://schemas.microsoft.com/office/powerpoint/2010/main" val="137492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292C69-B7FD-4E83-8A8E-42922370391F}"/>
              </a:ext>
            </a:extLst>
          </p:cNvPr>
          <p:cNvSpPr>
            <a:spLocks noGrp="1"/>
          </p:cNvSpPr>
          <p:nvPr>
            <p:ph type="title"/>
          </p:nvPr>
        </p:nvSpPr>
        <p:spPr/>
        <p:txBody>
          <a:bodyPr/>
          <a:lstStyle/>
          <a:p>
            <a:r>
              <a:rPr lang="sv-SE" dirty="0"/>
              <a:t>tidsplan</a:t>
            </a:r>
          </a:p>
        </p:txBody>
      </p:sp>
      <p:pic>
        <p:nvPicPr>
          <p:cNvPr id="4" name="Platshållare för innehåll 3">
            <a:extLst>
              <a:ext uri="{FF2B5EF4-FFF2-40B4-BE49-F238E27FC236}">
                <a16:creationId xmlns:a16="http://schemas.microsoft.com/office/drawing/2014/main" id="{A262A2D0-9CF4-4433-80F2-26747757F4DC}"/>
              </a:ext>
            </a:extLst>
          </p:cNvPr>
          <p:cNvPicPr>
            <a:picLocks noGrp="1" noChangeAspect="1"/>
          </p:cNvPicPr>
          <p:nvPr>
            <p:ph idx="1"/>
          </p:nvPr>
        </p:nvPicPr>
        <p:blipFill>
          <a:blip r:embed="rId2"/>
          <a:stretch>
            <a:fillRect/>
          </a:stretch>
        </p:blipFill>
        <p:spPr>
          <a:xfrm>
            <a:off x="715081" y="1414463"/>
            <a:ext cx="10310988" cy="4875212"/>
          </a:xfrm>
          <a:prstGeom prst="rect">
            <a:avLst/>
          </a:prstGeom>
        </p:spPr>
      </p:pic>
      <p:sp>
        <p:nvSpPr>
          <p:cNvPr id="6" name="textruta 5">
            <a:extLst>
              <a:ext uri="{FF2B5EF4-FFF2-40B4-BE49-F238E27FC236}">
                <a16:creationId xmlns:a16="http://schemas.microsoft.com/office/drawing/2014/main" id="{CFB4944C-A0B2-40D4-8C68-57A2A5A5FBA9}"/>
              </a:ext>
            </a:extLst>
          </p:cNvPr>
          <p:cNvSpPr txBox="1"/>
          <p:nvPr/>
        </p:nvSpPr>
        <p:spPr>
          <a:xfrm>
            <a:off x="3189944" y="2176533"/>
            <a:ext cx="796954" cy="478172"/>
          </a:xfrm>
          <a:prstGeom prst="rect">
            <a:avLst/>
          </a:prstGeom>
          <a:noFill/>
        </p:spPr>
        <p:txBody>
          <a:bodyPr wrap="square" lIns="0" tIns="0" rIns="0" bIns="0" rtlCol="0">
            <a:noAutofit/>
          </a:bodyPr>
          <a:lstStyle/>
          <a:p>
            <a:pPr algn="l"/>
            <a:r>
              <a:rPr lang="sv-SE" sz="1200" b="1" i="1" dirty="0"/>
              <a:t>ESV samråd 20/2</a:t>
            </a:r>
          </a:p>
        </p:txBody>
      </p:sp>
      <p:cxnSp>
        <p:nvCxnSpPr>
          <p:cNvPr id="7" name="Rak koppling 6">
            <a:extLst>
              <a:ext uri="{FF2B5EF4-FFF2-40B4-BE49-F238E27FC236}">
                <a16:creationId xmlns:a16="http://schemas.microsoft.com/office/drawing/2014/main" id="{44D3C6A6-F069-4B7F-B6D2-D7E19DC245AF}"/>
              </a:ext>
            </a:extLst>
          </p:cNvPr>
          <p:cNvCxnSpPr>
            <a:cxnSpLocks/>
          </p:cNvCxnSpPr>
          <p:nvPr/>
        </p:nvCxnSpPr>
        <p:spPr>
          <a:xfrm>
            <a:off x="3495656" y="2516955"/>
            <a:ext cx="0" cy="716575"/>
          </a:xfrm>
          <a:prstGeom prst="line">
            <a:avLst/>
          </a:prstGeom>
          <a:ln/>
        </p:spPr>
        <p:style>
          <a:lnRef idx="2">
            <a:schemeClr val="dk1"/>
          </a:lnRef>
          <a:fillRef idx="0">
            <a:schemeClr val="dk1"/>
          </a:fillRef>
          <a:effectRef idx="1">
            <a:schemeClr val="dk1"/>
          </a:effectRef>
          <a:fontRef idx="minor">
            <a:schemeClr val="tx1"/>
          </a:fontRef>
        </p:style>
      </p:cxnSp>
      <p:sp>
        <p:nvSpPr>
          <p:cNvPr id="10" name="textruta 9">
            <a:extLst>
              <a:ext uri="{FF2B5EF4-FFF2-40B4-BE49-F238E27FC236}">
                <a16:creationId xmlns:a16="http://schemas.microsoft.com/office/drawing/2014/main" id="{7BC75C98-05FB-4C69-867B-FF75ADCA1180}"/>
              </a:ext>
            </a:extLst>
          </p:cNvPr>
          <p:cNvSpPr txBox="1"/>
          <p:nvPr/>
        </p:nvSpPr>
        <p:spPr>
          <a:xfrm>
            <a:off x="4927641" y="1119897"/>
            <a:ext cx="796954" cy="478172"/>
          </a:xfrm>
          <a:prstGeom prst="rect">
            <a:avLst/>
          </a:prstGeom>
          <a:noFill/>
        </p:spPr>
        <p:txBody>
          <a:bodyPr wrap="square" lIns="0" tIns="0" rIns="0" bIns="0" rtlCol="0">
            <a:noAutofit/>
          </a:bodyPr>
          <a:lstStyle/>
          <a:p>
            <a:pPr algn="l"/>
            <a:r>
              <a:rPr lang="sv-SE" sz="1200" b="1" i="1" dirty="0"/>
              <a:t>ESV samråd 31/3</a:t>
            </a:r>
          </a:p>
        </p:txBody>
      </p:sp>
      <p:cxnSp>
        <p:nvCxnSpPr>
          <p:cNvPr id="11" name="Rak koppling 10">
            <a:extLst>
              <a:ext uri="{FF2B5EF4-FFF2-40B4-BE49-F238E27FC236}">
                <a16:creationId xmlns:a16="http://schemas.microsoft.com/office/drawing/2014/main" id="{8F95892C-DC5E-43D1-B13B-C69827F0D0E5}"/>
              </a:ext>
            </a:extLst>
          </p:cNvPr>
          <p:cNvCxnSpPr>
            <a:cxnSpLocks/>
          </p:cNvCxnSpPr>
          <p:nvPr/>
        </p:nvCxnSpPr>
        <p:spPr>
          <a:xfrm>
            <a:off x="5260262" y="1526763"/>
            <a:ext cx="0" cy="1706767"/>
          </a:xfrm>
          <a:prstGeom prst="line">
            <a:avLst/>
          </a:prstGeom>
          <a:ln/>
        </p:spPr>
        <p:style>
          <a:lnRef idx="2">
            <a:schemeClr val="dk1"/>
          </a:lnRef>
          <a:fillRef idx="0">
            <a:schemeClr val="dk1"/>
          </a:fillRef>
          <a:effectRef idx="1">
            <a:schemeClr val="dk1"/>
          </a:effectRef>
          <a:fontRef idx="minor">
            <a:schemeClr val="tx1"/>
          </a:fontRef>
        </p:style>
      </p:cxnSp>
      <p:sp>
        <p:nvSpPr>
          <p:cNvPr id="12" name="Rektangel 11">
            <a:extLst>
              <a:ext uri="{FF2B5EF4-FFF2-40B4-BE49-F238E27FC236}">
                <a16:creationId xmlns:a16="http://schemas.microsoft.com/office/drawing/2014/main" id="{B43C302F-3AC4-438F-8020-6765D5BC557F}"/>
              </a:ext>
            </a:extLst>
          </p:cNvPr>
          <p:cNvSpPr/>
          <p:nvPr/>
        </p:nvSpPr>
        <p:spPr>
          <a:xfrm>
            <a:off x="5552661" y="1842052"/>
            <a:ext cx="901144" cy="179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Rektangel 2">
            <a:extLst>
              <a:ext uri="{FF2B5EF4-FFF2-40B4-BE49-F238E27FC236}">
                <a16:creationId xmlns:a16="http://schemas.microsoft.com/office/drawing/2014/main" id="{B2B0D744-A897-4246-B625-AFBE31CBC50E}"/>
              </a:ext>
            </a:extLst>
          </p:cNvPr>
          <p:cNvSpPr/>
          <p:nvPr/>
        </p:nvSpPr>
        <p:spPr>
          <a:xfrm>
            <a:off x="3697357" y="1775790"/>
            <a:ext cx="1125070" cy="132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textruta 4">
            <a:extLst>
              <a:ext uri="{FF2B5EF4-FFF2-40B4-BE49-F238E27FC236}">
                <a16:creationId xmlns:a16="http://schemas.microsoft.com/office/drawing/2014/main" id="{55184481-7674-4C07-9DD6-1730098E074E}"/>
              </a:ext>
            </a:extLst>
          </p:cNvPr>
          <p:cNvSpPr txBox="1"/>
          <p:nvPr/>
        </p:nvSpPr>
        <p:spPr>
          <a:xfrm>
            <a:off x="3986898" y="940291"/>
            <a:ext cx="940743" cy="394046"/>
          </a:xfrm>
          <a:prstGeom prst="rect">
            <a:avLst/>
          </a:prstGeom>
          <a:noFill/>
        </p:spPr>
        <p:txBody>
          <a:bodyPr wrap="square" lIns="0" tIns="0" rIns="0" bIns="0" rtlCol="0">
            <a:noAutofit/>
          </a:bodyPr>
          <a:lstStyle/>
          <a:p>
            <a:pPr algn="l"/>
            <a:r>
              <a:rPr lang="sv-SE" sz="1200" b="1" i="1" dirty="0"/>
              <a:t>Nyttoanalys klar 15/3</a:t>
            </a:r>
          </a:p>
        </p:txBody>
      </p:sp>
      <p:cxnSp>
        <p:nvCxnSpPr>
          <p:cNvPr id="9" name="Rak koppling 8">
            <a:extLst>
              <a:ext uri="{FF2B5EF4-FFF2-40B4-BE49-F238E27FC236}">
                <a16:creationId xmlns:a16="http://schemas.microsoft.com/office/drawing/2014/main" id="{E9ED72BA-C427-450D-A09F-67BE8C300E09}"/>
              </a:ext>
            </a:extLst>
          </p:cNvPr>
          <p:cNvCxnSpPr/>
          <p:nvPr/>
        </p:nvCxnSpPr>
        <p:spPr>
          <a:xfrm>
            <a:off x="4638261" y="1334337"/>
            <a:ext cx="0" cy="1899193"/>
          </a:xfrm>
          <a:prstGeom prst="line">
            <a:avLst/>
          </a:prstGeom>
          <a:ln/>
        </p:spPr>
        <p:style>
          <a:lnRef idx="2">
            <a:schemeClr val="dk1"/>
          </a:lnRef>
          <a:fillRef idx="0">
            <a:schemeClr val="dk1"/>
          </a:fillRef>
          <a:effectRef idx="1">
            <a:schemeClr val="dk1"/>
          </a:effectRef>
          <a:fontRef idx="minor">
            <a:schemeClr val="tx1"/>
          </a:fontRef>
        </p:style>
      </p:cxnSp>
      <p:sp>
        <p:nvSpPr>
          <p:cNvPr id="8" name="Rektangel 7">
            <a:extLst>
              <a:ext uri="{FF2B5EF4-FFF2-40B4-BE49-F238E27FC236}">
                <a16:creationId xmlns:a16="http://schemas.microsoft.com/office/drawing/2014/main" id="{F36C419D-2D4A-49A5-AAD3-CCD8CAA78009}"/>
              </a:ext>
            </a:extLst>
          </p:cNvPr>
          <p:cNvSpPr/>
          <p:nvPr/>
        </p:nvSpPr>
        <p:spPr>
          <a:xfrm>
            <a:off x="7362092" y="1526763"/>
            <a:ext cx="1242615" cy="47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316202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C61C88-CAA4-4431-91B1-F13F63BE5537}"/>
              </a:ext>
            </a:extLst>
          </p:cNvPr>
          <p:cNvSpPr>
            <a:spLocks noGrp="1"/>
          </p:cNvSpPr>
          <p:nvPr>
            <p:ph type="title"/>
          </p:nvPr>
        </p:nvSpPr>
        <p:spPr/>
        <p:txBody>
          <a:bodyPr/>
          <a:lstStyle/>
          <a:p>
            <a:r>
              <a:rPr lang="sv-SE" dirty="0"/>
              <a:t>tidsplan</a:t>
            </a:r>
          </a:p>
        </p:txBody>
      </p:sp>
      <p:sp>
        <p:nvSpPr>
          <p:cNvPr id="3" name="Platshållare för innehåll 2">
            <a:extLst>
              <a:ext uri="{FF2B5EF4-FFF2-40B4-BE49-F238E27FC236}">
                <a16:creationId xmlns:a16="http://schemas.microsoft.com/office/drawing/2014/main" id="{59F71C47-F275-4353-9EDE-73D744AC6C6F}"/>
              </a:ext>
            </a:extLst>
          </p:cNvPr>
          <p:cNvSpPr>
            <a:spLocks noGrp="1"/>
          </p:cNvSpPr>
          <p:nvPr>
            <p:ph idx="1"/>
          </p:nvPr>
        </p:nvSpPr>
        <p:spPr/>
        <p:txBody>
          <a:bodyPr/>
          <a:lstStyle/>
          <a:p>
            <a:pPr marL="457200" indent="-457200">
              <a:buFont typeface="Arial" panose="020B0604020202020204" pitchFamily="34" charset="0"/>
              <a:buChar char="•"/>
            </a:pPr>
            <a:r>
              <a:rPr lang="sv-SE" dirty="0"/>
              <a:t>Första avstämning med ESV			20/2</a:t>
            </a:r>
          </a:p>
          <a:p>
            <a:pPr marL="457200" indent="-457200">
              <a:buFont typeface="Arial" panose="020B0604020202020204" pitchFamily="34" charset="0"/>
              <a:buChar char="•"/>
            </a:pPr>
            <a:r>
              <a:rPr lang="sv-SE" dirty="0"/>
              <a:t>Deadline enkäten för användare		29/2</a:t>
            </a:r>
          </a:p>
          <a:p>
            <a:pPr marL="457200" indent="-457200">
              <a:buFont typeface="Arial" panose="020B0604020202020204" pitchFamily="34" charset="0"/>
              <a:buChar char="•"/>
            </a:pPr>
            <a:r>
              <a:rPr lang="sv-SE" dirty="0"/>
              <a:t>Sista dag för justering av sina siffror	2/3</a:t>
            </a:r>
          </a:p>
          <a:p>
            <a:pPr marL="457200" indent="-457200">
              <a:buFont typeface="Arial" panose="020B0604020202020204" pitchFamily="34" charset="0"/>
              <a:buChar char="•"/>
            </a:pPr>
            <a:r>
              <a:rPr lang="sv-SE" dirty="0"/>
              <a:t>Leverans nyttoanalys				15/3</a:t>
            </a:r>
          </a:p>
          <a:p>
            <a:pPr marL="457200" indent="-457200">
              <a:buFont typeface="Arial" panose="020B0604020202020204" pitchFamily="34" charset="0"/>
              <a:buChar char="•"/>
            </a:pPr>
            <a:r>
              <a:rPr lang="sv-SE" dirty="0"/>
              <a:t>Leverans budgetära konsekvenser		30/3</a:t>
            </a:r>
          </a:p>
          <a:p>
            <a:pPr marL="457200" indent="-457200">
              <a:buFont typeface="Arial" panose="020B0604020202020204" pitchFamily="34" charset="0"/>
              <a:buChar char="•"/>
            </a:pPr>
            <a:r>
              <a:rPr lang="sv-SE" dirty="0"/>
              <a:t>Andra avstämning med ESV			31/3</a:t>
            </a:r>
          </a:p>
          <a:p>
            <a:pPr marL="457200" indent="-457200">
              <a:buFont typeface="Arial" panose="020B0604020202020204" pitchFamily="34" charset="0"/>
              <a:buChar char="•"/>
            </a:pPr>
            <a:r>
              <a:rPr lang="sv-SE" dirty="0">
                <a:highlight>
                  <a:srgbClr val="C0C0C0"/>
                </a:highlight>
              </a:rPr>
              <a:t>Remiss delrapport				7/4-23/4</a:t>
            </a:r>
          </a:p>
          <a:p>
            <a:pPr marL="457200" indent="-457200">
              <a:buFont typeface="Arial" panose="020B0604020202020204" pitchFamily="34" charset="0"/>
              <a:buChar char="•"/>
            </a:pPr>
            <a:r>
              <a:rPr lang="sv-SE" dirty="0"/>
              <a:t>Delrapport till RK				8/5</a:t>
            </a:r>
          </a:p>
          <a:p>
            <a:pPr marL="457200" indent="-457200">
              <a:buFont typeface="Arial" panose="020B0604020202020204" pitchFamily="34" charset="0"/>
              <a:buChar char="•"/>
            </a:pPr>
            <a:r>
              <a:rPr lang="sv-SE" dirty="0">
                <a:highlight>
                  <a:srgbClr val="C0C0C0"/>
                </a:highlight>
              </a:rPr>
              <a:t>Remiss slutrapport				12/5-29/5</a:t>
            </a:r>
          </a:p>
          <a:p>
            <a:pPr marL="457200" indent="-457200">
              <a:buFont typeface="Arial" panose="020B0604020202020204" pitchFamily="34" charset="0"/>
              <a:buChar char="•"/>
            </a:pPr>
            <a:r>
              <a:rPr lang="sv-SE" dirty="0"/>
              <a:t>Slutrapport till RK				12/6</a:t>
            </a:r>
          </a:p>
        </p:txBody>
      </p:sp>
      <p:sp>
        <p:nvSpPr>
          <p:cNvPr id="4" name="Pratbubbla: rektangel med rundade hörn 3">
            <a:extLst>
              <a:ext uri="{FF2B5EF4-FFF2-40B4-BE49-F238E27FC236}">
                <a16:creationId xmlns:a16="http://schemas.microsoft.com/office/drawing/2014/main" id="{A657DBB8-9A90-4E52-A18E-1D66C493EBCB}"/>
              </a:ext>
            </a:extLst>
          </p:cNvPr>
          <p:cNvSpPr/>
          <p:nvPr/>
        </p:nvSpPr>
        <p:spPr>
          <a:xfrm>
            <a:off x="8795657" y="723207"/>
            <a:ext cx="3124200" cy="5411586"/>
          </a:xfrm>
          <a:prstGeom prst="wedgeRoundRectCallout">
            <a:avLst>
              <a:gd name="adj1" fmla="val -62993"/>
              <a:gd name="adj2" fmla="val -22991"/>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Tider för leveranser och deadlines under våren.  </a:t>
            </a:r>
          </a:p>
          <a:p>
            <a:pPr algn="ctr"/>
            <a:endParaRPr lang="sv-SE" sz="2400" dirty="0">
              <a:solidFill>
                <a:schemeClr val="bg1"/>
              </a:solidFill>
            </a:endParaRPr>
          </a:p>
          <a:p>
            <a:pPr algn="ctr"/>
            <a:r>
              <a:rPr lang="sv-SE" sz="2400" dirty="0">
                <a:solidFill>
                  <a:schemeClr val="bg1"/>
                </a:solidFill>
              </a:rPr>
              <a:t>De båda remisserna avser tid för alla utpekade i uppdraget att förankra inom sina respektive organisationer. Det är alltså ingen formell bred remiss</a:t>
            </a:r>
            <a:r>
              <a:rPr lang="sv-SE" sz="2400" dirty="0"/>
              <a:t>. </a:t>
            </a:r>
          </a:p>
        </p:txBody>
      </p:sp>
    </p:spTree>
    <p:extLst>
      <p:ext uri="{BB962C8B-B14F-4D97-AF65-F5344CB8AC3E}">
        <p14:creationId xmlns:p14="http://schemas.microsoft.com/office/powerpoint/2010/main" val="9629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3679F5-C514-49D0-9470-062740407FC2}"/>
              </a:ext>
            </a:extLst>
          </p:cNvPr>
          <p:cNvSpPr>
            <a:spLocks noGrp="1"/>
          </p:cNvSpPr>
          <p:nvPr>
            <p:ph type="title"/>
          </p:nvPr>
        </p:nvSpPr>
        <p:spPr/>
        <p:txBody>
          <a:bodyPr/>
          <a:lstStyle/>
          <a:p>
            <a:r>
              <a:rPr lang="sv-SE" dirty="0"/>
              <a:t>Presentation av </a:t>
            </a:r>
            <a:r>
              <a:rPr lang="sv-SE" dirty="0" err="1"/>
              <a:t>dataslag</a:t>
            </a:r>
            <a:r>
              <a:rPr lang="sv-SE" dirty="0"/>
              <a:t> i rapporten</a:t>
            </a:r>
          </a:p>
        </p:txBody>
      </p:sp>
      <p:sp>
        <p:nvSpPr>
          <p:cNvPr id="5" name="Platshållare för innehåll 2">
            <a:extLst>
              <a:ext uri="{FF2B5EF4-FFF2-40B4-BE49-F238E27FC236}">
                <a16:creationId xmlns:a16="http://schemas.microsoft.com/office/drawing/2014/main" id="{E6357B65-D63D-421A-850E-F2E2B1ACC644}"/>
              </a:ext>
            </a:extLst>
          </p:cNvPr>
          <p:cNvSpPr>
            <a:spLocks noGrp="1"/>
          </p:cNvSpPr>
          <p:nvPr>
            <p:ph idx="1"/>
          </p:nvPr>
        </p:nvSpPr>
        <p:spPr>
          <a:xfrm>
            <a:off x="612569" y="1872343"/>
            <a:ext cx="10515600" cy="4417593"/>
          </a:xfrm>
        </p:spPr>
        <p:txBody>
          <a:bodyPr/>
          <a:lstStyle/>
          <a:p>
            <a:pPr marL="457200" indent="-457200">
              <a:buFont typeface="Arial" panose="020B0604020202020204" pitchFamily="34" charset="0"/>
              <a:buChar char="•"/>
            </a:pPr>
            <a:r>
              <a:rPr lang="sv-SE" dirty="0"/>
              <a:t>Presentationsnivå i rapporten</a:t>
            </a:r>
          </a:p>
          <a:p>
            <a:pPr marL="457200" indent="-457200">
              <a:buFont typeface="Arial" panose="020B0604020202020204" pitchFamily="34" charset="0"/>
              <a:buChar char="•"/>
            </a:pPr>
            <a:r>
              <a:rPr lang="sv-SE" dirty="0"/>
              <a:t>Mall för presentationsnivå</a:t>
            </a:r>
          </a:p>
          <a:p>
            <a:pPr marL="457200" indent="-457200">
              <a:buFont typeface="Arial" panose="020B0604020202020204" pitchFamily="34" charset="0"/>
              <a:buChar char="•"/>
            </a:pPr>
            <a:r>
              <a:rPr lang="sv-SE" dirty="0"/>
              <a:t>Hur hanterar vi användarsynpunkterna i rapporten</a:t>
            </a:r>
          </a:p>
          <a:p>
            <a:pPr marL="457200" indent="-457200">
              <a:buFont typeface="Arial" panose="020B0604020202020204" pitchFamily="34" charset="0"/>
              <a:buChar char="•"/>
            </a:pPr>
            <a:r>
              <a:rPr lang="sv-SE" dirty="0"/>
              <a:t>Tyck till om presentationsnivån</a:t>
            </a:r>
          </a:p>
        </p:txBody>
      </p:sp>
      <p:sp>
        <p:nvSpPr>
          <p:cNvPr id="4" name="Pratbubbla: rektangel med rundade hörn 3">
            <a:extLst>
              <a:ext uri="{FF2B5EF4-FFF2-40B4-BE49-F238E27FC236}">
                <a16:creationId xmlns:a16="http://schemas.microsoft.com/office/drawing/2014/main" id="{FB10AA27-C437-4D5E-B5BF-AA1F0E14E500}"/>
              </a:ext>
            </a:extLst>
          </p:cNvPr>
          <p:cNvSpPr/>
          <p:nvPr/>
        </p:nvSpPr>
        <p:spPr>
          <a:xfrm>
            <a:off x="8632371" y="1125978"/>
            <a:ext cx="3276600" cy="5411586"/>
          </a:xfrm>
          <a:prstGeom prst="wedgeRoundRectCallout">
            <a:avLst>
              <a:gd name="adj1" fmla="val -64322"/>
              <a:gd name="adj2" fmla="val -28020"/>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Vi har i dagsläget ca 300 </a:t>
            </a:r>
            <a:r>
              <a:rPr lang="sv-SE" sz="2400" dirty="0" err="1">
                <a:solidFill>
                  <a:schemeClr val="bg1"/>
                </a:solidFill>
              </a:rPr>
              <a:t>dataslag</a:t>
            </a:r>
            <a:r>
              <a:rPr lang="sv-SE" sz="2400" dirty="0">
                <a:solidFill>
                  <a:schemeClr val="bg1"/>
                </a:solidFill>
              </a:rPr>
              <a:t> (på den detaljerade nivån) i vårt förslag. När vi ska presentera förslaget i rapporten behövs detta göras mer lättillgängligt och därför föreslår vi att föra in en presentationsnivå där vi grupperar ett antal </a:t>
            </a:r>
            <a:r>
              <a:rPr lang="sv-SE" sz="2400" dirty="0" err="1">
                <a:solidFill>
                  <a:schemeClr val="bg1"/>
                </a:solidFill>
              </a:rPr>
              <a:t>dataslag</a:t>
            </a:r>
            <a:r>
              <a:rPr lang="sv-SE" sz="2400" dirty="0">
                <a:solidFill>
                  <a:schemeClr val="bg1"/>
                </a:solidFill>
              </a:rPr>
              <a:t> och beskriver dessa grupper. </a:t>
            </a:r>
            <a:endParaRPr lang="sv-SE" sz="2400" dirty="0"/>
          </a:p>
        </p:txBody>
      </p:sp>
    </p:spTree>
    <p:extLst>
      <p:ext uri="{BB962C8B-B14F-4D97-AF65-F5344CB8AC3E}">
        <p14:creationId xmlns:p14="http://schemas.microsoft.com/office/powerpoint/2010/main" val="17423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EFC093-3C3F-4697-B42E-F02AC149BE38}"/>
              </a:ext>
            </a:extLst>
          </p:cNvPr>
          <p:cNvSpPr>
            <a:spLocks noGrp="1"/>
          </p:cNvSpPr>
          <p:nvPr>
            <p:ph type="title"/>
          </p:nvPr>
        </p:nvSpPr>
        <p:spPr>
          <a:xfrm>
            <a:off x="612569" y="794657"/>
            <a:ext cx="9315202" cy="587829"/>
          </a:xfrm>
        </p:spPr>
        <p:txBody>
          <a:bodyPr/>
          <a:lstStyle/>
          <a:p>
            <a:r>
              <a:rPr lang="sv-SE" dirty="0"/>
              <a:t>Förslag på presentationsnivå</a:t>
            </a:r>
          </a:p>
        </p:txBody>
      </p:sp>
      <p:graphicFrame>
        <p:nvGraphicFramePr>
          <p:cNvPr id="8" name="Platshållare för innehåll 7">
            <a:extLst>
              <a:ext uri="{FF2B5EF4-FFF2-40B4-BE49-F238E27FC236}">
                <a16:creationId xmlns:a16="http://schemas.microsoft.com/office/drawing/2014/main" id="{1727A69A-8452-47D9-81E5-9E7168D5C065}"/>
              </a:ext>
            </a:extLst>
          </p:cNvPr>
          <p:cNvGraphicFramePr>
            <a:graphicFrameLocks noGrp="1"/>
          </p:cNvGraphicFramePr>
          <p:nvPr>
            <p:ph idx="1"/>
            <p:extLst>
              <p:ext uri="{D42A27DB-BD31-4B8C-83A1-F6EECF244321}">
                <p14:modId xmlns:p14="http://schemas.microsoft.com/office/powerpoint/2010/main" val="1038223762"/>
              </p:ext>
            </p:extLst>
          </p:nvPr>
        </p:nvGraphicFramePr>
        <p:xfrm>
          <a:off x="612569" y="1458686"/>
          <a:ext cx="3879110" cy="5339378"/>
        </p:xfrm>
        <a:graphic>
          <a:graphicData uri="http://schemas.openxmlformats.org/drawingml/2006/table">
            <a:tbl>
              <a:tblPr>
                <a:tableStyleId>{5C22544A-7EE6-4342-B048-85BDC9FD1C3A}</a:tableStyleId>
              </a:tblPr>
              <a:tblGrid>
                <a:gridCol w="3879110">
                  <a:extLst>
                    <a:ext uri="{9D8B030D-6E8A-4147-A177-3AD203B41FA5}">
                      <a16:colId xmlns:a16="http://schemas.microsoft.com/office/drawing/2014/main" val="184502336"/>
                    </a:ext>
                  </a:extLst>
                </a:gridCol>
              </a:tblGrid>
              <a:tr h="172238">
                <a:tc>
                  <a:txBody>
                    <a:bodyPr/>
                    <a:lstStyle/>
                    <a:p>
                      <a:pPr algn="l" fontAlgn="b"/>
                      <a:r>
                        <a:rPr lang="sv-SE" sz="900" u="none" strike="noStrike">
                          <a:effectLst/>
                        </a:rPr>
                        <a:t>COMPANIES AND COMPANY OWNERSHIP</a:t>
                      </a:r>
                      <a:endParaRPr lang="sv-SE"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77740402"/>
                  </a:ext>
                </a:extLst>
              </a:tr>
              <a:tr h="172238">
                <a:tc>
                  <a:txBody>
                    <a:bodyPr/>
                    <a:lstStyle/>
                    <a:p>
                      <a:pPr algn="l" fontAlgn="b"/>
                      <a:r>
                        <a:rPr lang="sv-SE" sz="900" u="none" strike="noStrike">
                          <a:effectLst/>
                        </a:rPr>
                        <a:t>Data om företag och företagsägande</a:t>
                      </a:r>
                      <a:endParaRPr lang="sv-SE" sz="900" b="1" i="0" u="none" strike="noStrike">
                        <a:solidFill>
                          <a:srgbClr val="000000"/>
                        </a:solidFill>
                        <a:effectLst/>
                        <a:latin typeface="Calibri" panose="020F0502020204030204" pitchFamily="34" charset="0"/>
                      </a:endParaRPr>
                    </a:p>
                  </a:txBody>
                  <a:tcPr marL="83095" marR="0" marT="0" marB="0" anchor="b"/>
                </a:tc>
                <a:extLst>
                  <a:ext uri="{0D108BD9-81ED-4DB2-BD59-A6C34878D82A}">
                    <a16:rowId xmlns:a16="http://schemas.microsoft.com/office/drawing/2014/main" val="1948610080"/>
                  </a:ext>
                </a:extLst>
              </a:tr>
              <a:tr h="172238">
                <a:tc>
                  <a:txBody>
                    <a:bodyPr/>
                    <a:lstStyle/>
                    <a:p>
                      <a:pPr algn="l" fontAlgn="b"/>
                      <a:r>
                        <a:rPr lang="sv-SE" sz="900" u="none" strike="noStrike">
                          <a:effectLst/>
                        </a:rPr>
                        <a:t>Biträdesförbudsregistret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365644959"/>
                  </a:ext>
                </a:extLst>
              </a:tr>
              <a:tr h="172238">
                <a:tc>
                  <a:txBody>
                    <a:bodyPr/>
                    <a:lstStyle/>
                    <a:p>
                      <a:pPr algn="l" fontAlgn="b"/>
                      <a:r>
                        <a:rPr lang="sv-SE" sz="900" u="none" strike="noStrike">
                          <a:effectLst/>
                        </a:rPr>
                        <a:t>Företagsinteckningsregistret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179973862"/>
                  </a:ext>
                </a:extLst>
              </a:tr>
              <a:tr h="172238">
                <a:tc>
                  <a:txBody>
                    <a:bodyPr/>
                    <a:lstStyle/>
                    <a:p>
                      <a:pPr algn="l" fontAlgn="b"/>
                      <a:r>
                        <a:rPr lang="sv-SE" sz="900" u="none" strike="noStrike">
                          <a:effectLst/>
                        </a:rPr>
                        <a:t>Företagsregistret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2717895000"/>
                  </a:ext>
                </a:extLst>
              </a:tr>
              <a:tr h="172238">
                <a:tc>
                  <a:txBody>
                    <a:bodyPr/>
                    <a:lstStyle/>
                    <a:p>
                      <a:pPr algn="l" fontAlgn="b"/>
                      <a:r>
                        <a:rPr lang="sv-SE" sz="900" u="none" strike="noStrike">
                          <a:effectLst/>
                        </a:rPr>
                        <a:t>Försäkringsförmedlarregistret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532257690"/>
                  </a:ext>
                </a:extLst>
              </a:tr>
              <a:tr h="172238">
                <a:tc>
                  <a:txBody>
                    <a:bodyPr/>
                    <a:lstStyle/>
                    <a:p>
                      <a:pPr algn="l" fontAlgn="b"/>
                      <a:r>
                        <a:rPr lang="sv-SE" sz="900" u="none" strike="noStrike">
                          <a:effectLst/>
                        </a:rPr>
                        <a:t>Näringförbudsregistret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131843006"/>
                  </a:ext>
                </a:extLst>
              </a:tr>
              <a:tr h="172238">
                <a:tc>
                  <a:txBody>
                    <a:bodyPr/>
                    <a:lstStyle/>
                    <a:p>
                      <a:pPr algn="l" fontAlgn="b"/>
                      <a:r>
                        <a:rPr lang="sv-SE" sz="900" u="none" strike="noStrike">
                          <a:effectLst/>
                        </a:rPr>
                        <a:t>Näringslivsregistret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405136273"/>
                  </a:ext>
                </a:extLst>
              </a:tr>
              <a:tr h="172238">
                <a:tc>
                  <a:txBody>
                    <a:bodyPr/>
                    <a:lstStyle/>
                    <a:p>
                      <a:pPr algn="l" fontAlgn="b"/>
                      <a:r>
                        <a:rPr lang="sv-SE" sz="900" u="none" strike="noStrike">
                          <a:effectLst/>
                        </a:rPr>
                        <a:t>Registret mot penningtvätt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2094389449"/>
                  </a:ext>
                </a:extLst>
              </a:tr>
              <a:tr h="172238">
                <a:tc>
                  <a:txBody>
                    <a:bodyPr/>
                    <a:lstStyle/>
                    <a:p>
                      <a:pPr algn="l" fontAlgn="b"/>
                      <a:r>
                        <a:rPr lang="sv-SE" sz="900" u="none" strike="noStrike">
                          <a:effectLst/>
                        </a:rPr>
                        <a:t>Registret över verkliga huvudmän</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998135847"/>
                  </a:ext>
                </a:extLst>
              </a:tr>
              <a:tr h="172238">
                <a:tc>
                  <a:txBody>
                    <a:bodyPr/>
                    <a:lstStyle/>
                    <a:p>
                      <a:pPr algn="l" fontAlgn="b"/>
                      <a:r>
                        <a:rPr lang="sv-SE" sz="900" u="none" strike="noStrike">
                          <a:effectLst/>
                        </a:rPr>
                        <a:t>EARTH OBSERVATION AND ENVIRONMENT</a:t>
                      </a:r>
                      <a:endParaRPr lang="sv-SE"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5499692"/>
                  </a:ext>
                </a:extLst>
              </a:tr>
              <a:tr h="172238">
                <a:tc>
                  <a:txBody>
                    <a:bodyPr/>
                    <a:lstStyle/>
                    <a:p>
                      <a:pPr algn="l" fontAlgn="b"/>
                      <a:r>
                        <a:rPr lang="sv-SE" sz="900" u="none" strike="noStrike">
                          <a:effectLst/>
                        </a:rPr>
                        <a:t>0</a:t>
                      </a:r>
                      <a:endParaRPr lang="sv-SE" sz="900" b="1" i="0" u="none" strike="noStrike">
                        <a:solidFill>
                          <a:srgbClr val="000000"/>
                        </a:solidFill>
                        <a:effectLst/>
                        <a:latin typeface="Calibri" panose="020F0502020204030204" pitchFamily="34" charset="0"/>
                      </a:endParaRPr>
                    </a:p>
                  </a:txBody>
                  <a:tcPr marL="83095" marR="0" marT="0" marB="0" anchor="b"/>
                </a:tc>
                <a:extLst>
                  <a:ext uri="{0D108BD9-81ED-4DB2-BD59-A6C34878D82A}">
                    <a16:rowId xmlns:a16="http://schemas.microsoft.com/office/drawing/2014/main" val="1600100924"/>
                  </a:ext>
                </a:extLst>
              </a:tr>
              <a:tr h="172238">
                <a:tc>
                  <a:txBody>
                    <a:bodyPr/>
                    <a:lstStyle/>
                    <a:p>
                      <a:pPr algn="l" fontAlgn="b"/>
                      <a:r>
                        <a:rPr lang="sv-SE" sz="900" u="none" strike="noStrike">
                          <a:effectLst/>
                        </a:rPr>
                        <a:t>Ras och skred</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772405744"/>
                  </a:ext>
                </a:extLst>
              </a:tr>
              <a:tr h="172238">
                <a:tc>
                  <a:txBody>
                    <a:bodyPr/>
                    <a:lstStyle/>
                    <a:p>
                      <a:pPr algn="l" fontAlgn="b"/>
                      <a:r>
                        <a:rPr lang="sv-SE" sz="900" u="none" strike="noStrike">
                          <a:effectLst/>
                        </a:rPr>
                        <a:t>Satellitdata</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085940106"/>
                  </a:ext>
                </a:extLst>
              </a:tr>
              <a:tr h="172238">
                <a:tc>
                  <a:txBody>
                    <a:bodyPr/>
                    <a:lstStyle/>
                    <a:p>
                      <a:pPr algn="l" fontAlgn="b"/>
                      <a:r>
                        <a:rPr lang="sv-SE" sz="900" u="none" strike="noStrike">
                          <a:effectLst/>
                        </a:rPr>
                        <a:t>Data om geologi, geofysik och geoteknik</a:t>
                      </a:r>
                      <a:endParaRPr lang="sv-SE" sz="900" b="1" i="0" u="none" strike="noStrike">
                        <a:solidFill>
                          <a:srgbClr val="000000"/>
                        </a:solidFill>
                        <a:effectLst/>
                        <a:latin typeface="Calibri" panose="020F0502020204030204" pitchFamily="34" charset="0"/>
                      </a:endParaRPr>
                    </a:p>
                  </a:txBody>
                  <a:tcPr marL="83095" marR="0" marT="0" marB="0" anchor="b"/>
                </a:tc>
                <a:extLst>
                  <a:ext uri="{0D108BD9-81ED-4DB2-BD59-A6C34878D82A}">
                    <a16:rowId xmlns:a16="http://schemas.microsoft.com/office/drawing/2014/main" val="2321224482"/>
                  </a:ext>
                </a:extLst>
              </a:tr>
              <a:tr h="172238">
                <a:tc>
                  <a:txBody>
                    <a:bodyPr/>
                    <a:lstStyle/>
                    <a:p>
                      <a:pPr algn="l" fontAlgn="b"/>
                      <a:r>
                        <a:rPr lang="sv-SE" sz="900" u="none" strike="noStrike">
                          <a:effectLst/>
                        </a:rPr>
                        <a:t>Erosion</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38312064"/>
                  </a:ext>
                </a:extLst>
              </a:tr>
              <a:tr h="172238">
                <a:tc>
                  <a:txBody>
                    <a:bodyPr/>
                    <a:lstStyle/>
                    <a:p>
                      <a:pPr algn="l" fontAlgn="b"/>
                      <a:r>
                        <a:rPr lang="sv-SE" sz="900" u="none" strike="noStrike">
                          <a:effectLst/>
                        </a:rPr>
                        <a:t>Geofysik</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522565182"/>
                  </a:ext>
                </a:extLst>
              </a:tr>
              <a:tr h="172238">
                <a:tc>
                  <a:txBody>
                    <a:bodyPr/>
                    <a:lstStyle/>
                    <a:p>
                      <a:pPr algn="l" fontAlgn="b"/>
                      <a:r>
                        <a:rPr lang="sv-SE" sz="900" u="none" strike="noStrike">
                          <a:effectLst/>
                        </a:rPr>
                        <a:t>Geologi</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689001921"/>
                  </a:ext>
                </a:extLst>
              </a:tr>
              <a:tr h="172238">
                <a:tc>
                  <a:txBody>
                    <a:bodyPr/>
                    <a:lstStyle/>
                    <a:p>
                      <a:pPr algn="l" fontAlgn="b"/>
                      <a:r>
                        <a:rPr lang="sv-SE" sz="900" u="none" strike="noStrike">
                          <a:effectLst/>
                        </a:rPr>
                        <a:t>Geotekniska undersökningar</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2856713441"/>
                  </a:ext>
                </a:extLst>
              </a:tr>
              <a:tr h="172238">
                <a:tc>
                  <a:txBody>
                    <a:bodyPr/>
                    <a:lstStyle/>
                    <a:p>
                      <a:pPr algn="l" fontAlgn="b"/>
                      <a:r>
                        <a:rPr lang="sv-SE" sz="900" u="none" strike="noStrike">
                          <a:effectLst/>
                        </a:rPr>
                        <a:t>Data om skyddade områden och mijlöobservationer</a:t>
                      </a:r>
                      <a:endParaRPr lang="sv-SE" sz="900" b="1" i="0" u="none" strike="noStrike">
                        <a:solidFill>
                          <a:srgbClr val="000000"/>
                        </a:solidFill>
                        <a:effectLst/>
                        <a:latin typeface="Calibri" panose="020F0502020204030204" pitchFamily="34" charset="0"/>
                      </a:endParaRPr>
                    </a:p>
                  </a:txBody>
                  <a:tcPr marL="83095" marR="0" marT="0" marB="0" anchor="b"/>
                </a:tc>
                <a:extLst>
                  <a:ext uri="{0D108BD9-81ED-4DB2-BD59-A6C34878D82A}">
                    <a16:rowId xmlns:a16="http://schemas.microsoft.com/office/drawing/2014/main" val="3138826952"/>
                  </a:ext>
                </a:extLst>
              </a:tr>
              <a:tr h="172238">
                <a:tc>
                  <a:txBody>
                    <a:bodyPr/>
                    <a:lstStyle/>
                    <a:p>
                      <a:pPr algn="l" fontAlgn="b"/>
                      <a:r>
                        <a:rPr lang="sv-SE" sz="900" u="none" strike="noStrike">
                          <a:effectLst/>
                        </a:rPr>
                        <a:t>Miljöanläggningar</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863708600"/>
                  </a:ext>
                </a:extLst>
              </a:tr>
              <a:tr h="172238">
                <a:tc>
                  <a:txBody>
                    <a:bodyPr/>
                    <a:lstStyle/>
                    <a:p>
                      <a:pPr algn="l" fontAlgn="b"/>
                      <a:r>
                        <a:rPr lang="sv-SE" sz="900" u="none" strike="noStrike">
                          <a:effectLst/>
                        </a:rPr>
                        <a:t>Miljöobservationer</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2796048754"/>
                  </a:ext>
                </a:extLst>
              </a:tr>
              <a:tr h="172238">
                <a:tc>
                  <a:txBody>
                    <a:bodyPr/>
                    <a:lstStyle/>
                    <a:p>
                      <a:pPr algn="l" fontAlgn="b"/>
                      <a:r>
                        <a:rPr lang="sv-SE" sz="900" u="none" strike="noStrike">
                          <a:effectLst/>
                        </a:rPr>
                        <a:t>Miljöövervakningsdata</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528813493"/>
                  </a:ext>
                </a:extLst>
              </a:tr>
              <a:tr h="172238">
                <a:tc>
                  <a:txBody>
                    <a:bodyPr/>
                    <a:lstStyle/>
                    <a:p>
                      <a:pPr algn="l" fontAlgn="b"/>
                      <a:r>
                        <a:rPr lang="sv-SE" sz="900" u="none" strike="noStrike">
                          <a:effectLst/>
                        </a:rPr>
                        <a:t>Skyddade och värdefulla områden</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2069258927"/>
                  </a:ext>
                </a:extLst>
              </a:tr>
              <a:tr h="172238">
                <a:tc>
                  <a:txBody>
                    <a:bodyPr/>
                    <a:lstStyle/>
                    <a:p>
                      <a:pPr algn="l" fontAlgn="b"/>
                      <a:r>
                        <a:rPr lang="sv-SE" sz="900" u="none" strike="noStrike">
                          <a:effectLst/>
                        </a:rPr>
                        <a:t>Stabilitetsförhållanden, naturolyckor, hållbarhet och klimat</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064536775"/>
                  </a:ext>
                </a:extLst>
              </a:tr>
              <a:tr h="172238">
                <a:tc>
                  <a:txBody>
                    <a:bodyPr/>
                    <a:lstStyle/>
                    <a:p>
                      <a:pPr algn="l" fontAlgn="b"/>
                      <a:r>
                        <a:rPr lang="sv-SE" sz="900" u="none" strike="noStrike">
                          <a:effectLst/>
                        </a:rPr>
                        <a:t>Utsläppsdata</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615164878"/>
                  </a:ext>
                </a:extLst>
              </a:tr>
              <a:tr h="172238">
                <a:tc>
                  <a:txBody>
                    <a:bodyPr/>
                    <a:lstStyle/>
                    <a:p>
                      <a:pPr algn="l" fontAlgn="b"/>
                      <a:r>
                        <a:rPr lang="sv-SE" sz="900" u="none" strike="noStrike">
                          <a:effectLst/>
                        </a:rPr>
                        <a:t>Mijlöanläggningar</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727563385"/>
                  </a:ext>
                </a:extLst>
              </a:tr>
              <a:tr h="172238">
                <a:tc>
                  <a:txBody>
                    <a:bodyPr/>
                    <a:lstStyle/>
                    <a:p>
                      <a:pPr algn="l" fontAlgn="b"/>
                      <a:r>
                        <a:rPr lang="sv-SE" sz="900" u="none" strike="noStrike">
                          <a:effectLst/>
                        </a:rPr>
                        <a:t>Data om växtlighet och arter</a:t>
                      </a:r>
                      <a:endParaRPr lang="sv-SE" sz="900" b="1" i="0" u="none" strike="noStrike">
                        <a:solidFill>
                          <a:srgbClr val="000000"/>
                        </a:solidFill>
                        <a:effectLst/>
                        <a:latin typeface="Calibri" panose="020F0502020204030204" pitchFamily="34" charset="0"/>
                      </a:endParaRPr>
                    </a:p>
                  </a:txBody>
                  <a:tcPr marL="83095" marR="0" marT="0" marB="0" anchor="b"/>
                </a:tc>
                <a:extLst>
                  <a:ext uri="{0D108BD9-81ED-4DB2-BD59-A6C34878D82A}">
                    <a16:rowId xmlns:a16="http://schemas.microsoft.com/office/drawing/2014/main" val="3702082774"/>
                  </a:ext>
                </a:extLst>
              </a:tr>
              <a:tr h="172238">
                <a:tc>
                  <a:txBody>
                    <a:bodyPr/>
                    <a:lstStyle/>
                    <a:p>
                      <a:pPr algn="l" fontAlgn="b"/>
                      <a:r>
                        <a:rPr lang="sv-SE" sz="900" u="none" strike="noStrike">
                          <a:effectLst/>
                        </a:rPr>
                        <a:t>Arter </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2049893385"/>
                  </a:ext>
                </a:extLst>
              </a:tr>
              <a:tr h="172238">
                <a:tc>
                  <a:txBody>
                    <a:bodyPr/>
                    <a:lstStyle/>
                    <a:p>
                      <a:pPr algn="l" fontAlgn="b"/>
                      <a:r>
                        <a:rPr lang="sv-SE" sz="900" u="none" strike="noStrike">
                          <a:effectLst/>
                        </a:rPr>
                        <a:t>Naturtyper</a:t>
                      </a:r>
                      <a:endParaRPr lang="sv-SE" sz="900" b="0" i="0" u="none" strike="noStrike">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3592302726"/>
                  </a:ext>
                </a:extLst>
              </a:tr>
              <a:tr h="172238">
                <a:tc>
                  <a:txBody>
                    <a:bodyPr/>
                    <a:lstStyle/>
                    <a:p>
                      <a:pPr algn="l" fontAlgn="b"/>
                      <a:r>
                        <a:rPr lang="sv-SE" sz="900" u="none" strike="noStrike" dirty="0">
                          <a:effectLst/>
                        </a:rPr>
                        <a:t>Skogliga grunddata</a:t>
                      </a:r>
                      <a:endParaRPr lang="sv-SE" sz="900" b="0" i="0" u="none" strike="noStrike" dirty="0">
                        <a:solidFill>
                          <a:srgbClr val="000000"/>
                        </a:solidFill>
                        <a:effectLst/>
                        <a:latin typeface="Calibri" panose="020F0502020204030204" pitchFamily="34" charset="0"/>
                      </a:endParaRPr>
                    </a:p>
                  </a:txBody>
                  <a:tcPr marL="166190" marR="0" marT="0" marB="0" anchor="b"/>
                </a:tc>
                <a:extLst>
                  <a:ext uri="{0D108BD9-81ED-4DB2-BD59-A6C34878D82A}">
                    <a16:rowId xmlns:a16="http://schemas.microsoft.com/office/drawing/2014/main" val="1788175692"/>
                  </a:ext>
                </a:extLst>
              </a:tr>
            </a:tbl>
          </a:graphicData>
        </a:graphic>
      </p:graphicFrame>
      <p:graphicFrame>
        <p:nvGraphicFramePr>
          <p:cNvPr id="10" name="Tabell 9">
            <a:extLst>
              <a:ext uri="{FF2B5EF4-FFF2-40B4-BE49-F238E27FC236}">
                <a16:creationId xmlns:a16="http://schemas.microsoft.com/office/drawing/2014/main" id="{FC516DEE-A4B6-45AA-B517-F2B8D8885C24}"/>
              </a:ext>
            </a:extLst>
          </p:cNvPr>
          <p:cNvGraphicFramePr>
            <a:graphicFrameLocks noGrp="1"/>
          </p:cNvGraphicFramePr>
          <p:nvPr>
            <p:extLst>
              <p:ext uri="{D42A27DB-BD31-4B8C-83A1-F6EECF244321}">
                <p14:modId xmlns:p14="http://schemas.microsoft.com/office/powerpoint/2010/main" val="2886178784"/>
              </p:ext>
            </p:extLst>
          </p:nvPr>
        </p:nvGraphicFramePr>
        <p:xfrm>
          <a:off x="4313512" y="1461566"/>
          <a:ext cx="3386811" cy="4151325"/>
        </p:xfrm>
        <a:graphic>
          <a:graphicData uri="http://schemas.openxmlformats.org/drawingml/2006/table">
            <a:tbl>
              <a:tblPr>
                <a:tableStyleId>{5C22544A-7EE6-4342-B048-85BDC9FD1C3A}</a:tableStyleId>
              </a:tblPr>
              <a:tblGrid>
                <a:gridCol w="3386811">
                  <a:extLst>
                    <a:ext uri="{9D8B030D-6E8A-4147-A177-3AD203B41FA5}">
                      <a16:colId xmlns:a16="http://schemas.microsoft.com/office/drawing/2014/main" val="2114811200"/>
                    </a:ext>
                  </a:extLst>
                </a:gridCol>
              </a:tblGrid>
              <a:tr h="159957">
                <a:tc>
                  <a:txBody>
                    <a:bodyPr/>
                    <a:lstStyle/>
                    <a:p>
                      <a:pPr algn="l" fontAlgn="b"/>
                      <a:r>
                        <a:rPr lang="sv-SE" sz="1000" u="none" strike="noStrike">
                          <a:effectLst/>
                        </a:rPr>
                        <a:t>GEOSPATIAL</a:t>
                      </a:r>
                      <a:endParaRPr lang="sv-SE"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887731"/>
                  </a:ext>
                </a:extLst>
              </a:tr>
              <a:tr h="159957">
                <a:tc>
                  <a:txBody>
                    <a:bodyPr/>
                    <a:lstStyle/>
                    <a:p>
                      <a:pPr algn="l" fontAlgn="b"/>
                      <a:r>
                        <a:rPr lang="sv-SE" sz="1000" u="none" strike="noStrike">
                          <a:effectLst/>
                        </a:rPr>
                        <a:t>Avbildning av fysisk mijlö</a:t>
                      </a:r>
                      <a:endParaRPr lang="sv-SE" sz="1000" b="1" i="0" u="none" strike="noStrike">
                        <a:solidFill>
                          <a:srgbClr val="000000"/>
                        </a:solidFill>
                        <a:effectLst/>
                        <a:latin typeface="Calibri" panose="020F0502020204030204" pitchFamily="34" charset="0"/>
                      </a:endParaRPr>
                    </a:p>
                  </a:txBody>
                  <a:tcPr marL="88428" marR="0" marT="0" marB="0" anchor="b"/>
                </a:tc>
                <a:extLst>
                  <a:ext uri="{0D108BD9-81ED-4DB2-BD59-A6C34878D82A}">
                    <a16:rowId xmlns:a16="http://schemas.microsoft.com/office/drawing/2014/main" val="374374588"/>
                  </a:ext>
                </a:extLst>
              </a:tr>
              <a:tr h="159957">
                <a:tc>
                  <a:txBody>
                    <a:bodyPr/>
                    <a:lstStyle/>
                    <a:p>
                      <a:pPr algn="l" fontAlgn="b"/>
                      <a:r>
                        <a:rPr lang="sv-SE" sz="1000" u="none" strike="noStrike" dirty="0">
                          <a:effectLst/>
                        </a:rPr>
                        <a:t>Bild och Höjd</a:t>
                      </a:r>
                      <a:endParaRPr lang="sv-SE" sz="1000" b="0" i="0" u="none" strike="noStrike" dirty="0">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1302302071"/>
                  </a:ext>
                </a:extLst>
              </a:tr>
              <a:tr h="159957">
                <a:tc>
                  <a:txBody>
                    <a:bodyPr/>
                    <a:lstStyle/>
                    <a:p>
                      <a:pPr algn="l" fontAlgn="b"/>
                      <a:r>
                        <a:rPr lang="sv-SE" sz="1000" u="none" strike="noStrike">
                          <a:effectLst/>
                        </a:rPr>
                        <a:t>Djupdata</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1767361527"/>
                  </a:ext>
                </a:extLst>
              </a:tr>
              <a:tr h="145659">
                <a:tc>
                  <a:txBody>
                    <a:bodyPr/>
                    <a:lstStyle/>
                    <a:p>
                      <a:pPr algn="l" fontAlgn="b"/>
                      <a:r>
                        <a:rPr lang="sv-SE" sz="1000" u="none" strike="noStrike">
                          <a:effectLst/>
                        </a:rPr>
                        <a:t>Gallrings och röjningskartor</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467052920"/>
                  </a:ext>
                </a:extLst>
              </a:tr>
              <a:tr h="159957">
                <a:tc>
                  <a:txBody>
                    <a:bodyPr/>
                    <a:lstStyle/>
                    <a:p>
                      <a:pPr algn="l" fontAlgn="b"/>
                      <a:r>
                        <a:rPr lang="sv-SE" sz="1000" u="none" strike="noStrike">
                          <a:effectLst/>
                        </a:rPr>
                        <a:t>Kartinformation</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3524320579"/>
                  </a:ext>
                </a:extLst>
              </a:tr>
              <a:tr h="159957">
                <a:tc>
                  <a:txBody>
                    <a:bodyPr/>
                    <a:lstStyle/>
                    <a:p>
                      <a:pPr algn="l" fontAlgn="b"/>
                      <a:r>
                        <a:rPr lang="sv-SE" sz="1000" u="none" strike="noStrike">
                          <a:effectLst/>
                        </a:rPr>
                        <a:t>Infrastruktur (fystisk och administrativ / juridisk)</a:t>
                      </a:r>
                      <a:endParaRPr lang="sv-SE" sz="1000" b="1" i="0" u="none" strike="noStrike">
                        <a:solidFill>
                          <a:srgbClr val="000000"/>
                        </a:solidFill>
                        <a:effectLst/>
                        <a:latin typeface="Calibri" panose="020F0502020204030204" pitchFamily="34" charset="0"/>
                      </a:endParaRPr>
                    </a:p>
                  </a:txBody>
                  <a:tcPr marL="88428" marR="0" marT="0" marB="0" anchor="b"/>
                </a:tc>
                <a:extLst>
                  <a:ext uri="{0D108BD9-81ED-4DB2-BD59-A6C34878D82A}">
                    <a16:rowId xmlns:a16="http://schemas.microsoft.com/office/drawing/2014/main" val="1178099463"/>
                  </a:ext>
                </a:extLst>
              </a:tr>
              <a:tr h="159957">
                <a:tc>
                  <a:txBody>
                    <a:bodyPr/>
                    <a:lstStyle/>
                    <a:p>
                      <a:pPr algn="l" fontAlgn="b"/>
                      <a:r>
                        <a:rPr lang="sv-SE" sz="1000" u="none" strike="noStrike">
                          <a:effectLst/>
                        </a:rPr>
                        <a:t>Fastighetsinformation</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540958801"/>
                  </a:ext>
                </a:extLst>
              </a:tr>
              <a:tr h="159957">
                <a:tc>
                  <a:txBody>
                    <a:bodyPr/>
                    <a:lstStyle/>
                    <a:p>
                      <a:pPr algn="l" fontAlgn="b"/>
                      <a:r>
                        <a:rPr lang="sv-SE" sz="1000" u="none" strike="noStrike">
                          <a:effectLst/>
                        </a:rPr>
                        <a:t>Geodetisk infrastruktur och positioneringsdata</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60186527"/>
                  </a:ext>
                </a:extLst>
              </a:tr>
              <a:tr h="159957">
                <a:tc>
                  <a:txBody>
                    <a:bodyPr/>
                    <a:lstStyle/>
                    <a:p>
                      <a:pPr algn="l" fontAlgn="b"/>
                      <a:r>
                        <a:rPr lang="sv-SE" sz="1000" u="none" strike="noStrike">
                          <a:effectLst/>
                        </a:rPr>
                        <a:t>Infrastruktur för samhällssäkerhet</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3802476207"/>
                  </a:ext>
                </a:extLst>
              </a:tr>
              <a:tr h="159957">
                <a:tc>
                  <a:txBody>
                    <a:bodyPr/>
                    <a:lstStyle/>
                    <a:p>
                      <a:pPr algn="l" fontAlgn="b"/>
                      <a:r>
                        <a:rPr lang="sv-SE" sz="1000" u="none" strike="noStrike">
                          <a:effectLst/>
                        </a:rPr>
                        <a:t>Restriktioner</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342355713"/>
                  </a:ext>
                </a:extLst>
              </a:tr>
              <a:tr h="159957">
                <a:tc>
                  <a:txBody>
                    <a:bodyPr/>
                    <a:lstStyle/>
                    <a:p>
                      <a:pPr algn="l" fontAlgn="b"/>
                      <a:r>
                        <a:rPr lang="sv-SE" sz="1000" u="none" strike="noStrike">
                          <a:effectLst/>
                        </a:rPr>
                        <a:t>Naturförhållanden och gränser</a:t>
                      </a:r>
                      <a:endParaRPr lang="sv-SE" sz="1000" b="1" i="0" u="none" strike="noStrike">
                        <a:solidFill>
                          <a:srgbClr val="000000"/>
                        </a:solidFill>
                        <a:effectLst/>
                        <a:latin typeface="Calibri" panose="020F0502020204030204" pitchFamily="34" charset="0"/>
                      </a:endParaRPr>
                    </a:p>
                  </a:txBody>
                  <a:tcPr marL="88428" marR="0" marT="0" marB="0" anchor="b"/>
                </a:tc>
                <a:extLst>
                  <a:ext uri="{0D108BD9-81ED-4DB2-BD59-A6C34878D82A}">
                    <a16:rowId xmlns:a16="http://schemas.microsoft.com/office/drawing/2014/main" val="1971691422"/>
                  </a:ext>
                </a:extLst>
              </a:tr>
              <a:tr h="159957">
                <a:tc>
                  <a:txBody>
                    <a:bodyPr/>
                    <a:lstStyle/>
                    <a:p>
                      <a:pPr algn="l" fontAlgn="b"/>
                      <a:r>
                        <a:rPr lang="sv-SE" sz="1000" u="none" strike="noStrike">
                          <a:effectLst/>
                        </a:rPr>
                        <a:t>Avverkningar</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1570681481"/>
                  </a:ext>
                </a:extLst>
              </a:tr>
              <a:tr h="159957">
                <a:tc>
                  <a:txBody>
                    <a:bodyPr/>
                    <a:lstStyle/>
                    <a:p>
                      <a:pPr algn="l" fontAlgn="b"/>
                      <a:r>
                        <a:rPr lang="sv-SE" sz="1000" u="none" strike="noStrike">
                          <a:effectLst/>
                        </a:rPr>
                        <a:t>Havsgräns</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3219695471"/>
                  </a:ext>
                </a:extLst>
              </a:tr>
              <a:tr h="159957">
                <a:tc>
                  <a:txBody>
                    <a:bodyPr/>
                    <a:lstStyle/>
                    <a:p>
                      <a:pPr algn="l" fontAlgn="b"/>
                      <a:r>
                        <a:rPr lang="sv-SE" sz="1000" u="none" strike="noStrike">
                          <a:effectLst/>
                        </a:rPr>
                        <a:t>Naturvärden</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760323389"/>
                  </a:ext>
                </a:extLst>
              </a:tr>
              <a:tr h="159957">
                <a:tc>
                  <a:txBody>
                    <a:bodyPr/>
                    <a:lstStyle/>
                    <a:p>
                      <a:pPr algn="l" fontAlgn="b"/>
                      <a:r>
                        <a:rPr lang="sv-SE" sz="1000" u="none" strike="noStrike">
                          <a:effectLst/>
                        </a:rPr>
                        <a:t>Ras och skred</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4225961970"/>
                  </a:ext>
                </a:extLst>
              </a:tr>
              <a:tr h="159957">
                <a:tc>
                  <a:txBody>
                    <a:bodyPr/>
                    <a:lstStyle/>
                    <a:p>
                      <a:pPr algn="l" fontAlgn="b"/>
                      <a:r>
                        <a:rPr lang="sv-SE" sz="1000" u="none" strike="noStrike">
                          <a:effectLst/>
                        </a:rPr>
                        <a:t>Riskområden</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256922367"/>
                  </a:ext>
                </a:extLst>
              </a:tr>
              <a:tr h="159957">
                <a:tc>
                  <a:txBody>
                    <a:bodyPr/>
                    <a:lstStyle/>
                    <a:p>
                      <a:pPr algn="l" fontAlgn="b"/>
                      <a:r>
                        <a:rPr lang="sv-SE" sz="1000" u="none" strike="noStrike">
                          <a:effectLst/>
                        </a:rPr>
                        <a:t>Skogsgränser</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653873267"/>
                  </a:ext>
                </a:extLst>
              </a:tr>
              <a:tr h="159957">
                <a:tc>
                  <a:txBody>
                    <a:bodyPr/>
                    <a:lstStyle/>
                    <a:p>
                      <a:pPr algn="l" fontAlgn="b"/>
                      <a:r>
                        <a:rPr lang="sv-SE" sz="1000" u="none" strike="noStrike">
                          <a:effectLst/>
                        </a:rPr>
                        <a:t>Skogsskador</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510952683"/>
                  </a:ext>
                </a:extLst>
              </a:tr>
              <a:tr h="159957">
                <a:tc>
                  <a:txBody>
                    <a:bodyPr/>
                    <a:lstStyle/>
                    <a:p>
                      <a:pPr algn="l" fontAlgn="b"/>
                      <a:r>
                        <a:rPr lang="sv-SE" sz="1000" u="none" strike="noStrike">
                          <a:effectLst/>
                        </a:rPr>
                        <a:t>METEOROLOGICAL</a:t>
                      </a:r>
                      <a:endParaRPr lang="sv-SE"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33951247"/>
                  </a:ext>
                </a:extLst>
              </a:tr>
              <a:tr h="159957">
                <a:tc>
                  <a:txBody>
                    <a:bodyPr/>
                    <a:lstStyle/>
                    <a:p>
                      <a:pPr algn="l" fontAlgn="b"/>
                      <a:r>
                        <a:rPr lang="sv-SE" sz="1000" u="none" strike="noStrike">
                          <a:effectLst/>
                        </a:rPr>
                        <a:t>Data om meteorologi och meteorologiska prognoser</a:t>
                      </a:r>
                      <a:endParaRPr lang="sv-SE" sz="1000" b="1" i="0" u="none" strike="noStrike">
                        <a:solidFill>
                          <a:srgbClr val="000000"/>
                        </a:solidFill>
                        <a:effectLst/>
                        <a:latin typeface="Calibri" panose="020F0502020204030204" pitchFamily="34" charset="0"/>
                      </a:endParaRPr>
                    </a:p>
                  </a:txBody>
                  <a:tcPr marL="88428" marR="0" marT="0" marB="0" anchor="b"/>
                </a:tc>
                <a:extLst>
                  <a:ext uri="{0D108BD9-81ED-4DB2-BD59-A6C34878D82A}">
                    <a16:rowId xmlns:a16="http://schemas.microsoft.com/office/drawing/2014/main" val="3194711495"/>
                  </a:ext>
                </a:extLst>
              </a:tr>
              <a:tr h="159957">
                <a:tc>
                  <a:txBody>
                    <a:bodyPr/>
                    <a:lstStyle/>
                    <a:p>
                      <a:pPr algn="l" fontAlgn="b"/>
                      <a:r>
                        <a:rPr lang="sv-SE" sz="1000" u="none" strike="noStrike">
                          <a:effectLst/>
                        </a:rPr>
                        <a:t>Meteorologisk prognosdata (PMP) (realtid)</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1152167233"/>
                  </a:ext>
                </a:extLst>
              </a:tr>
              <a:tr h="159957">
                <a:tc>
                  <a:txBody>
                    <a:bodyPr/>
                    <a:lstStyle/>
                    <a:p>
                      <a:pPr algn="l" fontAlgn="b"/>
                      <a:r>
                        <a:rPr lang="sv-SE" sz="1000" u="none" strike="noStrike">
                          <a:effectLst/>
                        </a:rPr>
                        <a:t>Meteorologiska observationer (realtid/arkiv)</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039599081"/>
                  </a:ext>
                </a:extLst>
              </a:tr>
              <a:tr h="159957">
                <a:tc>
                  <a:txBody>
                    <a:bodyPr/>
                    <a:lstStyle/>
                    <a:p>
                      <a:pPr algn="l" fontAlgn="b"/>
                      <a:r>
                        <a:rPr lang="sv-SE" sz="1000" u="none" strike="noStrike">
                          <a:effectLst/>
                        </a:rPr>
                        <a:t>Radarbilder (komposit över Sverige) (realtid/arkiv)</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3781808328"/>
                  </a:ext>
                </a:extLst>
              </a:tr>
              <a:tr h="159957">
                <a:tc>
                  <a:txBody>
                    <a:bodyPr/>
                    <a:lstStyle/>
                    <a:p>
                      <a:pPr algn="l" fontAlgn="b"/>
                      <a:r>
                        <a:rPr lang="sv-SE" sz="1000" u="none" strike="noStrike">
                          <a:effectLst/>
                        </a:rPr>
                        <a:t>Vind och vatten</a:t>
                      </a:r>
                      <a:endParaRPr lang="sv-SE" sz="1000" b="0" i="0" u="none" strike="noStrike">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2392842417"/>
                  </a:ext>
                </a:extLst>
              </a:tr>
              <a:tr h="159957">
                <a:tc>
                  <a:txBody>
                    <a:bodyPr/>
                    <a:lstStyle/>
                    <a:p>
                      <a:pPr algn="l" fontAlgn="b"/>
                      <a:r>
                        <a:rPr lang="sv-SE" sz="1000" u="none" strike="noStrike" dirty="0">
                          <a:effectLst/>
                        </a:rPr>
                        <a:t>Väg - Trafikinformation</a:t>
                      </a:r>
                      <a:endParaRPr lang="sv-SE" sz="1000" b="0" i="0" u="none" strike="noStrike" dirty="0">
                        <a:solidFill>
                          <a:srgbClr val="000000"/>
                        </a:solidFill>
                        <a:effectLst/>
                        <a:latin typeface="Calibri" panose="020F0502020204030204" pitchFamily="34" charset="0"/>
                      </a:endParaRPr>
                    </a:p>
                  </a:txBody>
                  <a:tcPr marL="176857" marR="0" marT="0" marB="0" anchor="b"/>
                </a:tc>
                <a:extLst>
                  <a:ext uri="{0D108BD9-81ED-4DB2-BD59-A6C34878D82A}">
                    <a16:rowId xmlns:a16="http://schemas.microsoft.com/office/drawing/2014/main" val="3886681076"/>
                  </a:ext>
                </a:extLst>
              </a:tr>
            </a:tbl>
          </a:graphicData>
        </a:graphic>
      </p:graphicFrame>
      <p:graphicFrame>
        <p:nvGraphicFramePr>
          <p:cNvPr id="11" name="Tabell 10">
            <a:extLst>
              <a:ext uri="{FF2B5EF4-FFF2-40B4-BE49-F238E27FC236}">
                <a16:creationId xmlns:a16="http://schemas.microsoft.com/office/drawing/2014/main" id="{F09182E9-33DD-4EF0-B0E3-E4F4D61AF91D}"/>
              </a:ext>
            </a:extLst>
          </p:cNvPr>
          <p:cNvGraphicFramePr>
            <a:graphicFrameLocks noGrp="1"/>
          </p:cNvGraphicFramePr>
          <p:nvPr>
            <p:extLst>
              <p:ext uri="{D42A27DB-BD31-4B8C-83A1-F6EECF244321}">
                <p14:modId xmlns:p14="http://schemas.microsoft.com/office/powerpoint/2010/main" val="3695739138"/>
              </p:ext>
            </p:extLst>
          </p:nvPr>
        </p:nvGraphicFramePr>
        <p:xfrm>
          <a:off x="8011345" y="1458686"/>
          <a:ext cx="3089648" cy="4351350"/>
        </p:xfrm>
        <a:graphic>
          <a:graphicData uri="http://schemas.openxmlformats.org/drawingml/2006/table">
            <a:tbl>
              <a:tblPr>
                <a:tableStyleId>{5C22544A-7EE6-4342-B048-85BDC9FD1C3A}</a:tableStyleId>
              </a:tblPr>
              <a:tblGrid>
                <a:gridCol w="3089648">
                  <a:extLst>
                    <a:ext uri="{9D8B030D-6E8A-4147-A177-3AD203B41FA5}">
                      <a16:colId xmlns:a16="http://schemas.microsoft.com/office/drawing/2014/main" val="359048208"/>
                    </a:ext>
                  </a:extLst>
                </a:gridCol>
              </a:tblGrid>
              <a:tr h="145045">
                <a:tc>
                  <a:txBody>
                    <a:bodyPr/>
                    <a:lstStyle/>
                    <a:p>
                      <a:pPr algn="l" fontAlgn="b"/>
                      <a:r>
                        <a:rPr lang="sv-SE" sz="900" u="none" strike="noStrike">
                          <a:effectLst/>
                        </a:rPr>
                        <a:t>MOBILITY</a:t>
                      </a:r>
                      <a:endParaRPr lang="sv-SE"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6783993"/>
                  </a:ext>
                </a:extLst>
              </a:tr>
              <a:tr h="145045">
                <a:tc>
                  <a:txBody>
                    <a:bodyPr/>
                    <a:lstStyle/>
                    <a:p>
                      <a:pPr algn="l" fontAlgn="b"/>
                      <a:r>
                        <a:rPr lang="sv-SE" sz="900" u="none" strike="noStrike">
                          <a:effectLst/>
                        </a:rPr>
                        <a:t>Data om fordon och behörigheter</a:t>
                      </a:r>
                      <a:endParaRPr lang="sv-SE" sz="900" b="1" i="0" u="none" strike="noStrike">
                        <a:solidFill>
                          <a:srgbClr val="000000"/>
                        </a:solidFill>
                        <a:effectLst/>
                        <a:latin typeface="Calibri" panose="020F0502020204030204" pitchFamily="34" charset="0"/>
                      </a:endParaRPr>
                    </a:p>
                  </a:txBody>
                  <a:tcPr marL="76638" marR="0" marT="0" marB="0" anchor="b"/>
                </a:tc>
                <a:extLst>
                  <a:ext uri="{0D108BD9-81ED-4DB2-BD59-A6C34878D82A}">
                    <a16:rowId xmlns:a16="http://schemas.microsoft.com/office/drawing/2014/main" val="2811230779"/>
                  </a:ext>
                </a:extLst>
              </a:tr>
              <a:tr h="145045">
                <a:tc>
                  <a:txBody>
                    <a:bodyPr/>
                    <a:lstStyle/>
                    <a:p>
                      <a:pPr algn="l" fontAlgn="b"/>
                      <a:r>
                        <a:rPr lang="sv-SE" sz="900" u="none" strike="noStrike">
                          <a:effectLst/>
                        </a:rPr>
                        <a:t>Uppgifter om behörigheter/certifikat</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462576888"/>
                  </a:ext>
                </a:extLst>
              </a:tr>
              <a:tr h="145045">
                <a:tc>
                  <a:txBody>
                    <a:bodyPr/>
                    <a:lstStyle/>
                    <a:p>
                      <a:pPr algn="l" fontAlgn="b"/>
                      <a:r>
                        <a:rPr lang="sv-SE" sz="900" u="none" strike="noStrike">
                          <a:effectLst/>
                        </a:rPr>
                        <a:t>Uppgifter om fordon</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029990769"/>
                  </a:ext>
                </a:extLst>
              </a:tr>
              <a:tr h="145045">
                <a:tc>
                  <a:txBody>
                    <a:bodyPr/>
                    <a:lstStyle/>
                    <a:p>
                      <a:pPr algn="l" fontAlgn="b"/>
                      <a:r>
                        <a:rPr lang="sv-SE" sz="900" u="none" strike="noStrike">
                          <a:effectLst/>
                        </a:rPr>
                        <a:t>Trafikinformation</a:t>
                      </a:r>
                      <a:endParaRPr lang="sv-SE" sz="900" b="1" i="0" u="none" strike="noStrike">
                        <a:solidFill>
                          <a:srgbClr val="000000"/>
                        </a:solidFill>
                        <a:effectLst/>
                        <a:latin typeface="Calibri" panose="020F0502020204030204" pitchFamily="34" charset="0"/>
                      </a:endParaRPr>
                    </a:p>
                  </a:txBody>
                  <a:tcPr marL="76638" marR="0" marT="0" marB="0" anchor="b"/>
                </a:tc>
                <a:extLst>
                  <a:ext uri="{0D108BD9-81ED-4DB2-BD59-A6C34878D82A}">
                    <a16:rowId xmlns:a16="http://schemas.microsoft.com/office/drawing/2014/main" val="3449276380"/>
                  </a:ext>
                </a:extLst>
              </a:tr>
              <a:tr h="145045">
                <a:tc>
                  <a:txBody>
                    <a:bodyPr/>
                    <a:lstStyle/>
                    <a:p>
                      <a:pPr algn="l" fontAlgn="b"/>
                      <a:r>
                        <a:rPr lang="sv-SE" sz="900" u="none" strike="noStrike">
                          <a:effectLst/>
                        </a:rPr>
                        <a:t>Järnväg - Trafikinformation</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4166902509"/>
                  </a:ext>
                </a:extLst>
              </a:tr>
              <a:tr h="145045">
                <a:tc>
                  <a:txBody>
                    <a:bodyPr/>
                    <a:lstStyle/>
                    <a:p>
                      <a:pPr algn="l" fontAlgn="b"/>
                      <a:r>
                        <a:rPr lang="sv-SE" sz="900" u="none" strike="noStrike">
                          <a:effectLst/>
                        </a:rPr>
                        <a:t>Väg - Trafikinformation</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449444483"/>
                  </a:ext>
                </a:extLst>
              </a:tr>
              <a:tr h="145045">
                <a:tc>
                  <a:txBody>
                    <a:bodyPr/>
                    <a:lstStyle/>
                    <a:p>
                      <a:pPr algn="l" fontAlgn="b"/>
                      <a:r>
                        <a:rPr lang="sv-SE" sz="900" u="none" strike="noStrike">
                          <a:effectLst/>
                        </a:rPr>
                        <a:t>Transportnätverk</a:t>
                      </a:r>
                      <a:endParaRPr lang="sv-SE" sz="900" b="1" i="0" u="none" strike="noStrike">
                        <a:solidFill>
                          <a:srgbClr val="000000"/>
                        </a:solidFill>
                        <a:effectLst/>
                        <a:latin typeface="Calibri" panose="020F0502020204030204" pitchFamily="34" charset="0"/>
                      </a:endParaRPr>
                    </a:p>
                  </a:txBody>
                  <a:tcPr marL="76638" marR="0" marT="0" marB="0" anchor="b"/>
                </a:tc>
                <a:extLst>
                  <a:ext uri="{0D108BD9-81ED-4DB2-BD59-A6C34878D82A}">
                    <a16:rowId xmlns:a16="http://schemas.microsoft.com/office/drawing/2014/main" val="1613994022"/>
                  </a:ext>
                </a:extLst>
              </a:tr>
              <a:tr h="145045">
                <a:tc>
                  <a:txBody>
                    <a:bodyPr/>
                    <a:lstStyle/>
                    <a:p>
                      <a:pPr algn="l" fontAlgn="b"/>
                      <a:r>
                        <a:rPr lang="sv-SE" sz="900" u="none" strike="noStrike">
                          <a:effectLst/>
                        </a:rPr>
                        <a:t>Nationella järnvägsdata (NJDB) </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935207983"/>
                  </a:ext>
                </a:extLst>
              </a:tr>
              <a:tr h="145045">
                <a:tc>
                  <a:txBody>
                    <a:bodyPr/>
                    <a:lstStyle/>
                    <a:p>
                      <a:pPr algn="l" fontAlgn="b"/>
                      <a:r>
                        <a:rPr lang="sv-SE" sz="900" u="none" strike="noStrike">
                          <a:effectLst/>
                        </a:rPr>
                        <a:t>Nationella vägdata (NVDB) </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339135975"/>
                  </a:ext>
                </a:extLst>
              </a:tr>
              <a:tr h="145045">
                <a:tc>
                  <a:txBody>
                    <a:bodyPr/>
                    <a:lstStyle/>
                    <a:p>
                      <a:pPr algn="l" fontAlgn="b"/>
                      <a:r>
                        <a:rPr lang="sv-SE" sz="900" u="none" strike="noStrike">
                          <a:effectLst/>
                        </a:rPr>
                        <a:t>Statliga järnvägsdata (StJDB)</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2469275379"/>
                  </a:ext>
                </a:extLst>
              </a:tr>
              <a:tr h="145045">
                <a:tc>
                  <a:txBody>
                    <a:bodyPr/>
                    <a:lstStyle/>
                    <a:p>
                      <a:pPr algn="l" fontAlgn="b"/>
                      <a:r>
                        <a:rPr lang="sv-SE" sz="900" u="none" strike="noStrike">
                          <a:effectLst/>
                        </a:rPr>
                        <a:t>Trafikverkets data på statligt vägnät (STVDB) - </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643727499"/>
                  </a:ext>
                </a:extLst>
              </a:tr>
              <a:tr h="145045">
                <a:tc>
                  <a:txBody>
                    <a:bodyPr/>
                    <a:lstStyle/>
                    <a:p>
                      <a:pPr algn="l" fontAlgn="b"/>
                      <a:r>
                        <a:rPr lang="sv-SE" sz="900" u="none" strike="noStrike">
                          <a:effectLst/>
                        </a:rPr>
                        <a:t>Transportnätverk</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2205446274"/>
                  </a:ext>
                </a:extLst>
              </a:tr>
              <a:tr h="145045">
                <a:tc>
                  <a:txBody>
                    <a:bodyPr/>
                    <a:lstStyle/>
                    <a:p>
                      <a:pPr algn="l" fontAlgn="b"/>
                      <a:r>
                        <a:rPr lang="sv-SE" sz="900" u="none" strike="noStrike">
                          <a:effectLst/>
                        </a:rPr>
                        <a:t>STATISTICS</a:t>
                      </a:r>
                      <a:endParaRPr lang="sv-SE"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1152656"/>
                  </a:ext>
                </a:extLst>
              </a:tr>
              <a:tr h="145045">
                <a:tc>
                  <a:txBody>
                    <a:bodyPr/>
                    <a:lstStyle/>
                    <a:p>
                      <a:pPr algn="l" fontAlgn="b"/>
                      <a:r>
                        <a:rPr lang="sv-SE" sz="900" u="none" strike="noStrike">
                          <a:effectLst/>
                        </a:rPr>
                        <a:t>Befolkningsstatistik</a:t>
                      </a:r>
                      <a:endParaRPr lang="sv-SE" sz="900" b="1" i="0" u="none" strike="noStrike">
                        <a:solidFill>
                          <a:srgbClr val="000000"/>
                        </a:solidFill>
                        <a:effectLst/>
                        <a:latin typeface="Calibri" panose="020F0502020204030204" pitchFamily="34" charset="0"/>
                      </a:endParaRPr>
                    </a:p>
                  </a:txBody>
                  <a:tcPr marL="76638" marR="0" marT="0" marB="0" anchor="b"/>
                </a:tc>
                <a:extLst>
                  <a:ext uri="{0D108BD9-81ED-4DB2-BD59-A6C34878D82A}">
                    <a16:rowId xmlns:a16="http://schemas.microsoft.com/office/drawing/2014/main" val="3659297319"/>
                  </a:ext>
                </a:extLst>
              </a:tr>
              <a:tr h="145045">
                <a:tc>
                  <a:txBody>
                    <a:bodyPr/>
                    <a:lstStyle/>
                    <a:p>
                      <a:pPr algn="l" fontAlgn="b"/>
                      <a:r>
                        <a:rPr lang="sv-SE" sz="900" u="none" strike="noStrike">
                          <a:effectLst/>
                        </a:rPr>
                        <a:t>Befolkningsstatistik ur Statistikdatabasen</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3377859658"/>
                  </a:ext>
                </a:extLst>
              </a:tr>
              <a:tr h="145045">
                <a:tc>
                  <a:txBody>
                    <a:bodyPr/>
                    <a:lstStyle/>
                    <a:p>
                      <a:pPr algn="l" fontAlgn="b"/>
                      <a:r>
                        <a:rPr lang="sv-SE" sz="900" u="none" strike="noStrike">
                          <a:effectLst/>
                        </a:rPr>
                        <a:t>Censusdata: 1 km² grid dataset (engelska)</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642669580"/>
                  </a:ext>
                </a:extLst>
              </a:tr>
              <a:tr h="145045">
                <a:tc>
                  <a:txBody>
                    <a:bodyPr/>
                    <a:lstStyle/>
                    <a:p>
                      <a:pPr algn="l" fontAlgn="b"/>
                      <a:r>
                        <a:rPr lang="sv-SE" sz="900" u="none" strike="noStrike">
                          <a:effectLst/>
                        </a:rPr>
                        <a:t>DeSo-statistik</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237643357"/>
                  </a:ext>
                </a:extLst>
              </a:tr>
              <a:tr h="145045">
                <a:tc>
                  <a:txBody>
                    <a:bodyPr/>
                    <a:lstStyle/>
                    <a:p>
                      <a:pPr algn="l" fontAlgn="b"/>
                      <a:r>
                        <a:rPr lang="sv-SE" sz="900" u="none" strike="noStrike">
                          <a:effectLst/>
                        </a:rPr>
                        <a:t>Inspire data  , på engelska </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689840764"/>
                  </a:ext>
                </a:extLst>
              </a:tr>
              <a:tr h="145045">
                <a:tc>
                  <a:txBody>
                    <a:bodyPr/>
                    <a:lstStyle/>
                    <a:p>
                      <a:pPr algn="l" fontAlgn="b"/>
                      <a:r>
                        <a:rPr lang="sv-SE" sz="900" u="none" strike="noStrike">
                          <a:effectLst/>
                        </a:rPr>
                        <a:t>Statistik från Eurostat</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4290346717"/>
                  </a:ext>
                </a:extLst>
              </a:tr>
              <a:tr h="145045">
                <a:tc>
                  <a:txBody>
                    <a:bodyPr/>
                    <a:lstStyle/>
                    <a:p>
                      <a:pPr algn="l" fontAlgn="b"/>
                      <a:r>
                        <a:rPr lang="sv-SE" sz="900" u="none" strike="noStrike">
                          <a:effectLst/>
                        </a:rPr>
                        <a:t>Skogsbruksstatistik</a:t>
                      </a:r>
                      <a:endParaRPr lang="sv-SE" sz="900" b="1" i="0" u="none" strike="noStrike">
                        <a:solidFill>
                          <a:srgbClr val="000000"/>
                        </a:solidFill>
                        <a:effectLst/>
                        <a:latin typeface="Calibri" panose="020F0502020204030204" pitchFamily="34" charset="0"/>
                      </a:endParaRPr>
                    </a:p>
                  </a:txBody>
                  <a:tcPr marL="76638" marR="0" marT="0" marB="0" anchor="b"/>
                </a:tc>
                <a:extLst>
                  <a:ext uri="{0D108BD9-81ED-4DB2-BD59-A6C34878D82A}">
                    <a16:rowId xmlns:a16="http://schemas.microsoft.com/office/drawing/2014/main" val="2469928789"/>
                  </a:ext>
                </a:extLst>
              </a:tr>
              <a:tr h="145045">
                <a:tc>
                  <a:txBody>
                    <a:bodyPr/>
                    <a:lstStyle/>
                    <a:p>
                      <a:pPr algn="l" fontAlgn="b"/>
                      <a:r>
                        <a:rPr lang="sv-SE" sz="900" u="none" strike="noStrike">
                          <a:effectLst/>
                        </a:rPr>
                        <a:t>Miljö- och sociala frågor i skogsbruket</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212036451"/>
                  </a:ext>
                </a:extLst>
              </a:tr>
              <a:tr h="145045">
                <a:tc>
                  <a:txBody>
                    <a:bodyPr/>
                    <a:lstStyle/>
                    <a:p>
                      <a:pPr algn="l" fontAlgn="b"/>
                      <a:r>
                        <a:rPr lang="sv-SE" sz="900" u="none" strike="noStrike">
                          <a:effectLst/>
                        </a:rPr>
                        <a:t>Produktion i skogsbruket</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2955073272"/>
                  </a:ext>
                </a:extLst>
              </a:tr>
              <a:tr h="145045">
                <a:tc>
                  <a:txBody>
                    <a:bodyPr/>
                    <a:lstStyle/>
                    <a:p>
                      <a:pPr algn="l" fontAlgn="b"/>
                      <a:r>
                        <a:rPr lang="sv-SE" sz="900" u="none" strike="noStrike">
                          <a:effectLst/>
                        </a:rPr>
                        <a:t>Sysselsättning i skogsbruket</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525971192"/>
                  </a:ext>
                </a:extLst>
              </a:tr>
              <a:tr h="145045">
                <a:tc>
                  <a:txBody>
                    <a:bodyPr/>
                    <a:lstStyle/>
                    <a:p>
                      <a:pPr algn="l" fontAlgn="b"/>
                      <a:r>
                        <a:rPr lang="sv-SE" sz="900" u="none" strike="noStrike">
                          <a:effectLst/>
                        </a:rPr>
                        <a:t>Trafikstatistik</a:t>
                      </a:r>
                      <a:endParaRPr lang="sv-SE" sz="900" b="1" i="0" u="none" strike="noStrike">
                        <a:solidFill>
                          <a:srgbClr val="000000"/>
                        </a:solidFill>
                        <a:effectLst/>
                        <a:latin typeface="Calibri" panose="020F0502020204030204" pitchFamily="34" charset="0"/>
                      </a:endParaRPr>
                    </a:p>
                  </a:txBody>
                  <a:tcPr marL="76638" marR="0" marT="0" marB="0" anchor="b"/>
                </a:tc>
                <a:extLst>
                  <a:ext uri="{0D108BD9-81ED-4DB2-BD59-A6C34878D82A}">
                    <a16:rowId xmlns:a16="http://schemas.microsoft.com/office/drawing/2014/main" val="2110418107"/>
                  </a:ext>
                </a:extLst>
              </a:tr>
              <a:tr h="145045">
                <a:tc>
                  <a:txBody>
                    <a:bodyPr/>
                    <a:lstStyle/>
                    <a:p>
                      <a:pPr algn="l" fontAlgn="b"/>
                      <a:r>
                        <a:rPr lang="sv-SE" sz="900" u="none" strike="noStrike">
                          <a:effectLst/>
                        </a:rPr>
                        <a:t>Sjötrafikstatistik</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409556693"/>
                  </a:ext>
                </a:extLst>
              </a:tr>
              <a:tr h="145045">
                <a:tc>
                  <a:txBody>
                    <a:bodyPr/>
                    <a:lstStyle/>
                    <a:p>
                      <a:pPr algn="l" fontAlgn="b"/>
                      <a:r>
                        <a:rPr lang="sv-SE" sz="900" u="none" strike="noStrike">
                          <a:effectLst/>
                        </a:rPr>
                        <a:t>Trafikinformation - Luftfart</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125611846"/>
                  </a:ext>
                </a:extLst>
              </a:tr>
              <a:tr h="145045">
                <a:tc>
                  <a:txBody>
                    <a:bodyPr/>
                    <a:lstStyle/>
                    <a:p>
                      <a:pPr algn="l" fontAlgn="b"/>
                      <a:r>
                        <a:rPr lang="sv-SE" sz="900" u="none" strike="noStrike">
                          <a:effectLst/>
                        </a:rPr>
                        <a:t>Uppgifter om behörigheter/certificat - Aggregerad statistik</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1472780236"/>
                  </a:ext>
                </a:extLst>
              </a:tr>
              <a:tr h="145045">
                <a:tc>
                  <a:txBody>
                    <a:bodyPr/>
                    <a:lstStyle/>
                    <a:p>
                      <a:pPr algn="l" fontAlgn="b"/>
                      <a:r>
                        <a:rPr lang="sv-SE" sz="900" u="none" strike="noStrike">
                          <a:effectLst/>
                        </a:rPr>
                        <a:t>Uppgifter om olyckor och incidenter - Aggregerad statistik</a:t>
                      </a:r>
                      <a:endParaRPr lang="sv-SE" sz="900" b="0" i="0" u="none" strike="noStrike">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2314728387"/>
                  </a:ext>
                </a:extLst>
              </a:tr>
              <a:tr h="145045">
                <a:tc>
                  <a:txBody>
                    <a:bodyPr/>
                    <a:lstStyle/>
                    <a:p>
                      <a:pPr algn="l" fontAlgn="b"/>
                      <a:r>
                        <a:rPr lang="sv-SE" sz="900" u="none" strike="noStrike" dirty="0">
                          <a:effectLst/>
                        </a:rPr>
                        <a:t>Uppgifter om vägtrafik - Aggregerad statistik</a:t>
                      </a:r>
                      <a:endParaRPr lang="sv-SE" sz="900" b="0" i="0" u="none" strike="noStrike" dirty="0">
                        <a:solidFill>
                          <a:srgbClr val="000000"/>
                        </a:solidFill>
                        <a:effectLst/>
                        <a:latin typeface="Calibri" panose="020F0502020204030204" pitchFamily="34" charset="0"/>
                      </a:endParaRPr>
                    </a:p>
                  </a:txBody>
                  <a:tcPr marL="153276" marR="0" marT="0" marB="0" anchor="b"/>
                </a:tc>
                <a:extLst>
                  <a:ext uri="{0D108BD9-81ED-4DB2-BD59-A6C34878D82A}">
                    <a16:rowId xmlns:a16="http://schemas.microsoft.com/office/drawing/2014/main" val="2628183125"/>
                  </a:ext>
                </a:extLst>
              </a:tr>
            </a:tbl>
          </a:graphicData>
        </a:graphic>
      </p:graphicFrame>
    </p:spTree>
    <p:extLst>
      <p:ext uri="{BB962C8B-B14F-4D97-AF65-F5344CB8AC3E}">
        <p14:creationId xmlns:p14="http://schemas.microsoft.com/office/powerpoint/2010/main" val="307028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3679F5-C514-49D0-9470-062740407FC2}"/>
              </a:ext>
            </a:extLst>
          </p:cNvPr>
          <p:cNvSpPr>
            <a:spLocks noGrp="1"/>
          </p:cNvSpPr>
          <p:nvPr>
            <p:ph type="title"/>
          </p:nvPr>
        </p:nvSpPr>
        <p:spPr>
          <a:xfrm>
            <a:off x="612569" y="723207"/>
            <a:ext cx="4246034" cy="1624208"/>
          </a:xfrm>
        </p:spPr>
        <p:txBody>
          <a:bodyPr/>
          <a:lstStyle/>
          <a:p>
            <a:r>
              <a:rPr lang="sv-SE" dirty="0"/>
              <a:t>Presentation av </a:t>
            </a:r>
            <a:r>
              <a:rPr lang="sv-SE" dirty="0" err="1"/>
              <a:t>dataslag</a:t>
            </a:r>
            <a:r>
              <a:rPr lang="sv-SE" dirty="0"/>
              <a:t> i rapporten, exempel</a:t>
            </a:r>
          </a:p>
        </p:txBody>
      </p:sp>
      <p:pic>
        <p:nvPicPr>
          <p:cNvPr id="4" name="Bildobjekt 3">
            <a:extLst>
              <a:ext uri="{FF2B5EF4-FFF2-40B4-BE49-F238E27FC236}">
                <a16:creationId xmlns:a16="http://schemas.microsoft.com/office/drawing/2014/main" id="{C7EB8D36-6681-4EA2-BB4B-A70C129EDDA6}"/>
              </a:ext>
            </a:extLst>
          </p:cNvPr>
          <p:cNvPicPr>
            <a:picLocks noChangeAspect="1"/>
          </p:cNvPicPr>
          <p:nvPr/>
        </p:nvPicPr>
        <p:blipFill>
          <a:blip r:embed="rId2"/>
          <a:stretch>
            <a:fillRect/>
          </a:stretch>
        </p:blipFill>
        <p:spPr>
          <a:xfrm>
            <a:off x="5053471" y="354843"/>
            <a:ext cx="6970955" cy="6858000"/>
          </a:xfrm>
          <a:prstGeom prst="rect">
            <a:avLst/>
          </a:prstGeom>
        </p:spPr>
      </p:pic>
      <p:sp>
        <p:nvSpPr>
          <p:cNvPr id="5" name="Pratbubbla: rektangel med rundade hörn 4">
            <a:extLst>
              <a:ext uri="{FF2B5EF4-FFF2-40B4-BE49-F238E27FC236}">
                <a16:creationId xmlns:a16="http://schemas.microsoft.com/office/drawing/2014/main" id="{B3BD97B9-C7F7-4AE6-BB0F-7908FBFBB483}"/>
              </a:ext>
            </a:extLst>
          </p:cNvPr>
          <p:cNvSpPr/>
          <p:nvPr/>
        </p:nvSpPr>
        <p:spPr>
          <a:xfrm>
            <a:off x="511023" y="2862943"/>
            <a:ext cx="4246034" cy="3739935"/>
          </a:xfrm>
          <a:prstGeom prst="wedgeRoundRectCallout">
            <a:avLst>
              <a:gd name="adj1" fmla="val 60643"/>
              <a:gd name="adj2" fmla="val -26764"/>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Förslag på beskrivning av respektive grupp på presentationsnivå. </a:t>
            </a:r>
          </a:p>
          <a:p>
            <a:pPr algn="ctr"/>
            <a:endParaRPr lang="sv-SE" sz="2400" dirty="0">
              <a:solidFill>
                <a:schemeClr val="bg1"/>
              </a:solidFill>
            </a:endParaRPr>
          </a:p>
          <a:p>
            <a:pPr algn="ctr"/>
            <a:r>
              <a:rPr lang="sv-SE" sz="2400" dirty="0">
                <a:solidFill>
                  <a:schemeClr val="bg1"/>
                </a:solidFill>
              </a:rPr>
              <a:t>Här kommer vi behöva hjälp av alla för att få bra beskrivningar. Vi kommer att skicka ut detta till alla berörda för att få input till allas respektive delar</a:t>
            </a:r>
            <a:endParaRPr lang="sv-SE" sz="2400" dirty="0"/>
          </a:p>
        </p:txBody>
      </p:sp>
    </p:spTree>
    <p:extLst>
      <p:ext uri="{BB962C8B-B14F-4D97-AF65-F5344CB8AC3E}">
        <p14:creationId xmlns:p14="http://schemas.microsoft.com/office/powerpoint/2010/main" val="412202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DA5CC-5FD8-4B08-BC0A-043718EAC906}"/>
              </a:ext>
            </a:extLst>
          </p:cNvPr>
          <p:cNvSpPr>
            <a:spLocks noGrp="1"/>
          </p:cNvSpPr>
          <p:nvPr>
            <p:ph type="title"/>
          </p:nvPr>
        </p:nvSpPr>
        <p:spPr/>
        <p:txBody>
          <a:bodyPr/>
          <a:lstStyle/>
          <a:p>
            <a:r>
              <a:rPr lang="sv-SE" dirty="0"/>
              <a:t>Hur hanterar vi användarsynpunkterna i rapporten</a:t>
            </a:r>
            <a:br>
              <a:rPr lang="sv-SE" dirty="0"/>
            </a:br>
            <a:endParaRPr lang="sv-SE" dirty="0"/>
          </a:p>
        </p:txBody>
      </p:sp>
      <p:sp>
        <p:nvSpPr>
          <p:cNvPr id="3" name="Platshållare för innehåll 2">
            <a:extLst>
              <a:ext uri="{FF2B5EF4-FFF2-40B4-BE49-F238E27FC236}">
                <a16:creationId xmlns:a16="http://schemas.microsoft.com/office/drawing/2014/main" id="{BAF2F6E4-6FF3-44C9-B166-B80B9A77F685}"/>
              </a:ext>
            </a:extLst>
          </p:cNvPr>
          <p:cNvSpPr>
            <a:spLocks noGrp="1"/>
          </p:cNvSpPr>
          <p:nvPr>
            <p:ph idx="1"/>
          </p:nvPr>
        </p:nvSpPr>
        <p:spPr>
          <a:xfrm>
            <a:off x="612569" y="1983198"/>
            <a:ext cx="10515600" cy="4297860"/>
          </a:xfrm>
        </p:spPr>
        <p:txBody>
          <a:bodyPr/>
          <a:lstStyle/>
          <a:p>
            <a:pPr marL="457200" indent="-457200">
              <a:buFont typeface="Arial" panose="020B0604020202020204" pitchFamily="34" charset="0"/>
              <a:buChar char="•"/>
            </a:pPr>
            <a:r>
              <a:rPr lang="sv-SE" dirty="0"/>
              <a:t>Enkäten fortfarande öppen – tom 29/2</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r>
              <a:rPr lang="sv-SE" dirty="0"/>
              <a:t>Förslaget i rapporten utgår från myndigheternas perspektiv</a:t>
            </a:r>
          </a:p>
          <a:p>
            <a:pPr marL="457200" indent="-457200">
              <a:buFont typeface="Arial" panose="020B0604020202020204" pitchFamily="34" charset="0"/>
              <a:buChar char="•"/>
            </a:pPr>
            <a:r>
              <a:rPr lang="sv-SE" dirty="0"/>
              <a:t>Användarsynpunkterna sammanställs och presenteras i rapporten</a:t>
            </a:r>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endParaRPr lang="sv-SE" dirty="0"/>
          </a:p>
          <a:p>
            <a:pPr marL="457200" indent="-457200">
              <a:buFont typeface="Arial" panose="020B0604020202020204" pitchFamily="34" charset="0"/>
              <a:buChar char="•"/>
            </a:pPr>
            <a:endParaRPr lang="sv-SE" dirty="0"/>
          </a:p>
        </p:txBody>
      </p:sp>
      <p:sp>
        <p:nvSpPr>
          <p:cNvPr id="4" name="Pratbubbla: rektangel med rundade hörn 3">
            <a:extLst>
              <a:ext uri="{FF2B5EF4-FFF2-40B4-BE49-F238E27FC236}">
                <a16:creationId xmlns:a16="http://schemas.microsoft.com/office/drawing/2014/main" id="{8EB9A4B2-7098-4FDF-B905-AE1D90EF8092}"/>
              </a:ext>
            </a:extLst>
          </p:cNvPr>
          <p:cNvSpPr/>
          <p:nvPr/>
        </p:nvSpPr>
        <p:spPr>
          <a:xfrm>
            <a:off x="769915" y="4256313"/>
            <a:ext cx="10899569" cy="2209801"/>
          </a:xfrm>
          <a:prstGeom prst="wedgeRoundRectCallout">
            <a:avLst>
              <a:gd name="adj1" fmla="val -24470"/>
              <a:gd name="adj2" fmla="val -61798"/>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Förslaget på värdefulla datamängder och de budgetära konsekvenserna utgår från de förslag som myndigheterna lagt. I och med att de flesta myndigheter har tagit med väldigt mycket data i sina förslag så skiljer sig inte användarnas önskemål särskilt mycket från förslaget från myndigheterna. </a:t>
            </a:r>
          </a:p>
        </p:txBody>
      </p:sp>
    </p:spTree>
    <p:extLst>
      <p:ext uri="{BB962C8B-B14F-4D97-AF65-F5344CB8AC3E}">
        <p14:creationId xmlns:p14="http://schemas.microsoft.com/office/powerpoint/2010/main" val="640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FFCDA0-7F68-4942-8594-22F0EED95F8F}"/>
              </a:ext>
            </a:extLst>
          </p:cNvPr>
          <p:cNvSpPr>
            <a:spLocks noGrp="1"/>
          </p:cNvSpPr>
          <p:nvPr>
            <p:ph type="title"/>
          </p:nvPr>
        </p:nvSpPr>
        <p:spPr/>
        <p:txBody>
          <a:bodyPr/>
          <a:lstStyle/>
          <a:p>
            <a:r>
              <a:rPr lang="sv-SE" dirty="0"/>
              <a:t>Avslutning och övriga frågor</a:t>
            </a:r>
          </a:p>
        </p:txBody>
      </p:sp>
      <p:sp>
        <p:nvSpPr>
          <p:cNvPr id="5" name="Platshållare för innehåll 4">
            <a:extLst>
              <a:ext uri="{FF2B5EF4-FFF2-40B4-BE49-F238E27FC236}">
                <a16:creationId xmlns:a16="http://schemas.microsoft.com/office/drawing/2014/main" id="{084157F0-9318-4DA6-BF8F-3605C4B4A716}"/>
              </a:ext>
            </a:extLst>
          </p:cNvPr>
          <p:cNvSpPr>
            <a:spLocks noGrp="1"/>
          </p:cNvSpPr>
          <p:nvPr>
            <p:ph idx="1"/>
          </p:nvPr>
        </p:nvSpPr>
        <p:spPr>
          <a:xfrm>
            <a:off x="838200" y="2666999"/>
            <a:ext cx="10515600" cy="2980418"/>
          </a:xfrm>
          <a:prstGeom prst="wedgeRoundRectCallout">
            <a:avLst>
              <a:gd name="adj1" fmla="val -24470"/>
              <a:gd name="adj2" fmla="val -61798"/>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a:solidFill>
                  <a:schemeClr val="bg1"/>
                </a:solidFill>
              </a:rPr>
              <a:t>Det var inga övriga frågor. </a:t>
            </a:r>
          </a:p>
          <a:p>
            <a:pPr algn="ctr"/>
            <a:endParaRPr lang="sv-SE" sz="2400" dirty="0">
              <a:solidFill>
                <a:schemeClr val="bg1"/>
              </a:solidFill>
            </a:endParaRPr>
          </a:p>
          <a:p>
            <a:pPr algn="ctr"/>
            <a:r>
              <a:rPr lang="sv-SE" sz="2400">
                <a:solidFill>
                  <a:schemeClr val="bg1"/>
                </a:solidFill>
              </a:rPr>
              <a:t>Nästa </a:t>
            </a:r>
            <a:r>
              <a:rPr lang="sv-SE" sz="2400" dirty="0">
                <a:solidFill>
                  <a:schemeClr val="bg1"/>
                </a:solidFill>
              </a:rPr>
              <a:t>workshop är 5 mars</a:t>
            </a:r>
          </a:p>
        </p:txBody>
      </p:sp>
    </p:spTree>
    <p:extLst>
      <p:ext uri="{BB962C8B-B14F-4D97-AF65-F5344CB8AC3E}">
        <p14:creationId xmlns:p14="http://schemas.microsoft.com/office/powerpoint/2010/main" val="1232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92D5387-DAA8-47D0-ADE0-7FE6619A6DEE}"/>
              </a:ext>
            </a:extLst>
          </p:cNvPr>
          <p:cNvPicPr>
            <a:picLocks noChangeAspect="1"/>
          </p:cNvPicPr>
          <p:nvPr/>
        </p:nvPicPr>
        <p:blipFill>
          <a:blip r:embed="rId2"/>
          <a:stretch>
            <a:fillRect/>
          </a:stretch>
        </p:blipFill>
        <p:spPr>
          <a:xfrm>
            <a:off x="11282" y="0"/>
            <a:ext cx="12169435" cy="6858000"/>
          </a:xfrm>
          <a:prstGeom prst="rect">
            <a:avLst/>
          </a:prstGeom>
        </p:spPr>
      </p:pic>
    </p:spTree>
    <p:extLst>
      <p:ext uri="{BB962C8B-B14F-4D97-AF65-F5344CB8AC3E}">
        <p14:creationId xmlns:p14="http://schemas.microsoft.com/office/powerpoint/2010/main" val="28892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52E74B1-CFE6-4F38-814C-1925F67098B9}"/>
              </a:ext>
            </a:extLst>
          </p:cNvPr>
          <p:cNvPicPr>
            <a:picLocks noChangeAspect="1"/>
          </p:cNvPicPr>
          <p:nvPr/>
        </p:nvPicPr>
        <p:blipFill>
          <a:blip r:embed="rId2"/>
          <a:stretch>
            <a:fillRect/>
          </a:stretch>
        </p:blipFill>
        <p:spPr>
          <a:xfrm>
            <a:off x="15188" y="0"/>
            <a:ext cx="12161624" cy="6858000"/>
          </a:xfrm>
          <a:prstGeom prst="rect">
            <a:avLst/>
          </a:prstGeom>
        </p:spPr>
      </p:pic>
    </p:spTree>
    <p:extLst>
      <p:ext uri="{BB962C8B-B14F-4D97-AF65-F5344CB8AC3E}">
        <p14:creationId xmlns:p14="http://schemas.microsoft.com/office/powerpoint/2010/main" val="28719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28FDD1D-29E0-4359-8879-4450B682F27C}"/>
              </a:ext>
            </a:extLst>
          </p:cNvPr>
          <p:cNvPicPr>
            <a:picLocks noChangeAspect="1"/>
          </p:cNvPicPr>
          <p:nvPr/>
        </p:nvPicPr>
        <p:blipFill>
          <a:blip r:embed="rId2"/>
          <a:stretch>
            <a:fillRect/>
          </a:stretch>
        </p:blipFill>
        <p:spPr>
          <a:xfrm>
            <a:off x="0" y="3666"/>
            <a:ext cx="12192000" cy="6850668"/>
          </a:xfrm>
          <a:prstGeom prst="rect">
            <a:avLst/>
          </a:prstGeom>
        </p:spPr>
      </p:pic>
    </p:spTree>
    <p:extLst>
      <p:ext uri="{BB962C8B-B14F-4D97-AF65-F5344CB8AC3E}">
        <p14:creationId xmlns:p14="http://schemas.microsoft.com/office/powerpoint/2010/main" val="2294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FDE36B6-62FE-4849-9216-0ACE1811BC93}"/>
              </a:ext>
            </a:extLst>
          </p:cNvPr>
          <p:cNvPicPr>
            <a:picLocks noChangeAspect="1"/>
          </p:cNvPicPr>
          <p:nvPr/>
        </p:nvPicPr>
        <p:blipFill>
          <a:blip r:embed="rId2"/>
          <a:stretch>
            <a:fillRect/>
          </a:stretch>
        </p:blipFill>
        <p:spPr>
          <a:xfrm>
            <a:off x="434" y="0"/>
            <a:ext cx="12191131" cy="6858000"/>
          </a:xfrm>
          <a:prstGeom prst="rect">
            <a:avLst/>
          </a:prstGeom>
        </p:spPr>
      </p:pic>
    </p:spTree>
    <p:extLst>
      <p:ext uri="{BB962C8B-B14F-4D97-AF65-F5344CB8AC3E}">
        <p14:creationId xmlns:p14="http://schemas.microsoft.com/office/powerpoint/2010/main" val="105666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85A9182-D1EA-4BB1-8995-58FAC8D41227}"/>
              </a:ext>
            </a:extLst>
          </p:cNvPr>
          <p:cNvPicPr>
            <a:picLocks noChangeAspect="1"/>
          </p:cNvPicPr>
          <p:nvPr/>
        </p:nvPicPr>
        <p:blipFill>
          <a:blip r:embed="rId2"/>
          <a:stretch>
            <a:fillRect/>
          </a:stretch>
        </p:blipFill>
        <p:spPr>
          <a:xfrm>
            <a:off x="29008" y="0"/>
            <a:ext cx="12133984" cy="6858000"/>
          </a:xfrm>
          <a:prstGeom prst="rect">
            <a:avLst/>
          </a:prstGeom>
        </p:spPr>
      </p:pic>
    </p:spTree>
    <p:extLst>
      <p:ext uri="{BB962C8B-B14F-4D97-AF65-F5344CB8AC3E}">
        <p14:creationId xmlns:p14="http://schemas.microsoft.com/office/powerpoint/2010/main" val="40161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03F422F-414C-4C43-8105-0A24D0F5A3BF}"/>
              </a:ext>
            </a:extLst>
          </p:cNvPr>
          <p:cNvPicPr>
            <a:picLocks noChangeAspect="1"/>
          </p:cNvPicPr>
          <p:nvPr/>
        </p:nvPicPr>
        <p:blipFill>
          <a:blip r:embed="rId2"/>
          <a:stretch>
            <a:fillRect/>
          </a:stretch>
        </p:blipFill>
        <p:spPr>
          <a:xfrm>
            <a:off x="11282" y="0"/>
            <a:ext cx="12169435" cy="6858000"/>
          </a:xfrm>
          <a:prstGeom prst="rect">
            <a:avLst/>
          </a:prstGeom>
        </p:spPr>
      </p:pic>
    </p:spTree>
    <p:extLst>
      <p:ext uri="{BB962C8B-B14F-4D97-AF65-F5344CB8AC3E}">
        <p14:creationId xmlns:p14="http://schemas.microsoft.com/office/powerpoint/2010/main" val="266024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9B97780-E156-4FCE-837F-CF34F98A9566}"/>
              </a:ext>
            </a:extLst>
          </p:cNvPr>
          <p:cNvPicPr>
            <a:picLocks noChangeAspect="1"/>
          </p:cNvPicPr>
          <p:nvPr/>
        </p:nvPicPr>
        <p:blipFill>
          <a:blip r:embed="rId2"/>
          <a:stretch>
            <a:fillRect/>
          </a:stretch>
        </p:blipFill>
        <p:spPr>
          <a:xfrm>
            <a:off x="7377" y="0"/>
            <a:ext cx="12177246" cy="6858000"/>
          </a:xfrm>
          <a:prstGeom prst="rect">
            <a:avLst/>
          </a:prstGeom>
        </p:spPr>
      </p:pic>
    </p:spTree>
    <p:extLst>
      <p:ext uri="{BB962C8B-B14F-4D97-AF65-F5344CB8AC3E}">
        <p14:creationId xmlns:p14="http://schemas.microsoft.com/office/powerpoint/2010/main" val="286428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NTMÄTERIET">
  <a:themeElements>
    <a:clrScheme name="Lantmäteri">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400" smtClean="0"/>
        </a:defPPr>
      </a:lstStyle>
    </a:txDef>
  </a:objectDefaults>
  <a:extraClrSchemeLst/>
  <a:extLst>
    <a:ext uri="{05A4C25C-085E-4340-85A3-A5531E510DB2}">
      <thm15:themeFamily xmlns:thm15="http://schemas.microsoft.com/office/thememl/2012/main" name="Lantmäteriet_PP_mall.pptx" id="{3BE7C8D8-F29C-424D-9573-59AB15231008}" vid="{505B374F-8DF6-443F-936F-FF34CFA7E0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Lantmäteriet_PP_mall</Template>
  <TotalTime>1452</TotalTime>
  <Words>649</Words>
  <Application>Microsoft Office PowerPoint</Application>
  <PresentationFormat>Bredbild</PresentationFormat>
  <Paragraphs>139</Paragraphs>
  <Slides>26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Arial</vt:lpstr>
      <vt:lpstr>Calibri</vt:lpstr>
      <vt:lpstr>Gill Sans MT</vt:lpstr>
      <vt:lpstr>Verdana</vt:lpstr>
      <vt:lpstr>LANTMÄTERIET</vt:lpstr>
      <vt:lpstr>Särskilt värdefulla data</vt:lpstr>
      <vt:lpstr>Nyttoanalys, Damvad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Budgetära konsekvenser och finansieringslösningar, PWC</vt:lpstr>
      <vt:lpstr>Björn Hagström </vt:lpstr>
      <vt:lpstr>tidsplan</vt:lpstr>
      <vt:lpstr>tidsplan</vt:lpstr>
      <vt:lpstr>Presentation av dataslag i rapporten</vt:lpstr>
      <vt:lpstr>Förslag på presentationsnivå</vt:lpstr>
      <vt:lpstr>Presentation av dataslag i rapporten, exempel</vt:lpstr>
      <vt:lpstr>Hur hanterar vi användarsynpunkterna i rapporten </vt:lpstr>
      <vt:lpstr>Avslutning och övriga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LM licens</dc:creator>
  <cp:lastModifiedBy>Fröjdenlund Johanna</cp:lastModifiedBy>
  <cp:revision>131</cp:revision>
  <dcterms:created xsi:type="dcterms:W3CDTF">2019-08-19T11:11:34Z</dcterms:created>
  <dcterms:modified xsi:type="dcterms:W3CDTF">2020-02-17T13:19:24Z</dcterms:modified>
</cp:coreProperties>
</file>