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3" r:id="rId2"/>
  </p:sldMasterIdLst>
  <p:notesMasterIdLst>
    <p:notesMasterId r:id="rId28"/>
  </p:notesMasterIdLst>
  <p:sldIdLst>
    <p:sldId id="256" r:id="rId3"/>
    <p:sldId id="329" r:id="rId4"/>
    <p:sldId id="327" r:id="rId5"/>
    <p:sldId id="346" r:id="rId6"/>
    <p:sldId id="347" r:id="rId7"/>
    <p:sldId id="348" r:id="rId8"/>
    <p:sldId id="349" r:id="rId9"/>
    <p:sldId id="350" r:id="rId10"/>
    <p:sldId id="351" r:id="rId11"/>
    <p:sldId id="286" r:id="rId12"/>
    <p:sldId id="292" r:id="rId13"/>
    <p:sldId id="293" r:id="rId14"/>
    <p:sldId id="294" r:id="rId15"/>
    <p:sldId id="291" r:id="rId16"/>
    <p:sldId id="353" r:id="rId17"/>
    <p:sldId id="339" r:id="rId18"/>
    <p:sldId id="332" r:id="rId19"/>
    <p:sldId id="340" r:id="rId20"/>
    <p:sldId id="333" r:id="rId21"/>
    <p:sldId id="336" r:id="rId22"/>
    <p:sldId id="341" r:id="rId23"/>
    <p:sldId id="338" r:id="rId24"/>
    <p:sldId id="342" r:id="rId25"/>
    <p:sldId id="334" r:id="rId26"/>
    <p:sldId id="337" r:id="rId27"/>
  </p:sldIdLst>
  <p:sldSz cx="12192000" cy="6858000"/>
  <p:notesSz cx="6799263" cy="99298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AADC"/>
    <a:srgbClr val="FF9900"/>
    <a:srgbClr val="FF99FF"/>
    <a:srgbClr val="FFCCFF"/>
    <a:srgbClr val="FFFFFF"/>
    <a:srgbClr val="92D050"/>
    <a:srgbClr val="FFFF00"/>
    <a:srgbClr val="7AB800"/>
    <a:srgbClr val="E7E6E6"/>
    <a:srgbClr val="AE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17" autoAdjust="0"/>
    <p:restoredTop sz="94660"/>
  </p:normalViewPr>
  <p:slideViewPr>
    <p:cSldViewPr snapToGrid="0">
      <p:cViewPr>
        <p:scale>
          <a:sx n="130" d="100"/>
          <a:sy n="130" d="100"/>
        </p:scale>
        <p:origin x="-348" y="-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2" d="100"/>
        <a:sy n="11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7596F-0D5F-4826-80CF-202D3B214233}" type="datetimeFigureOut">
              <a:rPr lang="sv-SE" smtClean="0"/>
              <a:t>2019-09-27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0C99E-3D1F-48BC-B83B-23C4D5015FA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1395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Jenny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571FF-A868-4452-97D7-1EB39445F7AC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5716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Jenny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571FF-A868-4452-97D7-1EB39445F7AC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1271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11C0AC0-93CA-4951-8A4B-6874E53125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5860" y="2766951"/>
            <a:ext cx="10493828" cy="1657408"/>
          </a:xfrm>
        </p:spPr>
        <p:txBody>
          <a:bodyPr anchor="b"/>
          <a:lstStyle>
            <a:lvl1pPr algn="l">
              <a:defRPr sz="66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5419166-2568-481F-9233-BD169E1579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5860" y="4682684"/>
            <a:ext cx="10493828" cy="886843"/>
          </a:xfrm>
        </p:spPr>
        <p:txBody>
          <a:bodyPr/>
          <a:lstStyle>
            <a:lvl1pPr marL="0" indent="0" algn="l">
              <a:buNone/>
              <a:defRPr sz="22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46581A50-C297-4A1D-9798-CF31234A9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009" y="5929732"/>
            <a:ext cx="2461711" cy="377462"/>
          </a:xfrm>
          <a:prstGeom prst="rect">
            <a:avLst/>
          </a:prstGeom>
        </p:spPr>
      </p:pic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23419EF5-F930-48F5-9570-AA7E47DA438B}"/>
              </a:ext>
            </a:extLst>
          </p:cNvPr>
          <p:cNvCxnSpPr/>
          <p:nvPr userDrawn="1"/>
        </p:nvCxnSpPr>
        <p:spPr>
          <a:xfrm>
            <a:off x="950026" y="4500752"/>
            <a:ext cx="10521538" cy="0"/>
          </a:xfrm>
          <a:prstGeom prst="line">
            <a:avLst/>
          </a:prstGeom>
          <a:ln w="66675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46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avsnittsrubrik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media 9"/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lIns="360000" tIns="360000" rIns="1080000">
            <a:normAutofit/>
          </a:bodyPr>
          <a:lstStyle>
            <a:lvl1pPr marL="0" indent="0">
              <a:buFontTx/>
              <a:buNone/>
              <a:defRPr sz="28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sv-SE" dirty="0"/>
              <a:t>Klicka på filmikonen för att lägga till film. Därefter klicka på menyvalet UPPSPELNING. Vid ”Start”, välj ”Automatiskt”. Sen kan du skriva in din rubrik på filmen, i vit text, för bäst läsbarhet.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332994"/>
            <a:ext cx="647734" cy="647734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E2C04DF-EFC6-4030-8DAE-2A17F3C077C6}" type="datetimeFigureOut">
              <a:rPr lang="sv-SE" smtClean="0"/>
              <a:pPr/>
              <a:t>2019-09-27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CAF196-52AE-474F-8618-9C9C954F992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4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1226196" y="4759875"/>
            <a:ext cx="9756776" cy="64800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15" name="Rubrik 1"/>
          <p:cNvSpPr>
            <a:spLocks noGrp="1"/>
          </p:cNvSpPr>
          <p:nvPr>
            <p:ph type="title" hasCustomPrompt="1"/>
          </p:nvPr>
        </p:nvSpPr>
        <p:spPr>
          <a:xfrm>
            <a:off x="1226197" y="3600142"/>
            <a:ext cx="9756775" cy="1152000"/>
          </a:xfrm>
        </p:spPr>
        <p:txBody>
          <a:bodyPr anchor="b"/>
          <a:lstStyle>
            <a:lvl1pPr algn="ctr">
              <a:defRPr sz="4400" b="1" cap="all"/>
            </a:lvl1pPr>
          </a:lstStyle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796276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407">
          <p15:clr>
            <a:srgbClr val="FBAE40"/>
          </p15:clr>
        </p15:guide>
        <p15:guide id="2" orient="horz" pos="245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avsnittsrubrik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media 9"/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lIns="360000" tIns="360000" rIns="1080000">
            <a:normAutofit/>
          </a:bodyPr>
          <a:lstStyle>
            <a:lvl1pPr marL="0" indent="0">
              <a:buFontTx/>
              <a:buNone/>
              <a:defRPr sz="28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sv-SE" dirty="0"/>
              <a:t>Klicka på filmikonen för att lägga till film. Därefter klicka på menyvalet UPPSPELNING. Vid ”Start”, välj ”Automatiskt”. Sen kan du skriva in din rubrik på filmen, i vit text, för bäst läsbarhet.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332994"/>
            <a:ext cx="647734" cy="647734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E2C04DF-EFC6-4030-8DAE-2A17F3C077C6}" type="datetimeFigureOut">
              <a:rPr lang="sv-SE" smtClean="0"/>
              <a:pPr/>
              <a:t>2019-09-27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CAF196-52AE-474F-8618-9C9C954F992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4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1226196" y="4759875"/>
            <a:ext cx="9756776" cy="64800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15" name="Rubrik 1"/>
          <p:cNvSpPr>
            <a:spLocks noGrp="1"/>
          </p:cNvSpPr>
          <p:nvPr>
            <p:ph type="title" hasCustomPrompt="1"/>
          </p:nvPr>
        </p:nvSpPr>
        <p:spPr>
          <a:xfrm>
            <a:off x="1226197" y="3600142"/>
            <a:ext cx="9756775" cy="1152000"/>
          </a:xfrm>
        </p:spPr>
        <p:txBody>
          <a:bodyPr anchor="b"/>
          <a:lstStyle>
            <a:lvl1pPr algn="ctr">
              <a:defRPr sz="4400" b="1" cap="all"/>
            </a:lvl1pPr>
          </a:lstStyle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705520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407">
          <p15:clr>
            <a:srgbClr val="FBAE40"/>
          </p15:clr>
        </p15:guide>
        <p15:guide id="2" orient="horz" pos="245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avsnittsrubrik 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media 9"/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lIns="360000" tIns="360000" rIns="1080000">
            <a:normAutofit/>
          </a:bodyPr>
          <a:lstStyle>
            <a:lvl1pPr marL="0" indent="0">
              <a:buFontTx/>
              <a:buNone/>
              <a:defRPr sz="28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sv-SE" dirty="0"/>
              <a:t>Klicka på filmikonen för att lägga till film. Därefter klicka på menyvalet UPPSPELNING. Vid ”Start”, välj ”Automatiskt”. Sen kan du skriva in din rubrik på filmen, i vit text, för bäst läsbarhet.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332994"/>
            <a:ext cx="647734" cy="647734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E2C04DF-EFC6-4030-8DAE-2A17F3C077C6}" type="datetimeFigureOut">
              <a:rPr lang="sv-SE" smtClean="0"/>
              <a:pPr/>
              <a:t>2019-09-27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CAF196-52AE-474F-8618-9C9C954F992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4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1226196" y="4759875"/>
            <a:ext cx="9756776" cy="64800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15" name="Rubrik 1"/>
          <p:cNvSpPr>
            <a:spLocks noGrp="1"/>
          </p:cNvSpPr>
          <p:nvPr>
            <p:ph type="title" hasCustomPrompt="1"/>
          </p:nvPr>
        </p:nvSpPr>
        <p:spPr>
          <a:xfrm>
            <a:off x="1226197" y="3600142"/>
            <a:ext cx="9756775" cy="1152000"/>
          </a:xfrm>
        </p:spPr>
        <p:txBody>
          <a:bodyPr anchor="b"/>
          <a:lstStyle>
            <a:lvl1pPr algn="ctr">
              <a:defRPr sz="4400" b="1" cap="all"/>
            </a:lvl1pPr>
          </a:lstStyle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561738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407">
          <p15:clr>
            <a:srgbClr val="FBAE40"/>
          </p15:clr>
        </p15:guide>
        <p15:guide id="2" orient="horz" pos="245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avsnittsrubrik 0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media 9"/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lIns="360000" tIns="360000" rIns="1080000">
            <a:normAutofit/>
          </a:bodyPr>
          <a:lstStyle>
            <a:lvl1pPr marL="0" indent="0">
              <a:buFontTx/>
              <a:buNone/>
              <a:defRPr sz="28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sv-SE" dirty="0"/>
              <a:t>Klicka på filmikonen för att lägga till film. Därefter klicka på menyvalet UPPSPELNING. Vid ”Start”, välj ”Automatiskt”. Sen kan du skriva in din rubrik på filmen, i vit text, för bäst läsbarhet.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332994"/>
            <a:ext cx="647734" cy="647734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E2C04DF-EFC6-4030-8DAE-2A17F3C077C6}" type="datetimeFigureOut">
              <a:rPr lang="sv-SE" smtClean="0"/>
              <a:pPr/>
              <a:t>2019-09-27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CAF196-52AE-474F-8618-9C9C954F992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4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1226196" y="4759875"/>
            <a:ext cx="9756776" cy="64800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15" name="Rubrik 1"/>
          <p:cNvSpPr>
            <a:spLocks noGrp="1"/>
          </p:cNvSpPr>
          <p:nvPr>
            <p:ph type="title" hasCustomPrompt="1"/>
          </p:nvPr>
        </p:nvSpPr>
        <p:spPr>
          <a:xfrm>
            <a:off x="1226197" y="3600142"/>
            <a:ext cx="9756775" cy="1152000"/>
          </a:xfrm>
        </p:spPr>
        <p:txBody>
          <a:bodyPr anchor="b"/>
          <a:lstStyle>
            <a:lvl1pPr algn="ctr">
              <a:defRPr sz="4400" b="1" cap="all"/>
            </a:lvl1pPr>
          </a:lstStyle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94129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407">
          <p15:clr>
            <a:srgbClr val="FBAE40"/>
          </p15:clr>
        </p15:guide>
        <p15:guide id="2" orient="horz" pos="245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2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1200150" y="2205038"/>
            <a:ext cx="4716463" cy="3921126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 smtClean="0"/>
            </a:lvl1pPr>
            <a:lvl2pPr>
              <a:defRPr lang="sv-SE" dirty="0" smtClean="0"/>
            </a:lvl2pPr>
            <a:lvl3pPr>
              <a:defRPr lang="sv-SE" dirty="0" smtClean="0"/>
            </a:lvl3pPr>
            <a:lvl4pPr>
              <a:defRPr lang="sv-SE" dirty="0" smtClean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6275388" y="2205038"/>
            <a:ext cx="4716461" cy="3921126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 smtClean="0"/>
            </a:lvl1pPr>
            <a:lvl2pPr>
              <a:defRPr lang="sv-SE" dirty="0" smtClean="0"/>
            </a:lvl2pPr>
            <a:lvl3pPr>
              <a:defRPr lang="sv-SE" dirty="0" smtClean="0"/>
            </a:lvl3pPr>
            <a:lvl4pPr>
              <a:defRPr lang="sv-SE" dirty="0" smtClean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04DF-EFC6-4030-8DAE-2A17F3C077C6}" type="datetimeFigureOut">
              <a:rPr lang="sv-SE" smtClean="0"/>
              <a:t>2019-09-27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F196-52AE-474F-8618-9C9C954F992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Platshållare för text 17"/>
          <p:cNvSpPr>
            <a:spLocks noGrp="1"/>
          </p:cNvSpPr>
          <p:nvPr>
            <p:ph type="body" sz="quarter" idx="14" hasCustomPrompt="1"/>
          </p:nvPr>
        </p:nvSpPr>
        <p:spPr>
          <a:xfrm>
            <a:off x="1200150" y="1628775"/>
            <a:ext cx="9791700" cy="431800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1" name="Platshållare för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1200150" y="447066"/>
            <a:ext cx="9791699" cy="441325"/>
          </a:xfrm>
        </p:spPr>
        <p:txBody>
          <a:bodyPr anchor="b">
            <a:noAutofit/>
          </a:bodyPr>
          <a:lstStyle>
            <a:lvl1pPr marL="0" indent="0">
              <a:buNone/>
              <a:defRPr sz="1800" b="1" spc="1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Kapitelrubrik</a:t>
            </a:r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332656"/>
            <a:ext cx="647734" cy="6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5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1 innehållsdel +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1200150" y="2204969"/>
            <a:ext cx="4716463" cy="3921195"/>
          </a:xfrm>
        </p:spPr>
        <p:txBody>
          <a:bodyPr vert="horz" lIns="0" tIns="0" rIns="0" bIns="0" rtlCol="0">
            <a:normAutofit/>
          </a:bodyPr>
          <a:lstStyle>
            <a:lvl1pPr>
              <a:defRPr lang="sv-SE" dirty="0" smtClean="0"/>
            </a:lvl1pPr>
            <a:lvl2pPr>
              <a:defRPr lang="sv-SE" dirty="0" smtClean="0"/>
            </a:lvl2pPr>
            <a:lvl3pPr>
              <a:defRPr lang="sv-SE" dirty="0" smtClean="0"/>
            </a:lvl3pPr>
            <a:lvl4pPr>
              <a:defRPr lang="sv-SE" dirty="0" smtClean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04DF-EFC6-4030-8DAE-2A17F3C077C6}" type="datetimeFigureOut">
              <a:rPr lang="sv-SE" smtClean="0"/>
              <a:t>2019-09-27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F196-52AE-474F-8618-9C9C954F992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Platshållare för text 17"/>
          <p:cNvSpPr>
            <a:spLocks noGrp="1"/>
          </p:cNvSpPr>
          <p:nvPr>
            <p:ph type="body" sz="quarter" idx="14" hasCustomPrompt="1"/>
          </p:nvPr>
        </p:nvSpPr>
        <p:spPr>
          <a:xfrm>
            <a:off x="1200150" y="1628775"/>
            <a:ext cx="9791700" cy="431800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5"/>
          </p:nvPr>
        </p:nvSpPr>
        <p:spPr>
          <a:xfrm>
            <a:off x="6275387" y="2205038"/>
            <a:ext cx="4716461" cy="3920258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3" name="Platshållare för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1200150" y="447066"/>
            <a:ext cx="9791699" cy="441325"/>
          </a:xfrm>
        </p:spPr>
        <p:txBody>
          <a:bodyPr anchor="b">
            <a:noAutofit/>
          </a:bodyPr>
          <a:lstStyle>
            <a:lvl1pPr marL="0" indent="0">
              <a:buNone/>
              <a:defRPr sz="1800" b="1" spc="1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Kapitelrubrik</a:t>
            </a:r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332656"/>
            <a:ext cx="647734" cy="6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80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3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1208883" y="2439083"/>
            <a:ext cx="2880000" cy="3456210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8111850" y="2439083"/>
            <a:ext cx="2880000" cy="3456210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04DF-EFC6-4030-8DAE-2A17F3C077C6}" type="datetimeFigureOut">
              <a:rPr lang="sv-SE" smtClean="0"/>
              <a:t>2019-09-27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F196-52AE-474F-8618-9C9C954F992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Platshållare för text 17"/>
          <p:cNvSpPr>
            <a:spLocks noGrp="1"/>
          </p:cNvSpPr>
          <p:nvPr>
            <p:ph type="body" sz="quarter" idx="14" hasCustomPrompt="1"/>
          </p:nvPr>
        </p:nvSpPr>
        <p:spPr>
          <a:xfrm>
            <a:off x="1200150" y="1628775"/>
            <a:ext cx="9791700" cy="431800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13" name="Platshållare för innehåll 3"/>
          <p:cNvSpPr>
            <a:spLocks noGrp="1"/>
          </p:cNvSpPr>
          <p:nvPr>
            <p:ph sz="half" idx="15" hasCustomPrompt="1"/>
          </p:nvPr>
        </p:nvSpPr>
        <p:spPr>
          <a:xfrm>
            <a:off x="4660367" y="2439083"/>
            <a:ext cx="2880000" cy="3456210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15" name="Shape 76"/>
          <p:cNvSpPr/>
          <p:nvPr userDrawn="1"/>
        </p:nvSpPr>
        <p:spPr>
          <a:xfrm flipV="1">
            <a:off x="4374625" y="2205039"/>
            <a:ext cx="0" cy="3924299"/>
          </a:xfrm>
          <a:prstGeom prst="line">
            <a:avLst/>
          </a:prstGeom>
          <a:ln w="25400">
            <a:solidFill>
              <a:srgbClr val="BFBFBF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lang="sv-SE" dirty="0"/>
          </a:p>
        </p:txBody>
      </p:sp>
      <p:sp>
        <p:nvSpPr>
          <p:cNvPr id="16" name="Shape 76"/>
          <p:cNvSpPr/>
          <p:nvPr userDrawn="1"/>
        </p:nvSpPr>
        <p:spPr>
          <a:xfrm flipV="1">
            <a:off x="7826109" y="2205039"/>
            <a:ext cx="0" cy="3924299"/>
          </a:xfrm>
          <a:prstGeom prst="line">
            <a:avLst/>
          </a:prstGeom>
          <a:ln w="25400">
            <a:solidFill>
              <a:srgbClr val="BFBFBF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lang="sv-SE" dirty="0"/>
          </a:p>
        </p:txBody>
      </p:sp>
      <p:sp>
        <p:nvSpPr>
          <p:cNvPr id="2" name="Rubrik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4" name="Platshållare för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1200150" y="447066"/>
            <a:ext cx="9791699" cy="441325"/>
          </a:xfrm>
        </p:spPr>
        <p:txBody>
          <a:bodyPr anchor="b">
            <a:noAutofit/>
          </a:bodyPr>
          <a:lstStyle>
            <a:lvl1pPr marL="0" indent="0">
              <a:buNone/>
              <a:defRPr sz="1800" b="1" spc="1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Kapitelrubrik</a:t>
            </a:r>
          </a:p>
        </p:txBody>
      </p:sp>
      <p:pic>
        <p:nvPicPr>
          <p:cNvPr id="18" name="Bildobjekt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332656"/>
            <a:ext cx="647734" cy="6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27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04DF-EFC6-4030-8DAE-2A17F3C077C6}" type="datetimeFigureOut">
              <a:rPr lang="sv-SE" smtClean="0"/>
              <a:pPr/>
              <a:t>2019-09-27</a:t>
            </a:fld>
            <a:endParaRPr lang="sv-SE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F196-52AE-474F-8618-9C9C954F992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bild 5"/>
          <p:cNvSpPr>
            <a:spLocks noGrp="1"/>
          </p:cNvSpPr>
          <p:nvPr>
            <p:ph type="pic" sz="quarter" idx="14"/>
          </p:nvPr>
        </p:nvSpPr>
        <p:spPr>
          <a:xfrm>
            <a:off x="1205702" y="1052512"/>
            <a:ext cx="3204000" cy="3895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3" name="Platshållare för bild 5"/>
          <p:cNvSpPr>
            <a:spLocks noGrp="1"/>
          </p:cNvSpPr>
          <p:nvPr>
            <p:ph type="pic" sz="quarter" idx="15"/>
          </p:nvPr>
        </p:nvSpPr>
        <p:spPr>
          <a:xfrm>
            <a:off x="4496776" y="1052512"/>
            <a:ext cx="3204000" cy="3895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4" name="Platshållare för bild 5"/>
          <p:cNvSpPr>
            <a:spLocks noGrp="1"/>
          </p:cNvSpPr>
          <p:nvPr>
            <p:ph type="pic" sz="quarter" idx="16"/>
          </p:nvPr>
        </p:nvSpPr>
        <p:spPr>
          <a:xfrm>
            <a:off x="7787849" y="1052512"/>
            <a:ext cx="3204000" cy="3895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22" hasCustomPrompt="1"/>
          </p:nvPr>
        </p:nvSpPr>
        <p:spPr>
          <a:xfrm>
            <a:off x="1205702" y="5012900"/>
            <a:ext cx="3204000" cy="1116400"/>
          </a:xfrm>
        </p:spPr>
        <p:txBody>
          <a:bodyPr lIns="0" tIns="36000" rIns="180000" bIns="0">
            <a:noAutofit/>
          </a:bodyPr>
          <a:lstStyle>
            <a:lvl1pPr marL="0" indent="0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23" name="Platshållare för text 11"/>
          <p:cNvSpPr>
            <a:spLocks noGrp="1"/>
          </p:cNvSpPr>
          <p:nvPr>
            <p:ph type="body" sz="quarter" idx="23" hasCustomPrompt="1"/>
          </p:nvPr>
        </p:nvSpPr>
        <p:spPr>
          <a:xfrm>
            <a:off x="4496390" y="5012900"/>
            <a:ext cx="3204000" cy="1116400"/>
          </a:xfrm>
        </p:spPr>
        <p:txBody>
          <a:bodyPr lIns="0" tIns="36000" rIns="180000" bIns="0">
            <a:noAutofit/>
          </a:bodyPr>
          <a:lstStyle>
            <a:lvl1pPr marL="0" indent="0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24" name="Platshållare för text 11"/>
          <p:cNvSpPr>
            <a:spLocks noGrp="1"/>
          </p:cNvSpPr>
          <p:nvPr>
            <p:ph type="body" sz="quarter" idx="24" hasCustomPrompt="1"/>
          </p:nvPr>
        </p:nvSpPr>
        <p:spPr>
          <a:xfrm>
            <a:off x="7787078" y="5012900"/>
            <a:ext cx="3204000" cy="1116400"/>
          </a:xfrm>
        </p:spPr>
        <p:txBody>
          <a:bodyPr lIns="0" tIns="36000" rIns="180000" bIns="0">
            <a:noAutofit/>
          </a:bodyPr>
          <a:lstStyle>
            <a:lvl1pPr marL="0" indent="0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16" name="Platshållare för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1200150" y="447066"/>
            <a:ext cx="9791699" cy="441325"/>
          </a:xfrm>
        </p:spPr>
        <p:txBody>
          <a:bodyPr anchor="b">
            <a:noAutofit/>
          </a:bodyPr>
          <a:lstStyle>
            <a:lvl1pPr marL="0" indent="0">
              <a:buNone/>
              <a:defRPr sz="1800" b="1" spc="1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Kapitelrubrik</a:t>
            </a:r>
          </a:p>
        </p:txBody>
      </p:sp>
      <p:pic>
        <p:nvPicPr>
          <p:cNvPr id="15" name="Bildobjekt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332656"/>
            <a:ext cx="647734" cy="6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23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bild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04DF-EFC6-4030-8DAE-2A17F3C077C6}" type="datetimeFigureOut">
              <a:rPr lang="sv-SE" smtClean="0"/>
              <a:pPr/>
              <a:t>2019-09-27</a:t>
            </a:fld>
            <a:endParaRPr lang="sv-SE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F196-52AE-474F-8618-9C9C954F992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bild 5"/>
          <p:cNvSpPr>
            <a:spLocks noGrp="1"/>
          </p:cNvSpPr>
          <p:nvPr>
            <p:ph type="pic" sz="quarter" idx="14"/>
          </p:nvPr>
        </p:nvSpPr>
        <p:spPr>
          <a:xfrm>
            <a:off x="2448404" y="1052513"/>
            <a:ext cx="1655762" cy="2016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3" name="Platshållare för bild 5"/>
          <p:cNvSpPr>
            <a:spLocks noGrp="1"/>
          </p:cNvSpPr>
          <p:nvPr>
            <p:ph type="pic" sz="quarter" idx="15"/>
          </p:nvPr>
        </p:nvSpPr>
        <p:spPr>
          <a:xfrm>
            <a:off x="4325598" y="1052513"/>
            <a:ext cx="1655762" cy="2016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4" name="Platshållare för bild 5"/>
          <p:cNvSpPr>
            <a:spLocks noGrp="1"/>
          </p:cNvSpPr>
          <p:nvPr>
            <p:ph type="pic" sz="quarter" idx="16"/>
          </p:nvPr>
        </p:nvSpPr>
        <p:spPr>
          <a:xfrm>
            <a:off x="6211101" y="1052513"/>
            <a:ext cx="1655762" cy="2016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6" name="Platshållare för bild 5"/>
          <p:cNvSpPr>
            <a:spLocks noGrp="1"/>
          </p:cNvSpPr>
          <p:nvPr>
            <p:ph type="pic" sz="quarter" idx="17"/>
          </p:nvPr>
        </p:nvSpPr>
        <p:spPr>
          <a:xfrm>
            <a:off x="8096604" y="1052513"/>
            <a:ext cx="1655762" cy="2016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22" hasCustomPrompt="1"/>
          </p:nvPr>
        </p:nvSpPr>
        <p:spPr>
          <a:xfrm>
            <a:off x="2448404" y="3093023"/>
            <a:ext cx="1655762" cy="468000"/>
          </a:xfrm>
        </p:spPr>
        <p:txBody>
          <a:bodyPr lIns="0" tIns="36000" rIns="0" bIns="0">
            <a:noAutofit/>
          </a:bodyPr>
          <a:lstStyle>
            <a:lvl1pPr marL="0" indent="0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23" name="Platshållare för text 11"/>
          <p:cNvSpPr>
            <a:spLocks noGrp="1"/>
          </p:cNvSpPr>
          <p:nvPr>
            <p:ph type="body" sz="quarter" idx="23" hasCustomPrompt="1"/>
          </p:nvPr>
        </p:nvSpPr>
        <p:spPr>
          <a:xfrm>
            <a:off x="4326193" y="3093023"/>
            <a:ext cx="1655762" cy="468000"/>
          </a:xfrm>
        </p:spPr>
        <p:txBody>
          <a:bodyPr lIns="0" tIns="36000" rIns="0" bIns="0">
            <a:noAutofit/>
          </a:bodyPr>
          <a:lstStyle>
            <a:lvl1pPr marL="0" indent="0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24" name="Platshållare för text 11"/>
          <p:cNvSpPr>
            <a:spLocks noGrp="1"/>
          </p:cNvSpPr>
          <p:nvPr>
            <p:ph type="body" sz="quarter" idx="24" hasCustomPrompt="1"/>
          </p:nvPr>
        </p:nvSpPr>
        <p:spPr>
          <a:xfrm>
            <a:off x="6210331" y="3093023"/>
            <a:ext cx="1656531" cy="468000"/>
          </a:xfrm>
        </p:spPr>
        <p:txBody>
          <a:bodyPr lIns="0" tIns="36000" rIns="0" bIns="0">
            <a:noAutofit/>
          </a:bodyPr>
          <a:lstStyle>
            <a:lvl1pPr marL="0" indent="0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25" name="Platshållare för text 11"/>
          <p:cNvSpPr>
            <a:spLocks noGrp="1"/>
          </p:cNvSpPr>
          <p:nvPr>
            <p:ph type="body" sz="quarter" idx="25" hasCustomPrompt="1"/>
          </p:nvPr>
        </p:nvSpPr>
        <p:spPr>
          <a:xfrm>
            <a:off x="8097646" y="3093023"/>
            <a:ext cx="1654720" cy="468000"/>
          </a:xfrm>
        </p:spPr>
        <p:txBody>
          <a:bodyPr lIns="0" tIns="36000" rIns="0" bIns="0">
            <a:noAutofit/>
          </a:bodyPr>
          <a:lstStyle>
            <a:lvl1pPr marL="0" indent="0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26" name="Platshållare för bild 5"/>
          <p:cNvSpPr>
            <a:spLocks noGrp="1"/>
          </p:cNvSpPr>
          <p:nvPr>
            <p:ph type="pic" sz="quarter" idx="26"/>
          </p:nvPr>
        </p:nvSpPr>
        <p:spPr>
          <a:xfrm>
            <a:off x="2447635" y="3636391"/>
            <a:ext cx="1655762" cy="2016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7" name="Platshållare för bild 5"/>
          <p:cNvSpPr>
            <a:spLocks noGrp="1"/>
          </p:cNvSpPr>
          <p:nvPr>
            <p:ph type="pic" sz="quarter" idx="27"/>
          </p:nvPr>
        </p:nvSpPr>
        <p:spPr>
          <a:xfrm>
            <a:off x="4324829" y="3636391"/>
            <a:ext cx="1655762" cy="2016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8" name="Platshållare för bild 5"/>
          <p:cNvSpPr>
            <a:spLocks noGrp="1"/>
          </p:cNvSpPr>
          <p:nvPr>
            <p:ph type="pic" sz="quarter" idx="28"/>
          </p:nvPr>
        </p:nvSpPr>
        <p:spPr>
          <a:xfrm>
            <a:off x="6210332" y="3636391"/>
            <a:ext cx="1655762" cy="2016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9" name="Platshållare för bild 5"/>
          <p:cNvSpPr>
            <a:spLocks noGrp="1"/>
          </p:cNvSpPr>
          <p:nvPr>
            <p:ph type="pic" sz="quarter" idx="29"/>
          </p:nvPr>
        </p:nvSpPr>
        <p:spPr>
          <a:xfrm>
            <a:off x="8095835" y="3636391"/>
            <a:ext cx="1655762" cy="2016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30" name="Platshållare för text 11"/>
          <p:cNvSpPr>
            <a:spLocks noGrp="1"/>
          </p:cNvSpPr>
          <p:nvPr>
            <p:ph type="body" sz="quarter" idx="30" hasCustomPrompt="1"/>
          </p:nvPr>
        </p:nvSpPr>
        <p:spPr>
          <a:xfrm>
            <a:off x="2447635" y="5657888"/>
            <a:ext cx="1655762" cy="468000"/>
          </a:xfrm>
        </p:spPr>
        <p:txBody>
          <a:bodyPr lIns="0" tIns="36000" rIns="0" bIns="0">
            <a:noAutofit/>
          </a:bodyPr>
          <a:lstStyle>
            <a:lvl1pPr marL="0" indent="0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31" name="Platshållare för text 11"/>
          <p:cNvSpPr>
            <a:spLocks noGrp="1"/>
          </p:cNvSpPr>
          <p:nvPr>
            <p:ph type="body" sz="quarter" idx="31" hasCustomPrompt="1"/>
          </p:nvPr>
        </p:nvSpPr>
        <p:spPr>
          <a:xfrm>
            <a:off x="4325424" y="5657888"/>
            <a:ext cx="1653354" cy="468000"/>
          </a:xfrm>
        </p:spPr>
        <p:txBody>
          <a:bodyPr lIns="0" tIns="36000" rIns="0" bIns="0">
            <a:noAutofit/>
          </a:bodyPr>
          <a:lstStyle>
            <a:lvl1pPr marL="0" indent="0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32" name="Platshållare för text 11"/>
          <p:cNvSpPr>
            <a:spLocks noGrp="1"/>
          </p:cNvSpPr>
          <p:nvPr>
            <p:ph type="body" sz="quarter" idx="32" hasCustomPrompt="1"/>
          </p:nvPr>
        </p:nvSpPr>
        <p:spPr>
          <a:xfrm>
            <a:off x="6209562" y="5657888"/>
            <a:ext cx="1656531" cy="468000"/>
          </a:xfrm>
        </p:spPr>
        <p:txBody>
          <a:bodyPr lIns="0" tIns="36000" rIns="0" bIns="0">
            <a:noAutofit/>
          </a:bodyPr>
          <a:lstStyle>
            <a:lvl1pPr marL="0" indent="0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33" name="Platshållare för text 11"/>
          <p:cNvSpPr>
            <a:spLocks noGrp="1"/>
          </p:cNvSpPr>
          <p:nvPr>
            <p:ph type="body" sz="quarter" idx="33" hasCustomPrompt="1"/>
          </p:nvPr>
        </p:nvSpPr>
        <p:spPr>
          <a:xfrm>
            <a:off x="8096877" y="5657888"/>
            <a:ext cx="1654720" cy="468000"/>
          </a:xfrm>
        </p:spPr>
        <p:txBody>
          <a:bodyPr lIns="0" tIns="36000" rIns="0" bIns="0">
            <a:noAutofit/>
          </a:bodyPr>
          <a:lstStyle>
            <a:lvl1pPr marL="0" indent="0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35" name="Platshållare för text 14"/>
          <p:cNvSpPr>
            <a:spLocks noGrp="1"/>
          </p:cNvSpPr>
          <p:nvPr>
            <p:ph type="body" sz="quarter" idx="34" hasCustomPrompt="1"/>
          </p:nvPr>
        </p:nvSpPr>
        <p:spPr>
          <a:xfrm>
            <a:off x="2447635" y="447066"/>
            <a:ext cx="7303962" cy="441325"/>
          </a:xfrm>
        </p:spPr>
        <p:txBody>
          <a:bodyPr anchor="b">
            <a:noAutofit/>
          </a:bodyPr>
          <a:lstStyle>
            <a:lvl1pPr marL="0" indent="0">
              <a:buNone/>
              <a:defRPr sz="1800" b="1" spc="1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Kapitelrubrik</a:t>
            </a:r>
          </a:p>
        </p:txBody>
      </p:sp>
      <p:pic>
        <p:nvPicPr>
          <p:cNvPr id="36" name="Bildobjekt 3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332656"/>
            <a:ext cx="647734" cy="6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6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1200150" y="2205038"/>
            <a:ext cx="4716463" cy="7920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Text (max två rader)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1200149" y="3035234"/>
            <a:ext cx="4716464" cy="309450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275387" y="2211592"/>
            <a:ext cx="4716463" cy="7855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Text (max två rader)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 hasCustomPrompt="1"/>
          </p:nvPr>
        </p:nvSpPr>
        <p:spPr>
          <a:xfrm>
            <a:off x="6275387" y="3041788"/>
            <a:ext cx="4716462" cy="308754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04DF-EFC6-4030-8DAE-2A17F3C077C6}" type="datetimeFigureOut">
              <a:rPr lang="sv-SE" smtClean="0"/>
              <a:t>2019-09-27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F196-52AE-474F-8618-9C9C954F992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Rubrik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text 17"/>
          <p:cNvSpPr>
            <a:spLocks noGrp="1"/>
          </p:cNvSpPr>
          <p:nvPr>
            <p:ph type="body" sz="quarter" idx="14" hasCustomPrompt="1"/>
          </p:nvPr>
        </p:nvSpPr>
        <p:spPr>
          <a:xfrm>
            <a:off x="1200150" y="1628775"/>
            <a:ext cx="9791700" cy="431800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13" name="Platshållare för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1200150" y="447066"/>
            <a:ext cx="9791699" cy="441325"/>
          </a:xfrm>
        </p:spPr>
        <p:txBody>
          <a:bodyPr anchor="b">
            <a:noAutofit/>
          </a:bodyPr>
          <a:lstStyle>
            <a:lvl1pPr marL="0" indent="0">
              <a:buNone/>
              <a:defRPr sz="1800" b="1" spc="1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Kapitelrubrik</a:t>
            </a:r>
          </a:p>
        </p:txBody>
      </p:sp>
      <p:pic>
        <p:nvPicPr>
          <p:cNvPr id="15" name="Bildobjekt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332656"/>
            <a:ext cx="647734" cy="6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6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6DDB9D-EBEC-40C3-B365-AFB27ABAD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569" y="723207"/>
            <a:ext cx="10515600" cy="549412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AFB94F-C428-4DFB-8665-A0894593D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569" y="1415133"/>
            <a:ext cx="10515600" cy="4874803"/>
          </a:xfrm>
        </p:spPr>
        <p:txBody>
          <a:bodyPr/>
          <a:lstStyle>
            <a:lvl1pPr marL="0" indent="0">
              <a:buFontTx/>
              <a:buNone/>
              <a:defRPr sz="2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258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04DF-EFC6-4030-8DAE-2A17F3C077C6}" type="datetimeFigureOut">
              <a:rPr lang="sv-SE" smtClean="0"/>
              <a:t>2019-09-27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F196-52AE-474F-8618-9C9C954F992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Platshållare för text 17"/>
          <p:cNvSpPr>
            <a:spLocks noGrp="1"/>
          </p:cNvSpPr>
          <p:nvPr>
            <p:ph type="body" sz="quarter" idx="14" hasCustomPrompt="1"/>
          </p:nvPr>
        </p:nvSpPr>
        <p:spPr>
          <a:xfrm>
            <a:off x="1200150" y="1628775"/>
            <a:ext cx="9791700" cy="431800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9" name="Platshållare för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1200150" y="447066"/>
            <a:ext cx="9791699" cy="441325"/>
          </a:xfrm>
        </p:spPr>
        <p:txBody>
          <a:bodyPr anchor="b">
            <a:noAutofit/>
          </a:bodyPr>
          <a:lstStyle>
            <a:lvl1pPr marL="0" indent="0">
              <a:buNone/>
              <a:defRPr sz="1800" b="1" spc="1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Kapitelrubrik</a:t>
            </a:r>
          </a:p>
        </p:txBody>
      </p:sp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332656"/>
            <a:ext cx="647734" cy="6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11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tor bild +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200150" y="4800600"/>
            <a:ext cx="979169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200150" y="620688"/>
            <a:ext cx="9791699" cy="41068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 hasCustomPrompt="1"/>
          </p:nvPr>
        </p:nvSpPr>
        <p:spPr>
          <a:xfrm>
            <a:off x="1200150" y="5367338"/>
            <a:ext cx="9791699" cy="76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04DF-EFC6-4030-8DAE-2A17F3C077C6}" type="datetimeFigureOut">
              <a:rPr lang="sv-SE" smtClean="0"/>
              <a:t>2019-09-27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F196-52AE-474F-8618-9C9C954F992D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332656"/>
            <a:ext cx="647734" cy="6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76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04DF-EFC6-4030-8DAE-2A17F3C077C6}" type="datetimeFigureOut">
              <a:rPr lang="sv-SE" smtClean="0"/>
              <a:t>2019-09-27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F196-52AE-474F-8618-9C9C954F992D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332656"/>
            <a:ext cx="647734" cy="6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92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6DDB9D-EBEC-40C3-B365-AFB27ABAD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569" y="723207"/>
            <a:ext cx="10515600" cy="549412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AFB94F-C428-4DFB-8665-A0894593D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569" y="1415133"/>
            <a:ext cx="10515600" cy="4874803"/>
          </a:xfrm>
        </p:spPr>
        <p:txBody>
          <a:bodyPr/>
          <a:lstStyle>
            <a:lvl1pPr marL="0" indent="0">
              <a:buFontTx/>
              <a:buNone/>
              <a:defRPr sz="2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3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Övergångsida/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3186C626-F1B6-49F8-BFBF-A500CD82B242}"/>
              </a:ext>
            </a:extLst>
          </p:cNvPr>
          <p:cNvSpPr/>
          <p:nvPr userDrawn="1"/>
        </p:nvSpPr>
        <p:spPr>
          <a:xfrm>
            <a:off x="0" y="0"/>
            <a:ext cx="12192000" cy="4286992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448E062A-0485-42BC-BA34-5C3D7A215FD6}"/>
              </a:ext>
            </a:extLst>
          </p:cNvPr>
          <p:cNvSpPr/>
          <p:nvPr userDrawn="1"/>
        </p:nvSpPr>
        <p:spPr>
          <a:xfrm>
            <a:off x="0" y="4144488"/>
            <a:ext cx="12192000" cy="2713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C6DDB9D-EBEC-40C3-B365-AFB27ABAD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569" y="3381455"/>
            <a:ext cx="10515600" cy="62053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Övergångssida eller citat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2AE39C3-4403-4075-A1DC-906BDF51BB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241" y="108059"/>
            <a:ext cx="1297463" cy="198945"/>
          </a:xfrm>
          <a:prstGeom prst="rect">
            <a:avLst/>
          </a:prstGeom>
        </p:spPr>
      </p:pic>
      <p:sp>
        <p:nvSpPr>
          <p:cNvPr id="9" name="Likbent triangel 8">
            <a:extLst>
              <a:ext uri="{FF2B5EF4-FFF2-40B4-BE49-F238E27FC236}">
                <a16:creationId xmlns:a16="http://schemas.microsoft.com/office/drawing/2014/main" id="{4F4AADD8-469A-4ACC-A562-FEA83CE4C587}"/>
              </a:ext>
            </a:extLst>
          </p:cNvPr>
          <p:cNvSpPr/>
          <p:nvPr userDrawn="1"/>
        </p:nvSpPr>
        <p:spPr>
          <a:xfrm rot="10800000">
            <a:off x="1481804" y="4110880"/>
            <a:ext cx="390988" cy="333897"/>
          </a:xfrm>
          <a:prstGeom prst="triangle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942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4630BE71-6D9C-42A6-A9CB-CC6A60AFE82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AFB94F-C428-4DFB-8665-A0894593D0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26868" y="1894498"/>
            <a:ext cx="8265227" cy="2140737"/>
          </a:xfrm>
        </p:spPr>
        <p:txBody>
          <a:bodyPr/>
          <a:lstStyle>
            <a:lvl1pPr marL="0" indent="0">
              <a:spcBef>
                <a:spcPts val="1800"/>
              </a:spcBef>
              <a:buFontTx/>
              <a:buNone/>
              <a:defRPr sz="1600">
                <a:solidFill>
                  <a:srgbClr val="AEABA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sv-SE"/>
              <a:t>länkar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025B66BE-CEB8-48A7-9ABC-B70F4241E1CA}"/>
              </a:ext>
            </a:extLst>
          </p:cNvPr>
          <p:cNvSpPr txBox="1"/>
          <p:nvPr userDrawn="1"/>
        </p:nvSpPr>
        <p:spPr>
          <a:xfrm>
            <a:off x="1786709" y="4532874"/>
            <a:ext cx="5831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1" dirty="0"/>
              <a:t>KONTAKT</a:t>
            </a:r>
            <a:r>
              <a:rPr lang="sv-SE" b="1" dirty="0"/>
              <a:t> </a:t>
            </a:r>
            <a:r>
              <a:rPr lang="sv-SE" dirty="0"/>
              <a:t>kundcenter@lm.se  </a:t>
            </a:r>
            <a:r>
              <a:rPr lang="sv-SE" sz="1200" b="1" dirty="0"/>
              <a:t>TELEFON</a:t>
            </a:r>
            <a:r>
              <a:rPr lang="sv-SE" dirty="0"/>
              <a:t> 0771-63 63 63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71C3FA4-9DF4-4F6F-896D-2205D0D348BA}"/>
              </a:ext>
            </a:extLst>
          </p:cNvPr>
          <p:cNvSpPr txBox="1"/>
          <p:nvPr userDrawn="1"/>
        </p:nvSpPr>
        <p:spPr>
          <a:xfrm>
            <a:off x="437407" y="627418"/>
            <a:ext cx="10844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0" cap="all" baseline="0"/>
              <a:t>Tack för uppmärksamheten. Vi finns på…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DCB14AAD-34E1-4CA5-BD8C-1B5A52DD8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009" y="5929732"/>
            <a:ext cx="2461711" cy="37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2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 Logotyp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04DF-EFC6-4030-8DAE-2A17F3C077C6}" type="datetimeFigureOut">
              <a:rPr lang="sv-SE" smtClean="0"/>
              <a:pPr/>
              <a:t>2019-09-27</a:t>
            </a:fld>
            <a:endParaRPr lang="sv-SE" dirty="0"/>
          </a:p>
        </p:txBody>
      </p:sp>
      <p:sp>
        <p:nvSpPr>
          <p:cNvPr id="16" name="Platshållare för sidfot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7" name="Platshållare för bildnumm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F196-52AE-474F-8618-9C9C954F992D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3" y="1700808"/>
            <a:ext cx="9791697" cy="20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15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200150" y="1881188"/>
            <a:ext cx="9791700" cy="1766887"/>
          </a:xfrm>
        </p:spPr>
        <p:txBody>
          <a:bodyPr anchor="b"/>
          <a:lstStyle>
            <a:lvl1pPr algn="ctr">
              <a:defRPr sz="4400" cap="all" baseline="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200150" y="3655811"/>
            <a:ext cx="9791700" cy="11220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Underrubrik</a:t>
            </a:r>
            <a:br>
              <a:rPr lang="sv-SE" dirty="0"/>
            </a:br>
            <a:r>
              <a:rPr lang="sv-SE" dirty="0"/>
              <a:t>(Det får plats max två rader.)</a:t>
            </a:r>
          </a:p>
        </p:txBody>
      </p:sp>
      <p:sp>
        <p:nvSpPr>
          <p:cNvPr id="15" name="Platshållare för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04DF-EFC6-4030-8DAE-2A17F3C077C6}" type="datetimeFigureOut">
              <a:rPr lang="sv-SE" smtClean="0"/>
              <a:pPr/>
              <a:t>2019-09-27</a:t>
            </a:fld>
            <a:endParaRPr lang="sv-SE" dirty="0"/>
          </a:p>
        </p:txBody>
      </p:sp>
      <p:sp>
        <p:nvSpPr>
          <p:cNvPr id="16" name="Platshållare för sidfot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7" name="Platshållare för bildnumm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F196-52AE-474F-8618-9C9C954F992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 hasCustomPrompt="1"/>
          </p:nvPr>
        </p:nvSpPr>
        <p:spPr>
          <a:xfrm>
            <a:off x="1200150" y="4803972"/>
            <a:ext cx="9791700" cy="36000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>
                <a:solidFill>
                  <a:schemeClr val="tx1"/>
                </a:solidFill>
              </a:defRPr>
            </a:lvl2pPr>
            <a:lvl3pPr marL="914400" indent="0" algn="ctr">
              <a:buNone/>
              <a:defRPr sz="2000">
                <a:solidFill>
                  <a:schemeClr val="tx1"/>
                </a:solidFill>
              </a:defRPr>
            </a:lvl3pPr>
            <a:lvl4pPr marL="1371600" indent="0" algn="ctr">
              <a:buNone/>
              <a:defRPr sz="2000">
                <a:solidFill>
                  <a:schemeClr val="tx1"/>
                </a:solidFill>
              </a:defRPr>
            </a:lvl4pPr>
            <a:lvl5pPr marL="1828800" indent="0" algn="ctr"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Namn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1200150" y="5177410"/>
            <a:ext cx="9791700" cy="36000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>
                <a:solidFill>
                  <a:schemeClr val="tx1"/>
                </a:solidFill>
              </a:defRPr>
            </a:lvl2pPr>
            <a:lvl3pPr marL="914400" indent="0" algn="ctr">
              <a:buNone/>
              <a:defRPr sz="2000">
                <a:solidFill>
                  <a:schemeClr val="tx1"/>
                </a:solidFill>
              </a:defRPr>
            </a:lvl3pPr>
            <a:lvl4pPr marL="1371600" indent="0" algn="ctr">
              <a:buNone/>
              <a:defRPr sz="2000">
                <a:solidFill>
                  <a:schemeClr val="tx1"/>
                </a:solidFill>
              </a:defRPr>
            </a:lvl4pPr>
            <a:lvl5pPr marL="1828800" indent="0" algn="ctr"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Datum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302" y="488518"/>
            <a:ext cx="1620000" cy="33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53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1891919" y="1916113"/>
            <a:ext cx="8424936" cy="4210051"/>
          </a:xfrm>
        </p:spPr>
        <p:txBody>
          <a:bodyPr>
            <a:normAutofit/>
          </a:bodyPr>
          <a:lstStyle>
            <a:lvl1pPr marL="360000" indent="-360000">
              <a:buFontTx/>
              <a:buBlip>
                <a:blip r:embed="rId2"/>
              </a:buBlip>
              <a:defRPr sz="2800">
                <a:solidFill>
                  <a:schemeClr val="tx1"/>
                </a:solidFill>
              </a:defRPr>
            </a:lvl1pPr>
            <a:lvl2pPr marL="719138" indent="-358775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  <a:lvl6pPr marL="2514600" indent="-228600">
              <a:buFont typeface="Arial" panose="020B0604020202020204" pitchFamily="34" charset="0"/>
              <a:buChar char="•"/>
              <a:defRPr/>
            </a:lvl6pPr>
            <a:lvl7pPr marL="2971800" indent="-228600">
              <a:buFont typeface="Arial" panose="020B0604020202020204" pitchFamily="34" charset="0"/>
              <a:buChar char="•"/>
              <a:defRPr/>
            </a:lvl7pPr>
            <a:lvl8pPr marL="3429000" indent="-228600">
              <a:buFont typeface="Arial" panose="020B0604020202020204" pitchFamily="34" charset="0"/>
              <a:buChar char="•"/>
              <a:defRPr/>
            </a:lvl8pPr>
            <a:lvl9pPr marL="3886200" indent="-2286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04DF-EFC6-4030-8DAE-2A17F3C077C6}" type="datetimeFigureOut">
              <a:rPr lang="sv-SE" smtClean="0"/>
              <a:t>2019-09-27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F196-52AE-474F-8618-9C9C954F992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1891920" y="1268760"/>
            <a:ext cx="8424936" cy="511548"/>
          </a:xfrm>
        </p:spPr>
        <p:txBody>
          <a:bodyPr anchor="b">
            <a:normAutofit/>
          </a:bodyPr>
          <a:lstStyle>
            <a:lvl1pPr>
              <a:defRPr sz="1800" spc="100" baseline="0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332656"/>
            <a:ext cx="647734" cy="6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46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underrubrik + 1 innehåll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marL="630238" indent="-270000">
              <a:buFont typeface="Arial" panose="020B0604020202020204" pitchFamily="34" charset="0"/>
              <a:buChar char="•"/>
              <a:defRPr/>
            </a:lvl2pPr>
            <a:lvl3pPr marL="900000" indent="-270000">
              <a:buFont typeface="Arial" panose="020B0604020202020204" pitchFamily="34" charset="0"/>
              <a:buChar char="•"/>
              <a:defRPr/>
            </a:lvl3pPr>
            <a:lvl4pPr marL="1080000" indent="-180000">
              <a:buFont typeface="Arial" panose="020B0604020202020204" pitchFamily="34" charset="0"/>
              <a:buChar char="•"/>
              <a:defRPr/>
            </a:lvl4pPr>
            <a:lvl5pPr marL="1260000" indent="-180000">
              <a:buFont typeface="Arial" panose="020B0604020202020204" pitchFamily="34" charset="0"/>
              <a:buChar char="•"/>
              <a:defRPr/>
            </a:lvl5pPr>
            <a:lvl6pPr marL="2514600" indent="-228600">
              <a:buFont typeface="Arial" panose="020B0604020202020204" pitchFamily="34" charset="0"/>
              <a:buChar char="•"/>
              <a:defRPr/>
            </a:lvl6pPr>
            <a:lvl7pPr marL="2971800" indent="-228600">
              <a:buFont typeface="Arial" panose="020B0604020202020204" pitchFamily="34" charset="0"/>
              <a:buChar char="•"/>
              <a:defRPr/>
            </a:lvl7pPr>
            <a:lvl8pPr marL="3429000" indent="-228600">
              <a:buFont typeface="Arial" panose="020B0604020202020204" pitchFamily="34" charset="0"/>
              <a:buChar char="•"/>
              <a:defRPr/>
            </a:lvl8pPr>
            <a:lvl9pPr marL="3886200" indent="-228600"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sv-SE" dirty="0"/>
              <a:t>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04DF-EFC6-4030-8DAE-2A17F3C077C6}" type="datetimeFigureOut">
              <a:rPr lang="sv-SE" smtClean="0"/>
              <a:pPr/>
              <a:t>2019-09-27</a:t>
            </a:fld>
            <a:endParaRPr lang="sv-SE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F196-52AE-474F-8618-9C9C954F992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1200150" y="447066"/>
            <a:ext cx="9791699" cy="441325"/>
          </a:xfrm>
        </p:spPr>
        <p:txBody>
          <a:bodyPr anchor="b">
            <a:noAutofit/>
          </a:bodyPr>
          <a:lstStyle>
            <a:lvl1pPr marL="0" indent="0">
              <a:buNone/>
              <a:defRPr sz="1800" b="1" spc="1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Kapitelrubrik</a:t>
            </a:r>
          </a:p>
        </p:txBody>
      </p:sp>
      <p:sp>
        <p:nvSpPr>
          <p:cNvPr id="18" name="Platshållare för text 17"/>
          <p:cNvSpPr>
            <a:spLocks noGrp="1"/>
          </p:cNvSpPr>
          <p:nvPr>
            <p:ph type="body" sz="quarter" idx="14" hasCustomPrompt="1"/>
          </p:nvPr>
        </p:nvSpPr>
        <p:spPr>
          <a:xfrm>
            <a:off x="1200150" y="1628775"/>
            <a:ext cx="9791700" cy="431800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9" name="Rubrik 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332656"/>
            <a:ext cx="647734" cy="6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40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1 innehåll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/>
        <p:txBody>
          <a:bodyPr vert="horz" lIns="0" tIns="0" rIns="0" bIns="0" rtlCol="0">
            <a:normAutofit/>
          </a:bodyPr>
          <a:lstStyle>
            <a:lvl1pPr>
              <a:defRPr lang="sv-SE" smtClean="0"/>
            </a:lvl1pPr>
            <a:lvl2pPr>
              <a:defRPr lang="sv-SE" smtClean="0"/>
            </a:lvl2pPr>
            <a:lvl3pPr>
              <a:defRPr lang="sv-SE" smtClean="0"/>
            </a:lvl3pPr>
            <a:lvl4pPr>
              <a:defRPr lang="sv-SE" smtClean="0"/>
            </a:lvl4pPr>
            <a:lvl5pPr>
              <a:defRPr lang="sv-SE" dirty="0"/>
            </a:lvl5pPr>
          </a:lstStyle>
          <a:p>
            <a:pPr lvl="0"/>
            <a:r>
              <a:rPr lang="sv-SE" dirty="0"/>
              <a:t>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04DF-EFC6-4030-8DAE-2A17F3C077C6}" type="datetimeFigureOut">
              <a:rPr lang="sv-SE" smtClean="0"/>
              <a:pPr/>
              <a:t>2019-09-27</a:t>
            </a:fld>
            <a:endParaRPr lang="sv-SE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F196-52AE-474F-8618-9C9C954F992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332656"/>
            <a:ext cx="647734" cy="6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5F6AAC83-756F-4E9F-ABEE-10548486AECD}"/>
              </a:ext>
            </a:extLst>
          </p:cNvPr>
          <p:cNvSpPr/>
          <p:nvPr userDrawn="1"/>
        </p:nvSpPr>
        <p:spPr>
          <a:xfrm>
            <a:off x="0" y="0"/>
            <a:ext cx="12192000" cy="38001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88E9E2C-577B-432F-A39B-7431CA615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569" y="724945"/>
            <a:ext cx="10515600" cy="5469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88AE464-3617-4F3D-ABAD-7C09B2F2D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569" y="14373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FF203738-3B75-41B8-9FD6-6DBACEFB51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241" y="108059"/>
            <a:ext cx="1297463" cy="19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9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200150" y="888391"/>
            <a:ext cx="9791702" cy="73866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sv-SE" dirty="0"/>
              <a:t>Rubrik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200148" y="2205038"/>
            <a:ext cx="9791701" cy="39211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5"/>
            <a:r>
              <a:rPr lang="sv-SE" dirty="0"/>
              <a:t>Nivå sex</a:t>
            </a:r>
          </a:p>
          <a:p>
            <a:pPr lvl="6"/>
            <a:r>
              <a:rPr lang="sv-SE" dirty="0"/>
              <a:t>Nivå sju</a:t>
            </a:r>
          </a:p>
          <a:p>
            <a:pPr lvl="7"/>
            <a:r>
              <a:rPr lang="sv-SE" dirty="0"/>
              <a:t>Nivå 8</a:t>
            </a:r>
          </a:p>
          <a:p>
            <a:pPr lvl="8"/>
            <a:r>
              <a:rPr lang="sv-SE" dirty="0"/>
              <a:t>Nivå nio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200150" y="6356351"/>
            <a:ext cx="22542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E2C04DF-EFC6-4030-8DAE-2A17F3C077C6}" type="datetimeFigureOut">
              <a:rPr lang="sv-SE" smtClean="0"/>
              <a:pPr/>
              <a:t>2019-09-27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2542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3CAF196-52AE-474F-8618-9C9C954F992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2676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spcBef>
          <a:spcPct val="20000"/>
        </a:spcBef>
        <a:buFontTx/>
        <a:buBlip>
          <a:blip r:embed="rId21"/>
        </a:buBlip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630238" indent="-2700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080000" indent="-180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260000" indent="-180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440000" indent="-180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1620000" indent="-180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800000" indent="-180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1980000" indent="-180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3" pos="756">
          <p15:clr>
            <a:srgbClr val="F26B43"/>
          </p15:clr>
        </p15:guide>
        <p15:guide id="4" pos="6924">
          <p15:clr>
            <a:srgbClr val="F26B43"/>
          </p15:clr>
        </p15:guide>
        <p15:guide id="5" orient="horz" pos="3997">
          <p15:clr>
            <a:srgbClr val="F26B43"/>
          </p15:clr>
        </p15:guide>
        <p15:guide id="6" orient="horz" pos="4156">
          <p15:clr>
            <a:srgbClr val="F26B43"/>
          </p15:clr>
        </p15:guide>
        <p15:guide id="8" pos="3840">
          <p15:clr>
            <a:srgbClr val="F26B43"/>
          </p15:clr>
        </p15:guide>
        <p15:guide id="10" orient="horz" pos="1389">
          <p15:clr>
            <a:srgbClr val="F26B43"/>
          </p15:clr>
        </p15:guide>
        <p15:guide id="11" orient="horz" pos="1185">
          <p15:clr>
            <a:srgbClr val="F26B43"/>
          </p15:clr>
        </p15:guide>
        <p15:guide id="12" orient="horz" pos="550">
          <p15:clr>
            <a:srgbClr val="F26B43"/>
          </p15:clr>
        </p15:guide>
        <p15:guide id="13" orient="horz" pos="3861">
          <p15:clr>
            <a:srgbClr val="F26B43"/>
          </p15:clr>
        </p15:guide>
        <p15:guide id="14" pos="3727">
          <p15:clr>
            <a:srgbClr val="F26B43"/>
          </p15:clr>
        </p15:guide>
        <p15:guide id="15" pos="395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586929-F4EF-497E-961B-B57D44A8FE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S</a:t>
            </a:r>
            <a:r>
              <a:rPr lang="sv-SE" sz="6000" dirty="0"/>
              <a:t>ärskilt värdefulla data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F1BAFD3-9F3E-42C9-AE8E-33EA4D62BE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b="1" dirty="0"/>
              <a:t>DOKUMENTATION</a:t>
            </a:r>
            <a:r>
              <a:rPr lang="sv-SE" dirty="0"/>
              <a:t> - Workshop med berörda 190924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E716652-90DD-404E-9D2D-1FA6587B1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823" y="1092532"/>
            <a:ext cx="1857704" cy="185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4167A9F9-A203-41A6-B7E4-AB42F37097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03912" y="2205038"/>
            <a:ext cx="6048672" cy="3921195"/>
          </a:xfrm>
        </p:spPr>
        <p:txBody>
          <a:bodyPr/>
          <a:lstStyle/>
          <a:p>
            <a:r>
              <a:rPr lang="sv-SE" b="1" dirty="0">
                <a:solidFill>
                  <a:schemeClr val="bg1"/>
                </a:solidFill>
              </a:rPr>
              <a:t>Tre frågeteman</a:t>
            </a:r>
          </a:p>
          <a:p>
            <a:pPr lvl="1"/>
            <a:r>
              <a:rPr lang="sv-SE" b="1" dirty="0">
                <a:solidFill>
                  <a:schemeClr val="bg1"/>
                </a:solidFill>
              </a:rPr>
              <a:t>Framtagandet av er lista</a:t>
            </a:r>
          </a:p>
          <a:p>
            <a:pPr lvl="1"/>
            <a:r>
              <a:rPr lang="sv-SE" b="1" dirty="0">
                <a:solidFill>
                  <a:schemeClr val="bg1"/>
                </a:solidFill>
              </a:rPr>
              <a:t>Konsekvenser av era förslag</a:t>
            </a:r>
          </a:p>
          <a:p>
            <a:pPr lvl="1"/>
            <a:r>
              <a:rPr lang="sv-SE" b="1" dirty="0">
                <a:solidFill>
                  <a:schemeClr val="bg1"/>
                </a:solidFill>
              </a:rPr>
              <a:t>Övriga synpunkter</a:t>
            </a:r>
          </a:p>
          <a:p>
            <a:pPr lvl="1"/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4DE8CC3-B273-4633-BB6B-FE6E3200D5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448C21B1-7169-4F90-9210-F11FFBB22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888391"/>
            <a:ext cx="9791702" cy="738664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Diskussion om arbetet med listan och era förslag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22C5A64-38DB-4B0D-A342-15A6EB0485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1630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875583AD-7DA8-4D44-862D-632CC0518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7608" y="2204864"/>
            <a:ext cx="8928992" cy="4142556"/>
          </a:xfrm>
        </p:spPr>
        <p:txBody>
          <a:bodyPr>
            <a:normAutofit/>
          </a:bodyPr>
          <a:lstStyle/>
          <a:p>
            <a:r>
              <a:rPr lang="sv-SE" b="1" dirty="0"/>
              <a:t>Ert resonemang kring listan?</a:t>
            </a:r>
          </a:p>
          <a:p>
            <a:pPr lvl="1"/>
            <a:r>
              <a:rPr lang="sv-SE" b="1" dirty="0"/>
              <a:t>Varför har just dessa </a:t>
            </a:r>
            <a:r>
              <a:rPr lang="sv-SE" b="1" dirty="0" err="1"/>
              <a:t>dataset</a:t>
            </a:r>
            <a:r>
              <a:rPr lang="sv-SE" b="1" dirty="0"/>
              <a:t> valts? I vilket syfte?</a:t>
            </a:r>
          </a:p>
          <a:p>
            <a:pPr lvl="1"/>
            <a:r>
              <a:rPr lang="sv-SE" b="1" dirty="0"/>
              <a:t>Finns det andra </a:t>
            </a:r>
            <a:r>
              <a:rPr lang="sv-SE" b="1" dirty="0" err="1"/>
              <a:t>dataset</a:t>
            </a:r>
            <a:r>
              <a:rPr lang="sv-SE" b="1" dirty="0"/>
              <a:t> som kan vara aktuella?</a:t>
            </a:r>
          </a:p>
          <a:p>
            <a:pPr lvl="2"/>
            <a:r>
              <a:rPr lang="sv-SE" b="1" dirty="0"/>
              <a:t>Hos er själva? Eller andra?</a:t>
            </a:r>
          </a:p>
          <a:p>
            <a:pPr lvl="2"/>
            <a:r>
              <a:rPr lang="sv-SE" b="1" dirty="0"/>
              <a:t>Varför är de inte med?</a:t>
            </a:r>
          </a:p>
          <a:p>
            <a:r>
              <a:rPr lang="sv-SE" b="1" dirty="0"/>
              <a:t>Hur har användarnas synpunkter beaktats?</a:t>
            </a:r>
          </a:p>
          <a:p>
            <a:pPr lvl="1"/>
            <a:r>
              <a:rPr lang="sv-SE" b="1" dirty="0"/>
              <a:t>Hur har synpunkter inhämtats?</a:t>
            </a:r>
          </a:p>
          <a:p>
            <a:pPr lvl="1"/>
            <a:r>
              <a:rPr lang="sv-SE" b="1" dirty="0"/>
              <a:t>Skiljer sig användarnas synpunkter från era?</a:t>
            </a:r>
          </a:p>
          <a:p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74039DC8-A81D-4B4C-B133-521AECEF6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752" y="510580"/>
            <a:ext cx="7128096" cy="738664"/>
          </a:xfrm>
        </p:spPr>
        <p:txBody>
          <a:bodyPr/>
          <a:lstStyle/>
          <a:p>
            <a:r>
              <a:rPr lang="sv-SE" dirty="0"/>
              <a:t>Framtagandet av er lista</a:t>
            </a:r>
          </a:p>
        </p:txBody>
      </p:sp>
    </p:spTree>
    <p:extLst>
      <p:ext uri="{BB962C8B-B14F-4D97-AF65-F5344CB8AC3E}">
        <p14:creationId xmlns:p14="http://schemas.microsoft.com/office/powerpoint/2010/main" val="247255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257BD41-DE87-41F7-ACA2-B93B72888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6" y="1772816"/>
            <a:ext cx="10933484" cy="4680520"/>
          </a:xfrm>
        </p:spPr>
        <p:txBody>
          <a:bodyPr/>
          <a:lstStyle/>
          <a:p>
            <a:r>
              <a:rPr lang="sv-SE" b="1" dirty="0"/>
              <a:t>Kan de samlade förslagen bli det slutgiltiga förslaget – eller behöver prioriteringar ske i listan?</a:t>
            </a:r>
          </a:p>
          <a:p>
            <a:pPr lvl="1"/>
            <a:r>
              <a:rPr lang="sv-SE" b="1" dirty="0"/>
              <a:t>Behövs det generellt? </a:t>
            </a:r>
          </a:p>
          <a:p>
            <a:pPr lvl="2"/>
            <a:r>
              <a:rPr lang="sv-SE" b="1" dirty="0"/>
              <a:t>Eller bara om kraven inte redan uppfylls?</a:t>
            </a:r>
          </a:p>
          <a:p>
            <a:pPr lvl="1"/>
            <a:r>
              <a:rPr lang="sv-SE" b="1" dirty="0"/>
              <a:t>Behövs det enhetliga, detaljerade kriterier? </a:t>
            </a:r>
          </a:p>
          <a:p>
            <a:pPr lvl="2"/>
            <a:r>
              <a:rPr lang="sv-SE" b="1" dirty="0"/>
              <a:t>Eller bör man utgå från de olika områdenas specifika förutsättningar?</a:t>
            </a:r>
          </a:p>
          <a:p>
            <a:pPr lvl="1"/>
            <a:r>
              <a:rPr lang="sv-SE" b="1" dirty="0"/>
              <a:t>Vem kan/bör göra prioriteringarna?</a:t>
            </a:r>
          </a:p>
          <a:p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7BE27E58-5FA1-4A4F-B472-DDBCDC070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49" y="692696"/>
            <a:ext cx="9791702" cy="738664"/>
          </a:xfrm>
        </p:spPr>
        <p:txBody>
          <a:bodyPr/>
          <a:lstStyle/>
          <a:p>
            <a:r>
              <a:rPr lang="sv-SE" dirty="0"/>
              <a:t>Konsekvenser av era förslag</a:t>
            </a:r>
          </a:p>
        </p:txBody>
      </p:sp>
    </p:spTree>
    <p:extLst>
      <p:ext uri="{BB962C8B-B14F-4D97-AF65-F5344CB8AC3E}">
        <p14:creationId xmlns:p14="http://schemas.microsoft.com/office/powerpoint/2010/main" val="2564187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A164CB9C-FB2B-472E-A479-06FC552F1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148" y="1468436"/>
            <a:ext cx="9791701" cy="4912891"/>
          </a:xfrm>
        </p:spPr>
        <p:txBody>
          <a:bodyPr/>
          <a:lstStyle/>
          <a:p>
            <a:r>
              <a:rPr lang="sv-SE" b="1" dirty="0">
                <a:solidFill>
                  <a:schemeClr val="tx1"/>
                </a:solidFill>
              </a:rPr>
              <a:t>Om detta blir listan – vad krävs för genomförandet?</a:t>
            </a:r>
          </a:p>
          <a:p>
            <a:pPr lvl="1"/>
            <a:r>
              <a:rPr lang="sv-SE" b="1" dirty="0">
                <a:solidFill>
                  <a:schemeClr val="tx1"/>
                </a:solidFill>
              </a:rPr>
              <a:t>Om PSI-direktivets krav bedöms vara uppfyllda redan?</a:t>
            </a:r>
          </a:p>
          <a:p>
            <a:pPr lvl="1"/>
            <a:r>
              <a:rPr lang="sv-SE" b="1" dirty="0">
                <a:solidFill>
                  <a:schemeClr val="tx1"/>
                </a:solidFill>
              </a:rPr>
              <a:t>Om direktivets krav inte uppfylls?</a:t>
            </a:r>
          </a:p>
          <a:p>
            <a:pPr lvl="2"/>
            <a:r>
              <a:rPr lang="sv-SE" b="1" dirty="0">
                <a:solidFill>
                  <a:schemeClr val="tx1"/>
                </a:solidFill>
              </a:rPr>
              <a:t>Avgiftsbelagt idag</a:t>
            </a:r>
          </a:p>
          <a:p>
            <a:pPr lvl="2"/>
            <a:r>
              <a:rPr lang="sv-SE" b="1" dirty="0">
                <a:solidFill>
                  <a:schemeClr val="tx1"/>
                </a:solidFill>
              </a:rPr>
              <a:t>Tekniskt</a:t>
            </a:r>
          </a:p>
          <a:p>
            <a:r>
              <a:rPr lang="sv-SE" b="1" dirty="0">
                <a:solidFill>
                  <a:schemeClr val="tx1"/>
                </a:solidFill>
              </a:rPr>
              <a:t>Hur ser en rimlig tidplan ut?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33CD7B1F-E9FF-4E2A-9075-B0F26AC47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48" y="476672"/>
            <a:ext cx="9791702" cy="738664"/>
          </a:xfrm>
        </p:spPr>
        <p:txBody>
          <a:bodyPr/>
          <a:lstStyle/>
          <a:p>
            <a:r>
              <a:rPr lang="sv-SE" dirty="0"/>
              <a:t>Konsekvenser av era förslag (forts.)</a:t>
            </a:r>
          </a:p>
        </p:txBody>
      </p:sp>
    </p:spTree>
    <p:extLst>
      <p:ext uri="{BB962C8B-B14F-4D97-AF65-F5344CB8AC3E}">
        <p14:creationId xmlns:p14="http://schemas.microsoft.com/office/powerpoint/2010/main" val="265854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51624370-509B-4C79-983E-8CE7350BC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1" dirty="0"/>
              <a:t>Tips till Lantmäteriet respektive departementet?</a:t>
            </a:r>
          </a:p>
          <a:p>
            <a:r>
              <a:rPr lang="sv-SE" b="1" dirty="0"/>
              <a:t>Annat ni vill ta upp?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D08B77B-1ACF-4721-B0D8-729AC9E398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0A0A910-64A1-4E88-B264-765BA73D7A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B26FA592-862F-4171-8A17-E11CD25B3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Övriga synpunkter</a:t>
            </a:r>
          </a:p>
        </p:txBody>
      </p:sp>
    </p:spTree>
    <p:extLst>
      <p:ext uri="{BB962C8B-B14F-4D97-AF65-F5344CB8AC3E}">
        <p14:creationId xmlns:p14="http://schemas.microsoft.com/office/powerpoint/2010/main" val="454749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30AA7F-C9BB-4474-9AAB-93CD62248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DISKUSSIONER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FA36FA2-EF74-46FA-BBF7-F6728CB05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569" y="1684763"/>
            <a:ext cx="10515600" cy="402656"/>
          </a:xfrm>
        </p:spPr>
        <p:txBody>
          <a:bodyPr>
            <a:normAutofit/>
          </a:bodyPr>
          <a:lstStyle/>
          <a:p>
            <a:r>
              <a:rPr lang="sv-SE" sz="1300" dirty="0"/>
              <a:t>Utifrån den generella diskussionen kom ett antal frågor och funderingar upp. </a:t>
            </a:r>
          </a:p>
          <a:p>
            <a:endParaRPr lang="sv-SE" sz="1300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65E2CD81-6F4F-4A96-AB92-D0A197054418}"/>
              </a:ext>
            </a:extLst>
          </p:cNvPr>
          <p:cNvSpPr txBox="1"/>
          <p:nvPr/>
        </p:nvSpPr>
        <p:spPr>
          <a:xfrm>
            <a:off x="529441" y="1937704"/>
            <a:ext cx="11681184" cy="4650092"/>
          </a:xfrm>
          <a:prstGeom prst="rect">
            <a:avLst/>
          </a:prstGeom>
          <a:noFill/>
        </p:spPr>
        <p:txBody>
          <a:bodyPr wrap="none" lIns="108000" tIns="108000" rIns="108000" bIns="108000" rtlCol="0">
            <a:spAutoFit/>
          </a:bodyPr>
          <a:lstStyle/>
          <a:p>
            <a:r>
              <a:rPr lang="sv-SE" dirty="0">
                <a:solidFill>
                  <a:schemeClr val="tx2"/>
                </a:solidFill>
              </a:rPr>
              <a:t>FINANSIERING</a:t>
            </a:r>
          </a:p>
          <a:p>
            <a:r>
              <a:rPr lang="sv-SE" sz="1200" dirty="0">
                <a:solidFill>
                  <a:schemeClr val="tx2"/>
                </a:solidFill>
              </a:rPr>
              <a:t>Frågor kring finansiering för implementering av de nya kraven enligt direktivet men även fortsatt säkerställande av resurser i systemet </a:t>
            </a:r>
          </a:p>
          <a:p>
            <a:r>
              <a:rPr lang="sv-SE" sz="1200" dirty="0">
                <a:solidFill>
                  <a:schemeClr val="tx2"/>
                </a:solidFill>
              </a:rPr>
              <a:t>gällande tillhandahållande och upprätthållande av en god kvalitet av data är viktiga. Dessa frågor kommer att hanteras inom</a:t>
            </a:r>
          </a:p>
          <a:p>
            <a:r>
              <a:rPr lang="sv-SE" sz="1200" dirty="0">
                <a:solidFill>
                  <a:schemeClr val="tx2"/>
                </a:solidFill>
              </a:rPr>
              <a:t>ramen för arbetet med budgetära konsekvenser och finansieringslösningar i uppdraget. </a:t>
            </a:r>
          </a:p>
          <a:p>
            <a:endParaRPr lang="sv-SE" sz="1200" dirty="0">
              <a:solidFill>
                <a:schemeClr val="tx2"/>
              </a:solidFill>
            </a:endParaRPr>
          </a:p>
          <a:p>
            <a:r>
              <a:rPr lang="sv-SE" dirty="0">
                <a:solidFill>
                  <a:schemeClr val="tx2"/>
                </a:solidFill>
              </a:rPr>
              <a:t>LISTORNA</a:t>
            </a:r>
          </a:p>
          <a:p>
            <a:r>
              <a:rPr lang="sv-SE" sz="1200" dirty="0">
                <a:solidFill>
                  <a:schemeClr val="tx2"/>
                </a:solidFill>
              </a:rPr>
              <a:t>Hittills har leverantörerna av data bidragit med förslag på särskilt värdefulla datamängder till listorna. I nästa steg kommer användarbehoven </a:t>
            </a:r>
          </a:p>
          <a:p>
            <a:r>
              <a:rPr lang="sv-SE" sz="1200" dirty="0">
                <a:solidFill>
                  <a:schemeClr val="tx2"/>
                </a:solidFill>
              </a:rPr>
              <a:t>att beskrivas för att ytterligare definiera listorna. Frågor uppkom kring vad som bör vara med på listorna. </a:t>
            </a:r>
          </a:p>
          <a:p>
            <a:endParaRPr lang="sv-SE" sz="1200" dirty="0">
              <a:solidFill>
                <a:schemeClr val="tx2"/>
              </a:solidFill>
            </a:endParaRPr>
          </a:p>
          <a:p>
            <a:r>
              <a:rPr lang="sv-SE" sz="1200" dirty="0">
                <a:solidFill>
                  <a:schemeClr val="tx2"/>
                </a:solidFill>
              </a:rPr>
              <a:t>Utgångspunkt för fortsatt arbetet med listorna:</a:t>
            </a:r>
          </a:p>
          <a:p>
            <a:r>
              <a:rPr lang="sv-SE" sz="1200" dirty="0">
                <a:solidFill>
                  <a:schemeClr val="tx2"/>
                </a:solidFill>
              </a:rPr>
              <a:t>Data som anses särskilt värdefullt ska vara med på listorna oavsett om det redan uppfyller kraven enligt artikel 13. </a:t>
            </a:r>
          </a:p>
          <a:p>
            <a:r>
              <a:rPr lang="sv-SE" sz="1200" dirty="0">
                <a:solidFill>
                  <a:schemeClr val="tx2"/>
                </a:solidFill>
              </a:rPr>
              <a:t>Detta bland annat för att ge en bild av helheten av datamängder och även för att bidra till definitionen på Europeisk nivå. </a:t>
            </a:r>
          </a:p>
          <a:p>
            <a:endParaRPr lang="sv-SE" sz="1200" dirty="0">
              <a:solidFill>
                <a:schemeClr val="tx2"/>
              </a:solidFill>
            </a:endParaRPr>
          </a:p>
          <a:p>
            <a:r>
              <a:rPr lang="sv-SE" dirty="0">
                <a:solidFill>
                  <a:schemeClr val="tx2"/>
                </a:solidFill>
              </a:rPr>
              <a:t>SÄKERHET</a:t>
            </a:r>
          </a:p>
          <a:p>
            <a:r>
              <a:rPr lang="sv-SE" sz="1200" dirty="0">
                <a:solidFill>
                  <a:schemeClr val="tx2"/>
                </a:solidFill>
              </a:rPr>
              <a:t>Öppenhet och säkerhet är två diskussioner som kan kollidera med varandra. Vad gäller PSI kommer den statliga utredningen att behandla </a:t>
            </a:r>
          </a:p>
          <a:p>
            <a:r>
              <a:rPr lang="sv-SE" sz="1200" dirty="0">
                <a:solidFill>
                  <a:schemeClr val="tx2"/>
                </a:solidFill>
              </a:rPr>
              <a:t>frågor kring säkerhet och sekretess på ett generellt plan som sedan säkerställer att implementeringen i svensk rätt fortsätter att skydda känslig data. </a:t>
            </a:r>
          </a:p>
          <a:p>
            <a:endParaRPr lang="sv-SE" sz="1200" dirty="0">
              <a:solidFill>
                <a:schemeClr val="tx2"/>
              </a:solidFill>
            </a:endParaRPr>
          </a:p>
          <a:p>
            <a:r>
              <a:rPr lang="sv-SE" dirty="0">
                <a:solidFill>
                  <a:schemeClr val="tx2"/>
                </a:solidFill>
              </a:rPr>
              <a:t>ÖVRIGT</a:t>
            </a:r>
          </a:p>
          <a:p>
            <a:r>
              <a:rPr lang="sv-SE" sz="1200" dirty="0">
                <a:solidFill>
                  <a:schemeClr val="tx2"/>
                </a:solidFill>
              </a:rPr>
              <a:t>Frågor uppkom kring vidareförädling och om felaktiga data används och sprids. Utgångspunkten kring detta är fortsatt samma förhållningssätt som idag, </a:t>
            </a:r>
          </a:p>
          <a:p>
            <a:r>
              <a:rPr lang="sv-SE" sz="1200" dirty="0">
                <a:solidFill>
                  <a:schemeClr val="tx2"/>
                </a:solidFill>
              </a:rPr>
              <a:t>dvs att fortsätta tillhandahålla god kvalitet vid källan och därmed möjliggöra spridning och användning av korrekt data.</a:t>
            </a:r>
          </a:p>
          <a:p>
            <a:r>
              <a:rPr lang="sv-SE" sz="1200" dirty="0">
                <a:solidFill>
                  <a:schemeClr val="tx2"/>
                </a:solidFill>
              </a:rPr>
              <a:t>Gränsdragning mellan kategorier svår, viss data kan finnas i flera kategorier. Detta kommer att hanteras på ett pragmatiskt sätt med fokus på att alla </a:t>
            </a:r>
          </a:p>
          <a:p>
            <a:r>
              <a:rPr lang="sv-SE" sz="1200" dirty="0">
                <a:solidFill>
                  <a:schemeClr val="tx2"/>
                </a:solidFill>
              </a:rPr>
              <a:t>datamängder  som anses vara särskilt värdefulla kommer med i den kategori som passar bäst.   </a:t>
            </a:r>
          </a:p>
        </p:txBody>
      </p:sp>
    </p:spTree>
    <p:extLst>
      <p:ext uri="{BB962C8B-B14F-4D97-AF65-F5344CB8AC3E}">
        <p14:creationId xmlns:p14="http://schemas.microsoft.com/office/powerpoint/2010/main" val="349590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D72058-835C-4B8C-89B9-354DB8CE0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Presentation ekonomikonsulter och upplägg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169A7159-63B1-4487-A2B6-617276968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0993" y="1414463"/>
            <a:ext cx="8799163" cy="4875212"/>
          </a:xfrm>
          <a:prstGeom prst="rect">
            <a:avLst/>
          </a:prstGeom>
        </p:spPr>
      </p:pic>
      <p:sp>
        <p:nvSpPr>
          <p:cNvPr id="4" name="Pratbubbla: rektangel med rundade hörn 3">
            <a:extLst>
              <a:ext uri="{FF2B5EF4-FFF2-40B4-BE49-F238E27FC236}">
                <a16:creationId xmlns:a16="http://schemas.microsoft.com/office/drawing/2014/main" id="{6BAC4140-140B-42DE-98A1-F648CE73D1D0}"/>
              </a:ext>
            </a:extLst>
          </p:cNvPr>
          <p:cNvSpPr/>
          <p:nvPr/>
        </p:nvSpPr>
        <p:spPr>
          <a:xfrm>
            <a:off x="9823939" y="1414463"/>
            <a:ext cx="1969476" cy="5017055"/>
          </a:xfrm>
          <a:prstGeom prst="wedgeRoundRectCallout">
            <a:avLst>
              <a:gd name="adj1" fmla="val -63912"/>
              <a:gd name="adj2" fmla="val 19722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/>
              <a:t>Vi har nu fått ekonomi-konsulter på plats. De kommer att samla gruppen med utpekade controllers hos </a:t>
            </a:r>
            <a:r>
              <a:rPr lang="sv-SE" sz="2400" dirty="0" err="1"/>
              <a:t>resp</a:t>
            </a:r>
            <a:r>
              <a:rPr lang="sv-SE" sz="2400" dirty="0"/>
              <a:t> organisation. </a:t>
            </a:r>
          </a:p>
        </p:txBody>
      </p:sp>
    </p:spTree>
    <p:extLst>
      <p:ext uri="{BB962C8B-B14F-4D97-AF65-F5344CB8AC3E}">
        <p14:creationId xmlns:p14="http://schemas.microsoft.com/office/powerpoint/2010/main" val="292854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D72058-835C-4B8C-89B9-354DB8CE0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Presentation ekonomikonsulter och upplägg</a:t>
            </a:r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FEE4D21A-6EC4-4C93-B169-B4AF2EFB4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2210" y="1414463"/>
            <a:ext cx="8816730" cy="4875212"/>
          </a:xfrm>
          <a:prstGeom prst="rect">
            <a:avLst/>
          </a:prstGeom>
        </p:spPr>
      </p:pic>
      <p:sp>
        <p:nvSpPr>
          <p:cNvPr id="5" name="Pratbubbla: rektangel med rundade hörn 4">
            <a:extLst>
              <a:ext uri="{FF2B5EF4-FFF2-40B4-BE49-F238E27FC236}">
                <a16:creationId xmlns:a16="http://schemas.microsoft.com/office/drawing/2014/main" id="{52E10F13-F8AE-4D3C-A41D-FCF3D2589A97}"/>
              </a:ext>
            </a:extLst>
          </p:cNvPr>
          <p:cNvSpPr/>
          <p:nvPr/>
        </p:nvSpPr>
        <p:spPr>
          <a:xfrm>
            <a:off x="8264769" y="2391508"/>
            <a:ext cx="3294184" cy="4126523"/>
          </a:xfrm>
          <a:prstGeom prst="wedgeRoundRectCallout">
            <a:avLst>
              <a:gd name="adj1" fmla="val -58555"/>
              <a:gd name="adj2" fmla="val 19722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/>
              <a:t>En viktig del i arbetet är att skapa en ”beräkningsmodell” så att alla organisationer tar fram underlag och beräkningar utifrån samma grund så att de blir jämförbara. Detta görs i samarbete med controllergruppen. </a:t>
            </a:r>
          </a:p>
        </p:txBody>
      </p:sp>
    </p:spTree>
    <p:extLst>
      <p:ext uri="{BB962C8B-B14F-4D97-AF65-F5344CB8AC3E}">
        <p14:creationId xmlns:p14="http://schemas.microsoft.com/office/powerpoint/2010/main" val="335306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D72058-835C-4B8C-89B9-354DB8CE0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Presentation ekonomikonsulter och upplägg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39079613-0214-4B97-8E07-ED047E4DF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3231" y="1414463"/>
            <a:ext cx="8714688" cy="487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6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71D8ED-C077-4FE5-B1CD-D7AEC2C07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Arbetsverktyg - </a:t>
            </a:r>
            <a:r>
              <a:rPr lang="sv-SE" dirty="0" err="1"/>
              <a:t>Antura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C9E05C8-3228-48C5-A69E-40D438B1B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Dela dokument med versionshantering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ratbubbla: rektangel med rundade hörn 3">
            <a:extLst>
              <a:ext uri="{FF2B5EF4-FFF2-40B4-BE49-F238E27FC236}">
                <a16:creationId xmlns:a16="http://schemas.microsoft.com/office/drawing/2014/main" id="{B1C785CA-2B2A-4321-97BD-3124E92F820E}"/>
              </a:ext>
            </a:extLst>
          </p:cNvPr>
          <p:cNvSpPr/>
          <p:nvPr/>
        </p:nvSpPr>
        <p:spPr>
          <a:xfrm>
            <a:off x="1758462" y="1875693"/>
            <a:ext cx="7631722" cy="3774831"/>
          </a:xfrm>
          <a:prstGeom prst="wedgeRoundRectCallout">
            <a:avLst>
              <a:gd name="adj1" fmla="val -58555"/>
              <a:gd name="adj2" fmla="val 19722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/>
              <a:t>Vi kommer använda projektverktyget </a:t>
            </a:r>
            <a:r>
              <a:rPr lang="sv-SE" sz="2400" dirty="0" err="1"/>
              <a:t>Antura</a:t>
            </a:r>
            <a:r>
              <a:rPr lang="sv-SE" sz="2400" dirty="0"/>
              <a:t> för att dela dokument och få till en bra versionshantering.  Alla inom uppdraget kommer att få en inloggning till </a:t>
            </a:r>
            <a:r>
              <a:rPr lang="sv-SE" sz="2400" dirty="0" err="1"/>
              <a:t>Antura</a:t>
            </a:r>
            <a:r>
              <a:rPr lang="sv-SE" sz="2400" dirty="0"/>
              <a:t> via mail. Där finns beskrivningar om hur man ska jobba i verktyget och kontaktuppgifter till supporten om man har frågor. </a:t>
            </a:r>
          </a:p>
        </p:txBody>
      </p:sp>
    </p:spTree>
    <p:extLst>
      <p:ext uri="{BB962C8B-B14F-4D97-AF65-F5344CB8AC3E}">
        <p14:creationId xmlns:p14="http://schemas.microsoft.com/office/powerpoint/2010/main" val="155619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2CF734-9635-4BE6-9966-74DEF7568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agenda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0B18121-6462-43C7-8BB7-3C6AC81D7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568" y="2062486"/>
            <a:ext cx="11224297" cy="487480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000" dirty="0"/>
              <a:t>10.00-10.15 	Introduktion och presentationsrunda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000" dirty="0"/>
              <a:t>10.15-12.00 	Bikupor kring listor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000" dirty="0"/>
              <a:t>12.00-13.00 	LUNCH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000" dirty="0"/>
              <a:t>13.00-14.30 	Summering av förmiddag och </a:t>
            </a:r>
            <a:r>
              <a:rPr lang="sv-SE" sz="2000" dirty="0" err="1"/>
              <a:t>ev</a:t>
            </a:r>
            <a:r>
              <a:rPr lang="sv-SE" sz="2000" dirty="0"/>
              <a:t> ytterligare reflektioner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000" dirty="0"/>
              <a:t>14.30-14.45 	Fika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000" dirty="0"/>
              <a:t>14.45-15.00 	Budgetära konsekvenser och finansieringslösningar, konsulter PWC och arbetets uppstart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000" dirty="0"/>
              <a:t>15.00-16.00 	Tidplan och övrigt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1200" dirty="0" err="1"/>
              <a:t>Antura</a:t>
            </a:r>
            <a:endParaRPr lang="sv-SE" sz="1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1200" dirty="0"/>
              <a:t>Möte med PSI-utredningen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sz="1200" dirty="0"/>
              <a:t>Tankar och reflektioner- vilka frågeställningar är aktuella nu?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45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421CDB-5ACA-48D8-A396-FDCAF6ED0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Möte med PSI-utredningen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8D55A0-2C66-4E02-973A-43BC193A8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PSI-utredning tillsatt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Särskild utredare: Peder Liljeqvist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Sekreterare:  Anja Nordfeldt, Cecilia Holmdahl och Alexander </a:t>
            </a:r>
            <a:r>
              <a:rPr lang="sv-SE" dirty="0" err="1"/>
              <a:t>Warnolf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6214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421CDB-5ACA-48D8-A396-FDCAF6ED0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Möte med PSI-utredningen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8D55A0-2C66-4E02-973A-43BC193A8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Förändring av PSI-direktivet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alla medlemsstater välkomnade förändringarna i PSI-direktivet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förhandlingarna gick ovanligt snabbt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Stort intresse från offentliga företag.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PSI-expertgrupp – Från Sverige deltar Ingela, </a:t>
            </a:r>
            <a:r>
              <a:rPr lang="sv-SE" dirty="0" err="1"/>
              <a:t>Sumbat</a:t>
            </a:r>
            <a:r>
              <a:rPr lang="sv-SE" dirty="0"/>
              <a:t> och Kristine Ulander från DIGG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dirty="0"/>
              <a:t>Tillämpningsfrågor, erfarenhetsutbyte, metoder etc.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732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421CDB-5ACA-48D8-A396-FDCAF6ED0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Möte med PSI-utredningen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8D55A0-2C66-4E02-973A-43BC193A8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Särskilt värdefulla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Kommissionen kan bestämma om att justera kategorierna – de kan lägga till eller dra ifrån kategorier.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Innehållet i kategorierna – röstning via en kommitté där medlemsstaterna har deltagare - </a:t>
            </a:r>
            <a:r>
              <a:rPr lang="sv-SE" dirty="0" err="1"/>
              <a:t>Open</a:t>
            </a:r>
            <a:r>
              <a:rPr lang="sv-SE" dirty="0"/>
              <a:t> Data </a:t>
            </a:r>
            <a:r>
              <a:rPr lang="sv-SE" dirty="0" err="1"/>
              <a:t>Commitee</a:t>
            </a:r>
            <a:r>
              <a:rPr lang="sv-SE" dirty="0"/>
              <a:t>. Sveriges representanter är Ingela och </a:t>
            </a:r>
            <a:r>
              <a:rPr lang="sv-SE" dirty="0" err="1"/>
              <a:t>Sumbat</a:t>
            </a:r>
            <a:r>
              <a:rPr lang="sv-SE" dirty="0"/>
              <a:t>. Deltagarna röstar om de godkänner </a:t>
            </a:r>
            <a:r>
              <a:rPr lang="sv-SE" dirty="0" err="1"/>
              <a:t>genomförandeakt</a:t>
            </a:r>
            <a:r>
              <a:rPr lang="sv-SE" dirty="0"/>
              <a:t> eller inte.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 err="1"/>
              <a:t>Genomförandeakten</a:t>
            </a:r>
            <a:r>
              <a:rPr lang="sv-SE" dirty="0"/>
              <a:t> beräknas vara klar sommaren 2020 – ambitiös plan! </a:t>
            </a:r>
          </a:p>
        </p:txBody>
      </p:sp>
    </p:spTree>
    <p:extLst>
      <p:ext uri="{BB962C8B-B14F-4D97-AF65-F5344CB8AC3E}">
        <p14:creationId xmlns:p14="http://schemas.microsoft.com/office/powerpoint/2010/main" val="81615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421CDB-5ACA-48D8-A396-FDCAF6ED0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Möte med PSI-utredningen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8D55A0-2C66-4E02-973A-43BC193A8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DIGGs</a:t>
            </a:r>
            <a:r>
              <a:rPr lang="sv-SE" dirty="0"/>
              <a:t> regeringsuppdrag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Består av flera delar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dirty="0"/>
              <a:t>öka förmågan i offentlig </a:t>
            </a:r>
            <a:r>
              <a:rPr lang="sv-SE" dirty="0" err="1"/>
              <a:t>sektot</a:t>
            </a:r>
            <a:r>
              <a:rPr lang="sv-SE" dirty="0"/>
              <a:t> att tillgängliggöra öppna data,,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dirty="0"/>
              <a:t>öka förmågan att bedriva öppen och datadriven </a:t>
            </a:r>
            <a:r>
              <a:rPr lang="sv-SE" dirty="0" err="1"/>
              <a:t>innovaion</a:t>
            </a:r>
            <a:r>
              <a:rPr lang="sv-SE" dirty="0"/>
              <a:t>,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dirty="0"/>
              <a:t>öka förmågan att tillämpa AI.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Reflektioner: låga incitament att tillgängliggöra data, eldsjäldrivet, det finns inga påföljder om man inte följer PSI-lagen, saknas morot och piska, tillgängliggörande blir domänspecifikt och drivs från andra direktiv, </a:t>
            </a:r>
            <a:br>
              <a:rPr lang="sv-SE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645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EC9C019-2B07-4419-91DC-3B94757BC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Nästa period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ED10DEF-A30E-4A50-AE02-101667F2F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Konsulterna kommer att jobba på utifrån inlämnat material</a:t>
            </a:r>
          </a:p>
          <a:p>
            <a:r>
              <a:rPr lang="sv-SE" dirty="0"/>
              <a:t>Alla reflekterar och </a:t>
            </a:r>
            <a:r>
              <a:rPr lang="sv-SE" dirty="0" err="1"/>
              <a:t>ev</a:t>
            </a:r>
            <a:r>
              <a:rPr lang="sv-SE" dirty="0"/>
              <a:t> fyller på i listorna utifrån ett helhetsperspektiv</a:t>
            </a:r>
          </a:p>
          <a:p>
            <a:r>
              <a:rPr lang="sv-SE" dirty="0"/>
              <a:t>Parallellt arbete med controllers </a:t>
            </a:r>
          </a:p>
          <a:p>
            <a:endParaRPr lang="sv-SE" dirty="0"/>
          </a:p>
          <a:p>
            <a:r>
              <a:rPr lang="sv-SE" dirty="0"/>
              <a:t>Fokus nästa möte –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Färdiga listor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Genomförda intervjuer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Påbörjad analys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7855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5DE441E8-D1AC-4AEF-BDD0-628B8F978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6825" y="809701"/>
            <a:ext cx="9391650" cy="5287499"/>
          </a:xfrm>
          <a:prstGeom prst="rect">
            <a:avLst/>
          </a:prstGeom>
        </p:spPr>
      </p:pic>
      <p:sp>
        <p:nvSpPr>
          <p:cNvPr id="3" name="Pratbubbla: rektangel med rundade hörn 2">
            <a:extLst>
              <a:ext uri="{FF2B5EF4-FFF2-40B4-BE49-F238E27FC236}">
                <a16:creationId xmlns:a16="http://schemas.microsoft.com/office/drawing/2014/main" id="{BC01AFAC-33FB-4652-B342-B867E5895458}"/>
              </a:ext>
            </a:extLst>
          </p:cNvPr>
          <p:cNvSpPr/>
          <p:nvPr/>
        </p:nvSpPr>
        <p:spPr>
          <a:xfrm>
            <a:off x="9764591" y="1238297"/>
            <a:ext cx="2321168" cy="5464845"/>
          </a:xfrm>
          <a:prstGeom prst="wedgeRoundRectCallout">
            <a:avLst>
              <a:gd name="adj1" fmla="val -58555"/>
              <a:gd name="adj2" fmla="val 19722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/>
              <a:t>Under första </a:t>
            </a:r>
            <a:r>
              <a:rPr lang="sv-SE" sz="2400" dirty="0" err="1"/>
              <a:t>ws</a:t>
            </a:r>
            <a:r>
              <a:rPr lang="sv-SE" sz="2400" dirty="0"/>
              <a:t> fick alla skriva ner alla frågor och funderingar man hade. Vi kollade av läget kring frågor och funderingar nu. Dessa frågor tas med i planering av fortsatt arbete </a:t>
            </a:r>
          </a:p>
        </p:txBody>
      </p:sp>
    </p:spTree>
    <p:extLst>
      <p:ext uri="{BB962C8B-B14F-4D97-AF65-F5344CB8AC3E}">
        <p14:creationId xmlns:p14="http://schemas.microsoft.com/office/powerpoint/2010/main" val="352825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2CF734-9635-4BE6-9966-74DEF7568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INTRO TILL GRUPPÖVNING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0B18121-6462-43C7-8BB7-3C6AC81D7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569" y="1992148"/>
            <a:ext cx="10515600" cy="487480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Gruppindelning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15 min per område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Reflektera över utkast till listor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dirty="0"/>
          </a:p>
          <a:p>
            <a:r>
              <a:rPr lang="sv-SE" dirty="0"/>
              <a:t>Frågeställningar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Är området täckt?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Är nivån på respektive lista OK?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dirty="0"/>
              <a:t>Tankar o reflektioner? Nivåerna utifrån uppdragsgivarens/Kommissionens perspektiv?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Finns behov av prioritering i listorna?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 dirty="0"/>
              <a:t>I vilket perspektiv i så fall?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sv-SE" sz="2800" dirty="0"/>
          </a:p>
        </p:txBody>
      </p:sp>
      <p:sp>
        <p:nvSpPr>
          <p:cNvPr id="4" name="Pratbubbla: rektangel med rundade hörn 3">
            <a:extLst>
              <a:ext uri="{FF2B5EF4-FFF2-40B4-BE49-F238E27FC236}">
                <a16:creationId xmlns:a16="http://schemas.microsoft.com/office/drawing/2014/main" id="{0AE56D76-28EA-4A05-A76D-1950489D72E5}"/>
              </a:ext>
            </a:extLst>
          </p:cNvPr>
          <p:cNvSpPr/>
          <p:nvPr/>
        </p:nvSpPr>
        <p:spPr>
          <a:xfrm>
            <a:off x="7596554" y="1078523"/>
            <a:ext cx="3294184" cy="3774831"/>
          </a:xfrm>
          <a:prstGeom prst="wedgeRoundRectCallout">
            <a:avLst>
              <a:gd name="adj1" fmla="val -58555"/>
              <a:gd name="adj2" fmla="val 19722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/>
              <a:t>Alla reflekterade över listorna inom de sex kategorierna som alla berörda har fyllt på utifrån vilka värdefulla data man ser att man själv har. Resultatet redovisas i följande bilder</a:t>
            </a:r>
          </a:p>
        </p:txBody>
      </p:sp>
    </p:spTree>
    <p:extLst>
      <p:ext uri="{BB962C8B-B14F-4D97-AF65-F5344CB8AC3E}">
        <p14:creationId xmlns:p14="http://schemas.microsoft.com/office/powerpoint/2010/main" val="209475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30AA7F-C9BB-4474-9AAB-93CD62248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metrologi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FA36FA2-EF74-46FA-BBF7-F6728CB05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4990" y="1615750"/>
            <a:ext cx="5262020" cy="4874803"/>
          </a:xfrm>
        </p:spPr>
        <p:txBody>
          <a:bodyPr/>
          <a:lstStyle/>
          <a:p>
            <a:pPr algn="ctr"/>
            <a:r>
              <a:rPr lang="sv-SE" sz="1200" b="1" dirty="0"/>
              <a:t>Är området täckt?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/>
              <a:t>Kan finnas mer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/>
              <a:t>Vägväderdata ligger på </a:t>
            </a:r>
            <a:r>
              <a:rPr lang="sv-SE" sz="1200" dirty="0" err="1"/>
              <a:t>geodata</a:t>
            </a:r>
            <a:endParaRPr lang="sv-SE" sz="12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/>
              <a:t>Översvämningsdata här eller geospatial?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/>
              <a:t>Vägtemperaturer?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/>
              <a:t>Trafikverkets väderdata?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/>
              <a:t>Bra nivå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/>
              <a:t>Ja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sv-SE" sz="1200" dirty="0"/>
          </a:p>
          <a:p>
            <a:pPr algn="ctr"/>
            <a:r>
              <a:rPr lang="sv-SE" sz="1200" b="1" dirty="0"/>
              <a:t>Är nivån på respektive lista OK?</a:t>
            </a:r>
          </a:p>
          <a:p>
            <a:pPr algn="ctr"/>
            <a:r>
              <a:rPr lang="sv-SE" sz="1200" dirty="0"/>
              <a:t>Nivåerna utifrån uppdragsgivarens/ Kommissionens perspektiv?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/>
              <a:t>Ja fast de 3 detaljerade nivåerna borde kunna vara aggregerad nivå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/>
              <a:t>Lagom nivå</a:t>
            </a:r>
          </a:p>
          <a:p>
            <a:pPr algn="ctr"/>
            <a:endParaRPr lang="sv-SE" sz="1200" b="1" dirty="0"/>
          </a:p>
          <a:p>
            <a:pPr algn="ctr"/>
            <a:r>
              <a:rPr lang="sv-SE" sz="1200" b="1" dirty="0"/>
              <a:t>Finns behov av prioritering i listorna? </a:t>
            </a:r>
          </a:p>
          <a:p>
            <a:pPr algn="ctr"/>
            <a:r>
              <a:rPr lang="sv-SE" sz="1200" dirty="0"/>
              <a:t>I vilket perspektiv i så fall? </a:t>
            </a:r>
          </a:p>
          <a:p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154012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30AA7F-C9BB-4474-9AAB-93CD62248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rörlighet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4576971-1F1D-4A70-B167-E0784A0E6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011" y="1537689"/>
            <a:ext cx="4321534" cy="4875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>
                <a:solidFill>
                  <a:schemeClr val="tx1"/>
                </a:solidFill>
              </a:rPr>
              <a:t>Gå tillbaka till direktivets definition av rörlighet</a:t>
            </a:r>
          </a:p>
          <a:p>
            <a:pPr algn="ctr"/>
            <a:endParaRPr lang="sv-SE" sz="1200" b="1" dirty="0">
              <a:solidFill>
                <a:schemeClr val="tx1"/>
              </a:solidFill>
            </a:endParaRPr>
          </a:p>
          <a:p>
            <a:pPr algn="ctr"/>
            <a:endParaRPr lang="sv-SE" sz="1200" b="1" dirty="0">
              <a:solidFill>
                <a:schemeClr val="tx1"/>
              </a:solidFill>
            </a:endParaRPr>
          </a:p>
          <a:p>
            <a:pPr algn="ctr"/>
            <a:r>
              <a:rPr lang="sv-SE" sz="1200" b="1" dirty="0">
                <a:solidFill>
                  <a:schemeClr val="tx1"/>
                </a:solidFill>
              </a:rPr>
              <a:t>Är området täckt?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 err="1">
                <a:solidFill>
                  <a:schemeClr val="tx1"/>
                </a:solidFill>
              </a:rPr>
              <a:t>Väg+järnväg</a:t>
            </a:r>
            <a:r>
              <a:rPr lang="sv-SE" sz="1200" dirty="0">
                <a:solidFill>
                  <a:schemeClr val="tx1"/>
                </a:solidFill>
              </a:rPr>
              <a:t> är det rörlighet? Flytta från </a:t>
            </a:r>
            <a:r>
              <a:rPr lang="sv-SE" sz="1200" dirty="0" err="1">
                <a:solidFill>
                  <a:schemeClr val="tx1"/>
                </a:solidFill>
              </a:rPr>
              <a:t>geodata</a:t>
            </a:r>
            <a:r>
              <a:rPr lang="sv-SE" sz="1200" dirty="0">
                <a:solidFill>
                  <a:schemeClr val="tx1"/>
                </a:solidFill>
              </a:rPr>
              <a:t>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Sjöfart + luftfart saknas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 err="1">
                <a:solidFill>
                  <a:schemeClr val="tx1"/>
                </a:solidFill>
              </a:rPr>
              <a:t>Kollektivtrafisk</a:t>
            </a:r>
            <a:r>
              <a:rPr lang="sv-SE" sz="1200" dirty="0">
                <a:solidFill>
                  <a:schemeClr val="tx1"/>
                </a:solidFill>
              </a:rPr>
              <a:t> saknas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Sjöfartsverket har skickat in lista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NVDB? ROT? (finns på geospatial)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Elevpendling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Tidtabeller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Arbetskraft (in o utflyttning inom olika områden) </a:t>
            </a:r>
          </a:p>
          <a:p>
            <a:pPr algn="ctr"/>
            <a:endParaRPr lang="sv-SE" sz="1200" dirty="0">
              <a:solidFill>
                <a:schemeClr val="tx1"/>
              </a:solidFill>
            </a:endParaRPr>
          </a:p>
        </p:txBody>
      </p:sp>
      <p:sp>
        <p:nvSpPr>
          <p:cNvPr id="5" name="Platshållare för innehåll 3">
            <a:extLst>
              <a:ext uri="{FF2B5EF4-FFF2-40B4-BE49-F238E27FC236}">
                <a16:creationId xmlns:a16="http://schemas.microsoft.com/office/drawing/2014/main" id="{9D3DA71D-74A8-453A-8287-36205A41D58C}"/>
              </a:ext>
            </a:extLst>
          </p:cNvPr>
          <p:cNvSpPr txBox="1">
            <a:spLocks/>
          </p:cNvSpPr>
          <p:nvPr/>
        </p:nvSpPr>
        <p:spPr>
          <a:xfrm>
            <a:off x="6096000" y="1805108"/>
            <a:ext cx="4321534" cy="487521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b="1" dirty="0">
              <a:solidFill>
                <a:schemeClr val="tx1"/>
              </a:solidFill>
            </a:endParaRPr>
          </a:p>
          <a:p>
            <a:pPr algn="ctr"/>
            <a:r>
              <a:rPr lang="sv-SE" sz="1200" b="1" dirty="0">
                <a:solidFill>
                  <a:schemeClr val="tx1"/>
                </a:solidFill>
              </a:rPr>
              <a:t>Är nivån på respektive lista OK?</a:t>
            </a:r>
          </a:p>
          <a:p>
            <a:pPr algn="ctr"/>
            <a:r>
              <a:rPr lang="sv-SE" sz="1200" dirty="0">
                <a:solidFill>
                  <a:schemeClr val="tx1"/>
                </a:solidFill>
              </a:rPr>
              <a:t>Nivåerna utifrån uppdragsgivarens/ Kommissionens perspektiv?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detaljerad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Trafikverkets nivå känns rimlig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Transportstyrelsen är nere på attributnivå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Är den aggregerade nivån bättre?</a:t>
            </a:r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b="1" dirty="0">
              <a:solidFill>
                <a:schemeClr val="tx1"/>
              </a:solidFill>
            </a:endParaRPr>
          </a:p>
          <a:p>
            <a:pPr algn="ctr"/>
            <a:r>
              <a:rPr lang="sv-SE" sz="1200" b="1" dirty="0">
                <a:solidFill>
                  <a:schemeClr val="tx1"/>
                </a:solidFill>
              </a:rPr>
              <a:t>Finns behov av prioritering i listorna? </a:t>
            </a:r>
          </a:p>
          <a:p>
            <a:pPr algn="ctr"/>
            <a:r>
              <a:rPr lang="sv-SE" sz="1200" dirty="0">
                <a:solidFill>
                  <a:schemeClr val="tx1"/>
                </a:solidFill>
              </a:rPr>
              <a:t>I vilket perspektiv i så fall?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Ja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Effektiva transporter, miljö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 err="1">
                <a:solidFill>
                  <a:schemeClr val="tx1"/>
                </a:solidFill>
              </a:rPr>
              <a:t>Sjöfartverket</a:t>
            </a:r>
            <a:endParaRPr lang="sv-SE" sz="1200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Flyg?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JA</a:t>
            </a:r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97390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30AA7F-C9BB-4474-9AAB-93CD62248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företag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4576971-1F1D-4A70-B167-E0784A0E6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831" y="723207"/>
            <a:ext cx="4321534" cy="4875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tx1"/>
                </a:solidFill>
              </a:rPr>
              <a:t>Är området täckt?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Vet ej-tror det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Jordbruksverkets info om lantbruksföretag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Ja, utifrån de som är här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Omsättning?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Överlapp datamängder (adresser) import och export? </a:t>
            </a:r>
          </a:p>
          <a:p>
            <a:pPr algn="ctr"/>
            <a:endParaRPr lang="sv-SE" sz="1200" dirty="0">
              <a:solidFill>
                <a:schemeClr val="tx1"/>
              </a:solidFill>
            </a:endParaRPr>
          </a:p>
        </p:txBody>
      </p:sp>
      <p:sp>
        <p:nvSpPr>
          <p:cNvPr id="5" name="Platshållare för innehåll 3">
            <a:extLst>
              <a:ext uri="{FF2B5EF4-FFF2-40B4-BE49-F238E27FC236}">
                <a16:creationId xmlns:a16="http://schemas.microsoft.com/office/drawing/2014/main" id="{9D3DA71D-74A8-453A-8287-36205A41D58C}"/>
              </a:ext>
            </a:extLst>
          </p:cNvPr>
          <p:cNvSpPr txBox="1">
            <a:spLocks/>
          </p:cNvSpPr>
          <p:nvPr/>
        </p:nvSpPr>
        <p:spPr>
          <a:xfrm>
            <a:off x="6096000" y="1805108"/>
            <a:ext cx="4321534" cy="487521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b="1" dirty="0">
              <a:solidFill>
                <a:schemeClr val="tx1"/>
              </a:solidFill>
            </a:endParaRPr>
          </a:p>
          <a:p>
            <a:pPr algn="ctr"/>
            <a:r>
              <a:rPr lang="sv-SE" sz="1200" b="1" dirty="0">
                <a:solidFill>
                  <a:schemeClr val="tx1"/>
                </a:solidFill>
              </a:rPr>
              <a:t>Är nivån på respektive lista OK?</a:t>
            </a:r>
          </a:p>
          <a:p>
            <a:pPr algn="ctr"/>
            <a:r>
              <a:rPr lang="sv-SE" sz="1200" dirty="0">
                <a:solidFill>
                  <a:schemeClr val="tx1"/>
                </a:solidFill>
              </a:rPr>
              <a:t>Nivåerna utifrån uppdragsgivarens/ Kommissionens perspektiv?</a:t>
            </a:r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detaljerad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Känns detaljerad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Sekretess – ska vi föreslå sådana datamängder?</a:t>
            </a:r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b="1" dirty="0">
              <a:solidFill>
                <a:schemeClr val="tx1"/>
              </a:solidFill>
            </a:endParaRPr>
          </a:p>
          <a:p>
            <a:pPr algn="ctr"/>
            <a:r>
              <a:rPr lang="sv-SE" sz="1200" b="1" dirty="0">
                <a:solidFill>
                  <a:schemeClr val="tx1"/>
                </a:solidFill>
              </a:rPr>
              <a:t>Finns behov av prioritering i listorna? </a:t>
            </a:r>
          </a:p>
          <a:p>
            <a:pPr algn="ctr"/>
            <a:r>
              <a:rPr lang="sv-SE" sz="1200" dirty="0">
                <a:solidFill>
                  <a:schemeClr val="tx1"/>
                </a:solidFill>
              </a:rPr>
              <a:t>I vilket perspektiv i så fall?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Nej, lika bra att ta med allt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Arkiv?</a:t>
            </a:r>
          </a:p>
          <a:p>
            <a:pPr algn="ctr"/>
            <a:endParaRPr lang="sv-SE" sz="1200" dirty="0"/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234774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30AA7F-C9BB-4474-9AAB-93CD62248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statistik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4576971-1F1D-4A70-B167-E0784A0E6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072" y="1820949"/>
            <a:ext cx="4321534" cy="4875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tx1"/>
                </a:solidFill>
              </a:rPr>
              <a:t>Är området täckt?</a:t>
            </a:r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SLU-data motsvarande Skogsstyrelsens statistik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Miljöstatistik från NV, </a:t>
            </a:r>
            <a:r>
              <a:rPr lang="sv-SE" sz="1200" dirty="0" err="1">
                <a:solidFill>
                  <a:schemeClr val="tx1"/>
                </a:solidFill>
              </a:rPr>
              <a:t>HaV</a:t>
            </a:r>
            <a:r>
              <a:rPr lang="sv-SE" sz="1200" dirty="0">
                <a:solidFill>
                  <a:schemeClr val="tx1"/>
                </a:solidFill>
              </a:rPr>
              <a:t> och Jordbruksverket, eller ska dessa ligga under andra kategorier? 25 </a:t>
            </a:r>
            <a:r>
              <a:rPr lang="sv-SE" sz="1200" dirty="0" err="1">
                <a:solidFill>
                  <a:schemeClr val="tx1"/>
                </a:solidFill>
              </a:rPr>
              <a:t>st</a:t>
            </a:r>
            <a:r>
              <a:rPr lang="sv-SE" sz="1200" dirty="0">
                <a:solidFill>
                  <a:schemeClr val="tx1"/>
                </a:solidFill>
              </a:rPr>
              <a:t> myndigheter är statistikansvariga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Stort fokus på </a:t>
            </a:r>
            <a:r>
              <a:rPr lang="sv-SE" sz="1200" dirty="0" err="1">
                <a:solidFill>
                  <a:schemeClr val="tx1"/>
                </a:solidFill>
              </a:rPr>
              <a:t>befolkning+lite</a:t>
            </a:r>
            <a:r>
              <a:rPr lang="sv-SE" sz="1200" dirty="0">
                <a:solidFill>
                  <a:schemeClr val="tx1"/>
                </a:solidFill>
              </a:rPr>
              <a:t> skog och transport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Ytterligare basnäring?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Nej, alla myndigheter borde kanske kunna finnas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Nej, nu befolkning och skogsnäring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Saknar mineralnäring, turism, </a:t>
            </a:r>
            <a:r>
              <a:rPr lang="sv-SE" sz="1200" dirty="0" err="1">
                <a:solidFill>
                  <a:schemeClr val="tx1"/>
                </a:solidFill>
              </a:rPr>
              <a:t>arbets</a:t>
            </a:r>
            <a:r>
              <a:rPr lang="sv-SE" sz="1200" dirty="0">
                <a:solidFill>
                  <a:schemeClr val="tx1"/>
                </a:solidFill>
              </a:rPr>
              <a:t>?</a:t>
            </a:r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dirty="0">
              <a:solidFill>
                <a:schemeClr val="tx1"/>
              </a:solidFill>
            </a:endParaRPr>
          </a:p>
        </p:txBody>
      </p:sp>
      <p:sp>
        <p:nvSpPr>
          <p:cNvPr id="5" name="Platshållare för innehåll 3">
            <a:extLst>
              <a:ext uri="{FF2B5EF4-FFF2-40B4-BE49-F238E27FC236}">
                <a16:creationId xmlns:a16="http://schemas.microsoft.com/office/drawing/2014/main" id="{9D3DA71D-74A8-453A-8287-36205A41D58C}"/>
              </a:ext>
            </a:extLst>
          </p:cNvPr>
          <p:cNvSpPr txBox="1">
            <a:spLocks/>
          </p:cNvSpPr>
          <p:nvPr/>
        </p:nvSpPr>
        <p:spPr>
          <a:xfrm>
            <a:off x="6096000" y="2201923"/>
            <a:ext cx="4321534" cy="487521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b="1" dirty="0">
              <a:solidFill>
                <a:schemeClr val="tx1"/>
              </a:solidFill>
            </a:endParaRPr>
          </a:p>
          <a:p>
            <a:pPr algn="ctr"/>
            <a:r>
              <a:rPr lang="sv-SE" sz="1200" b="1" dirty="0">
                <a:solidFill>
                  <a:schemeClr val="tx1"/>
                </a:solidFill>
              </a:rPr>
              <a:t>Är nivån på respektive lista OK?</a:t>
            </a:r>
          </a:p>
          <a:p>
            <a:pPr algn="ctr"/>
            <a:r>
              <a:rPr lang="sv-SE" sz="1200" dirty="0">
                <a:solidFill>
                  <a:schemeClr val="tx1"/>
                </a:solidFill>
              </a:rPr>
              <a:t>Nivåerna utifrån uppdragsgivarens/ Kommissionens perspektiv?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Ja men SCBs uppgifter om aggregerad nivå är avvikande från andra kategorier.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Vad ingår i Eurostatistiken, väldigt övergripande i </a:t>
            </a:r>
            <a:r>
              <a:rPr lang="sv-SE" sz="1200" dirty="0" err="1">
                <a:solidFill>
                  <a:schemeClr val="tx1"/>
                </a:solidFill>
              </a:rPr>
              <a:t>Europstat</a:t>
            </a:r>
            <a:endParaRPr lang="sv-SE" sz="1200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Olika detaljeringsnivå</a:t>
            </a:r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r>
              <a:rPr lang="sv-SE" sz="1200" b="1" dirty="0">
                <a:solidFill>
                  <a:schemeClr val="tx1"/>
                </a:solidFill>
              </a:rPr>
              <a:t>Finns behov av prioritering i listorna? </a:t>
            </a:r>
          </a:p>
          <a:p>
            <a:pPr algn="ctr"/>
            <a:r>
              <a:rPr lang="sv-SE" sz="1200" dirty="0">
                <a:solidFill>
                  <a:schemeClr val="tx1"/>
                </a:solidFill>
              </a:rPr>
              <a:t>I vilket perspektiv i så fall?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SCB OK.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Statistik från Eurostat är väldigt övergripande behöver lyftas upp för att värderas av oss</a:t>
            </a:r>
          </a:p>
          <a:p>
            <a:pPr algn="ctr"/>
            <a:endParaRPr lang="sv-SE" sz="1200" dirty="0"/>
          </a:p>
          <a:p>
            <a:pPr algn="ctr"/>
            <a:endParaRPr lang="sv-SE" sz="1200" dirty="0"/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170972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30AA7F-C9BB-4474-9AAB-93CD62248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geospatial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4576971-1F1D-4A70-B167-E0784A0E6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095" y="1259581"/>
            <a:ext cx="4321534" cy="4875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tx1"/>
                </a:solidFill>
              </a:rPr>
              <a:t>Är området täckt?</a:t>
            </a:r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Skogsstyrelsens data borde tillhöra jordobservation och miljö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Vad är Geospatiala områden jämfört med andra områden?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Jordbruksmark?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Reservat?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SGI?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Tyngdkraft? (SGU)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Rymdstyrelsens satellitdata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Administrativ indelning</a:t>
            </a:r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dirty="0">
              <a:solidFill>
                <a:schemeClr val="tx1"/>
              </a:solidFill>
            </a:endParaRPr>
          </a:p>
        </p:txBody>
      </p:sp>
      <p:sp>
        <p:nvSpPr>
          <p:cNvPr id="5" name="Platshållare för innehåll 3">
            <a:extLst>
              <a:ext uri="{FF2B5EF4-FFF2-40B4-BE49-F238E27FC236}">
                <a16:creationId xmlns:a16="http://schemas.microsoft.com/office/drawing/2014/main" id="{9D3DA71D-74A8-453A-8287-36205A41D58C}"/>
              </a:ext>
            </a:extLst>
          </p:cNvPr>
          <p:cNvSpPr txBox="1">
            <a:spLocks/>
          </p:cNvSpPr>
          <p:nvPr/>
        </p:nvSpPr>
        <p:spPr>
          <a:xfrm>
            <a:off x="6139132" y="2201923"/>
            <a:ext cx="4321534" cy="487521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b="1" dirty="0">
              <a:solidFill>
                <a:schemeClr val="tx1"/>
              </a:solidFill>
            </a:endParaRPr>
          </a:p>
          <a:p>
            <a:pPr algn="ctr"/>
            <a:r>
              <a:rPr lang="sv-SE" sz="1200" b="1" dirty="0">
                <a:solidFill>
                  <a:schemeClr val="tx1"/>
                </a:solidFill>
              </a:rPr>
              <a:t>Är nivån på respektive lista OK?</a:t>
            </a:r>
          </a:p>
          <a:p>
            <a:pPr algn="ctr"/>
            <a:r>
              <a:rPr lang="sv-SE" sz="1200" dirty="0">
                <a:solidFill>
                  <a:schemeClr val="tx1"/>
                </a:solidFill>
              </a:rPr>
              <a:t>Nivåerna utifrån uppdragsgivarens/ Kommissionens perspektiv?</a:t>
            </a:r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 err="1">
                <a:solidFill>
                  <a:schemeClr val="tx1"/>
                </a:solidFill>
              </a:rPr>
              <a:t>TrV</a:t>
            </a:r>
            <a:r>
              <a:rPr lang="sv-SE" sz="1200" dirty="0">
                <a:solidFill>
                  <a:schemeClr val="tx1"/>
                </a:solidFill>
              </a:rPr>
              <a:t> för detaljerat, nere på attribut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Lantmäteriet exemplariskt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För detaljerat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Diskutera olika nivåer tex LM-Trafikverket (variabelnivå, tänk EU-nivå)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b="1" dirty="0">
              <a:solidFill>
                <a:schemeClr val="tx1"/>
              </a:solidFill>
            </a:endParaRPr>
          </a:p>
          <a:p>
            <a:pPr algn="ctr"/>
            <a:r>
              <a:rPr lang="sv-SE" sz="1200" b="1" dirty="0">
                <a:solidFill>
                  <a:schemeClr val="tx1"/>
                </a:solidFill>
              </a:rPr>
              <a:t>Finns behov av prioritering i listorna? </a:t>
            </a:r>
          </a:p>
          <a:p>
            <a:pPr algn="ctr"/>
            <a:r>
              <a:rPr lang="sv-SE" sz="1200" dirty="0">
                <a:solidFill>
                  <a:schemeClr val="tx1"/>
                </a:solidFill>
              </a:rPr>
              <a:t>I vilket perspektiv i så fall?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sv-SE" sz="1200" dirty="0" err="1">
                <a:solidFill>
                  <a:schemeClr val="tx1"/>
                </a:solidFill>
              </a:rPr>
              <a:t>Prio</a:t>
            </a:r>
            <a:r>
              <a:rPr lang="sv-SE" sz="1200" dirty="0">
                <a:solidFill>
                  <a:schemeClr val="tx1"/>
                </a:solidFill>
              </a:rPr>
              <a:t> generell – beror på frågeställning och LMS grunddata utgör basen för fortsatta tillämpning (=hög </a:t>
            </a:r>
            <a:r>
              <a:rPr lang="sv-SE" sz="1200" dirty="0" err="1">
                <a:solidFill>
                  <a:schemeClr val="tx1"/>
                </a:solidFill>
              </a:rPr>
              <a:t>prio</a:t>
            </a:r>
            <a:r>
              <a:rPr lang="sv-SE" sz="1200" dirty="0">
                <a:solidFill>
                  <a:schemeClr val="tx1"/>
                </a:solidFill>
              </a:rPr>
              <a:t>) </a:t>
            </a:r>
          </a:p>
          <a:p>
            <a:pPr algn="ctr"/>
            <a:endParaRPr lang="sv-SE" sz="1200" dirty="0"/>
          </a:p>
          <a:p>
            <a:pPr algn="ctr"/>
            <a:endParaRPr lang="sv-SE" sz="1200" dirty="0"/>
          </a:p>
          <a:p>
            <a:pPr algn="ctr"/>
            <a:endParaRPr lang="sv-SE" sz="1200" dirty="0"/>
          </a:p>
          <a:p>
            <a:pPr algn="ctr"/>
            <a:endParaRPr lang="sv-SE" sz="1200" dirty="0"/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238905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A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30AA7F-C9BB-4474-9AAB-93CD62248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JORDOBSERVATION OCH MILJÖ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4576971-1F1D-4A70-B167-E0784A0E6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974" y="1613264"/>
            <a:ext cx="4321534" cy="4875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200" b="1" dirty="0">
              <a:solidFill>
                <a:schemeClr val="tx1"/>
              </a:solidFill>
            </a:endParaRPr>
          </a:p>
          <a:p>
            <a:pPr algn="ctr"/>
            <a:r>
              <a:rPr lang="sv-SE" sz="1200" b="1" dirty="0">
                <a:solidFill>
                  <a:schemeClr val="tx1"/>
                </a:solidFill>
              </a:rPr>
              <a:t>Är området täckt?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SLU har kompletterande satellit-info (SLU skogskarta)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Livsmedelsverket: resultat från inspektioner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 err="1">
                <a:solidFill>
                  <a:schemeClr val="tx1"/>
                </a:solidFill>
              </a:rPr>
              <a:t>HaV</a:t>
            </a:r>
            <a:r>
              <a:rPr lang="sv-SE" sz="1200" dirty="0">
                <a:solidFill>
                  <a:schemeClr val="tx1"/>
                </a:solidFill>
              </a:rPr>
              <a:t> – små avlopp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”Smart miljöinfo” Naturvårdsverket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Kemikalieinspektionen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Transport och hav och vatten saknas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Klimatdata SMHI?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Rymdstyrelsen?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Seismologi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 err="1">
                <a:solidFill>
                  <a:schemeClr val="tx1"/>
                </a:solidFill>
              </a:rPr>
              <a:t>Lst</a:t>
            </a:r>
            <a:r>
              <a:rPr lang="sv-SE" sz="1200" dirty="0">
                <a:solidFill>
                  <a:schemeClr val="tx1"/>
                </a:solidFill>
              </a:rPr>
              <a:t>/NV utsläpp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Energi, Skred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Hydrologi?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Havsobservationer?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Markanvändning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Saknar Geotekniska undersökningar</a:t>
            </a:r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dirty="0">
              <a:solidFill>
                <a:schemeClr val="tx1"/>
              </a:solidFill>
            </a:endParaRPr>
          </a:p>
        </p:txBody>
      </p:sp>
      <p:sp>
        <p:nvSpPr>
          <p:cNvPr id="5" name="Platshållare för innehåll 3">
            <a:extLst>
              <a:ext uri="{FF2B5EF4-FFF2-40B4-BE49-F238E27FC236}">
                <a16:creationId xmlns:a16="http://schemas.microsoft.com/office/drawing/2014/main" id="{9D3DA71D-74A8-453A-8287-36205A41D58C}"/>
              </a:ext>
            </a:extLst>
          </p:cNvPr>
          <p:cNvSpPr txBox="1">
            <a:spLocks/>
          </p:cNvSpPr>
          <p:nvPr/>
        </p:nvSpPr>
        <p:spPr>
          <a:xfrm>
            <a:off x="6096000" y="2089780"/>
            <a:ext cx="4321534" cy="487521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b="1" dirty="0">
              <a:solidFill>
                <a:schemeClr val="tx1"/>
              </a:solidFill>
            </a:endParaRPr>
          </a:p>
          <a:p>
            <a:pPr algn="ctr"/>
            <a:r>
              <a:rPr lang="sv-SE" sz="1200" b="1" dirty="0">
                <a:solidFill>
                  <a:schemeClr val="tx1"/>
                </a:solidFill>
              </a:rPr>
              <a:t>Är nivån på respektive lista OK?</a:t>
            </a:r>
          </a:p>
          <a:p>
            <a:pPr algn="ctr"/>
            <a:r>
              <a:rPr lang="sv-SE" sz="1200" dirty="0">
                <a:solidFill>
                  <a:schemeClr val="tx1"/>
                </a:solidFill>
              </a:rPr>
              <a:t>Nivåerna utifrån uppdragsgivarens/ Kommissionens perspektiv?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Miljöövervakningsdata skulle kunna utgöra aggregerad nivå och datamängderna i sig detaljerad nivå, likaså ”klimatdata” och ”arter”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tx1"/>
                </a:solidFill>
              </a:rPr>
              <a:t>Olika detaljeringsnivåer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r>
              <a:rPr lang="sv-SE" sz="1200" b="1" dirty="0">
                <a:solidFill>
                  <a:schemeClr val="tx1"/>
                </a:solidFill>
              </a:rPr>
              <a:t>Finns behov av prioritering i listorna? </a:t>
            </a:r>
          </a:p>
          <a:p>
            <a:pPr algn="ctr"/>
            <a:r>
              <a:rPr lang="sv-SE" sz="1200" dirty="0">
                <a:solidFill>
                  <a:schemeClr val="tx1"/>
                </a:solidFill>
              </a:rPr>
              <a:t>I vilket perspektiv i så fall? </a:t>
            </a:r>
          </a:p>
          <a:p>
            <a:pPr algn="ctr"/>
            <a:r>
              <a:rPr lang="sv-SE" sz="1200" dirty="0">
                <a:solidFill>
                  <a:schemeClr val="tx1"/>
                </a:solidFill>
              </a:rPr>
              <a:t>Definiera vad menar vi med tex höjddata, all höjddata? Språkfråga</a:t>
            </a:r>
          </a:p>
          <a:p>
            <a:pPr algn="ctr"/>
            <a:r>
              <a:rPr lang="sv-SE" sz="1200" dirty="0" err="1">
                <a:solidFill>
                  <a:schemeClr val="tx1"/>
                </a:solidFill>
              </a:rPr>
              <a:t>Inspire</a:t>
            </a:r>
            <a:endParaRPr lang="sv-SE" sz="1200" dirty="0">
              <a:solidFill>
                <a:schemeClr val="tx1"/>
              </a:solidFill>
            </a:endParaRPr>
          </a:p>
          <a:p>
            <a:pPr algn="ctr"/>
            <a:r>
              <a:rPr lang="sv-SE" sz="1200" dirty="0">
                <a:solidFill>
                  <a:schemeClr val="tx1"/>
                </a:solidFill>
              </a:rPr>
              <a:t>Överlappande områden, tex statistik (miljöstatistik)</a:t>
            </a:r>
          </a:p>
          <a:p>
            <a:pPr algn="ctr"/>
            <a:r>
              <a:rPr lang="sv-SE" sz="1200" dirty="0">
                <a:solidFill>
                  <a:schemeClr val="tx1"/>
                </a:solidFill>
              </a:rPr>
              <a:t>Produktion och industrianläggning</a:t>
            </a:r>
          </a:p>
          <a:p>
            <a:pPr algn="ctr"/>
            <a:r>
              <a:rPr lang="sv-SE" sz="1200" dirty="0">
                <a:solidFill>
                  <a:schemeClr val="tx1"/>
                </a:solidFill>
              </a:rPr>
              <a:t>Organisationernas nyckelpersoner?</a:t>
            </a:r>
          </a:p>
          <a:p>
            <a:pPr algn="ctr"/>
            <a:endParaRPr lang="sv-SE" sz="1200" dirty="0"/>
          </a:p>
          <a:p>
            <a:pPr algn="ctr"/>
            <a:endParaRPr lang="sv-SE" sz="1200" dirty="0"/>
          </a:p>
          <a:p>
            <a:pPr algn="ctr"/>
            <a:endParaRPr lang="sv-SE" sz="1200" dirty="0"/>
          </a:p>
          <a:p>
            <a:pPr algn="ctr"/>
            <a:endParaRPr lang="sv-SE" sz="1200" dirty="0"/>
          </a:p>
          <a:p>
            <a:pPr algn="ctr"/>
            <a:endParaRPr lang="sv-SE" sz="1200" dirty="0"/>
          </a:p>
          <a:p>
            <a:pPr algn="ctr"/>
            <a:endParaRPr lang="sv-SE" sz="1200" dirty="0">
              <a:solidFill>
                <a:schemeClr val="tx1"/>
              </a:solidFill>
            </a:endParaRPr>
          </a:p>
          <a:p>
            <a:pPr algn="ctr"/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381909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ANTMÄTERIET">
  <a:themeElements>
    <a:clrScheme name="Lantmäteri">
      <a:dk1>
        <a:sysClr val="windowText" lastClr="000000"/>
      </a:dk1>
      <a:lt1>
        <a:sysClr val="window" lastClr="FFFFFF"/>
      </a:lt1>
      <a:dk2>
        <a:srgbClr val="000000"/>
      </a:dk2>
      <a:lt2>
        <a:srgbClr val="E40427"/>
      </a:lt2>
      <a:accent1>
        <a:srgbClr val="7AB800"/>
      </a:accent1>
      <a:accent2>
        <a:srgbClr val="2D7CAD"/>
      </a:accent2>
      <a:accent3>
        <a:srgbClr val="8455A1"/>
      </a:accent3>
      <a:accent4>
        <a:srgbClr val="EF8604"/>
      </a:accent4>
      <a:accent5>
        <a:srgbClr val="000000"/>
      </a:accent5>
      <a:accent6>
        <a:srgbClr val="000000"/>
      </a:accent6>
      <a:hlink>
        <a:srgbClr val="AEABAB"/>
      </a:hlink>
      <a:folHlink>
        <a:srgbClr val="AEABAB"/>
      </a:folHlink>
    </a:clrScheme>
    <a:fontScheme name="Lantmäteri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sz="24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24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antmäteriet_PP_mall.pptx" id="{3BE7C8D8-F29C-424D-9573-59AB15231008}" vid="{505B374F-8DF6-443F-936F-FF34CFA7E093}"/>
    </a:ext>
  </a:extLst>
</a:theme>
</file>

<file path=ppt/theme/theme2.xml><?xml version="1.0" encoding="utf-8"?>
<a:theme xmlns:a="http://schemas.openxmlformats.org/drawingml/2006/main" name="Governo_Mörkgrå">
  <a:themeElements>
    <a:clrScheme name="Governo_Colors_Grey">
      <a:dk1>
        <a:srgbClr val="000000"/>
      </a:dk1>
      <a:lt1>
        <a:srgbClr val="FFFFFF"/>
      </a:lt1>
      <a:dk2>
        <a:srgbClr val="3C3C46"/>
      </a:dk2>
      <a:lt2>
        <a:srgbClr val="C8C5C4"/>
      </a:lt2>
      <a:accent1>
        <a:srgbClr val="C8C5C4"/>
      </a:accent1>
      <a:accent2>
        <a:srgbClr val="162B4F"/>
      </a:accent2>
      <a:accent3>
        <a:srgbClr val="55D7FF"/>
      </a:accent3>
      <a:accent4>
        <a:srgbClr val="1D1D1B"/>
      </a:accent4>
      <a:accent5>
        <a:srgbClr val="53575C"/>
      </a:accent5>
      <a:accent6>
        <a:srgbClr val="C8C5C4"/>
      </a:accent6>
      <a:hlink>
        <a:srgbClr val="6C6C6C"/>
      </a:hlink>
      <a:folHlink>
        <a:srgbClr val="6C6C6C"/>
      </a:folHlink>
    </a:clrScheme>
    <a:fontScheme name="Gouverno PP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08000" tIns="108000" rIns="108000" bIns="108000" rtlCol="0">
        <a:spAutoFit/>
      </a:bodyPr>
      <a:lstStyle>
        <a:defPPr>
          <a:defRPr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62D9C561-3632-4C30-8302-12FE20381E6A}" vid="{5E8FFF7E-3E77-4933-82A0-08799CF96094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Lantmäteriet_PP_mall</Template>
  <TotalTime>1923</TotalTime>
  <Words>1578</Words>
  <Application>Microsoft Office PowerPoint</Application>
  <PresentationFormat>Bredbild</PresentationFormat>
  <Paragraphs>296</Paragraphs>
  <Slides>25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25</vt:i4>
      </vt:variant>
    </vt:vector>
  </HeadingPairs>
  <TitlesOfParts>
    <vt:vector size="33" baseType="lpstr">
      <vt:lpstr>Arial</vt:lpstr>
      <vt:lpstr>Calibri</vt:lpstr>
      <vt:lpstr>Century Gothic</vt:lpstr>
      <vt:lpstr>Gill Sans MT</vt:lpstr>
      <vt:lpstr>Helvetica</vt:lpstr>
      <vt:lpstr>Verdana</vt:lpstr>
      <vt:lpstr>LANTMÄTERIET</vt:lpstr>
      <vt:lpstr>Governo_Mörkgrå</vt:lpstr>
      <vt:lpstr>Särskilt värdefulla data</vt:lpstr>
      <vt:lpstr>agenda</vt:lpstr>
      <vt:lpstr>INTRO TILL GRUPPÖVNING</vt:lpstr>
      <vt:lpstr>metrologi</vt:lpstr>
      <vt:lpstr>rörlighet</vt:lpstr>
      <vt:lpstr>företag</vt:lpstr>
      <vt:lpstr>statistik</vt:lpstr>
      <vt:lpstr>geospatial</vt:lpstr>
      <vt:lpstr>JORDOBSERVATION OCH MILJÖ</vt:lpstr>
      <vt:lpstr>Diskussion om arbetet med listan och era förslag</vt:lpstr>
      <vt:lpstr>Framtagandet av er lista</vt:lpstr>
      <vt:lpstr>Konsekvenser av era förslag</vt:lpstr>
      <vt:lpstr>Konsekvenser av era förslag (forts.)</vt:lpstr>
      <vt:lpstr>Övriga synpunkter</vt:lpstr>
      <vt:lpstr>DISKUSSIONER</vt:lpstr>
      <vt:lpstr>Presentation ekonomikonsulter och upplägg</vt:lpstr>
      <vt:lpstr>Presentation ekonomikonsulter och upplägg</vt:lpstr>
      <vt:lpstr>Presentation ekonomikonsulter och upplägg</vt:lpstr>
      <vt:lpstr>Arbetsverktyg - Antura</vt:lpstr>
      <vt:lpstr>Möte med PSI-utredningen</vt:lpstr>
      <vt:lpstr>Möte med PSI-utredningen</vt:lpstr>
      <vt:lpstr>Möte med PSI-utredningen</vt:lpstr>
      <vt:lpstr>Möte med PSI-utredningen</vt:lpstr>
      <vt:lpstr>Nästa period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LM licens</dc:creator>
  <cp:lastModifiedBy>Fröjdenlund Johanna</cp:lastModifiedBy>
  <cp:revision>115</cp:revision>
  <cp:lastPrinted>2019-09-27T11:35:16Z</cp:lastPrinted>
  <dcterms:created xsi:type="dcterms:W3CDTF">2019-08-19T11:11:34Z</dcterms:created>
  <dcterms:modified xsi:type="dcterms:W3CDTF">2019-09-27T13:21:39Z</dcterms:modified>
</cp:coreProperties>
</file>