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40"/>
  </p:notesMasterIdLst>
  <p:sldIdLst>
    <p:sldId id="256" r:id="rId3"/>
    <p:sldId id="325" r:id="rId4"/>
    <p:sldId id="308" r:id="rId5"/>
    <p:sldId id="276" r:id="rId6"/>
    <p:sldId id="310" r:id="rId7"/>
    <p:sldId id="309" r:id="rId8"/>
    <p:sldId id="311" r:id="rId9"/>
    <p:sldId id="319" r:id="rId10"/>
    <p:sldId id="312" r:id="rId11"/>
    <p:sldId id="327" r:id="rId12"/>
    <p:sldId id="267" r:id="rId13"/>
    <p:sldId id="323" r:id="rId14"/>
    <p:sldId id="290" r:id="rId15"/>
    <p:sldId id="324" r:id="rId16"/>
    <p:sldId id="287" r:id="rId17"/>
    <p:sldId id="305" r:id="rId18"/>
    <p:sldId id="317" r:id="rId19"/>
    <p:sldId id="318" r:id="rId20"/>
    <p:sldId id="306" r:id="rId21"/>
    <p:sldId id="307" r:id="rId22"/>
    <p:sldId id="292" r:id="rId23"/>
    <p:sldId id="262" r:id="rId24"/>
    <p:sldId id="315" r:id="rId25"/>
    <p:sldId id="338" r:id="rId26"/>
    <p:sldId id="339" r:id="rId27"/>
    <p:sldId id="340" r:id="rId28"/>
    <p:sldId id="341" r:id="rId29"/>
    <p:sldId id="320" r:id="rId30"/>
    <p:sldId id="316" r:id="rId31"/>
    <p:sldId id="331" r:id="rId32"/>
    <p:sldId id="258" r:id="rId33"/>
    <p:sldId id="329" r:id="rId34"/>
    <p:sldId id="330" r:id="rId35"/>
    <p:sldId id="259" r:id="rId36"/>
    <p:sldId id="260" r:id="rId37"/>
    <p:sldId id="261" r:id="rId38"/>
    <p:sldId id="326"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AEE"/>
    <a:srgbClr val="A1EAEE"/>
    <a:srgbClr val="AEABAB"/>
    <a:srgbClr val="7AB800"/>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0000" autoAdjust="0"/>
  </p:normalViewPr>
  <p:slideViewPr>
    <p:cSldViewPr snapToGrid="0">
      <p:cViewPr>
        <p:scale>
          <a:sx n="40" d="100"/>
          <a:sy n="40" d="100"/>
        </p:scale>
        <p:origin x="873" y="24"/>
      </p:cViewPr>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9287-33CC-4727-99BE-EA2D1DBDC571}" type="datetimeFigureOut">
              <a:rPr lang="sv-SE" smtClean="0"/>
              <a:t>2019-06-24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71FF-A868-4452-97D7-1EB39445F7AC}" type="slidenum">
              <a:rPr lang="sv-SE" smtClean="0"/>
              <a:t>‹#›</a:t>
            </a:fld>
            <a:endParaRPr lang="sv-SE"/>
          </a:p>
        </p:txBody>
      </p:sp>
    </p:spTree>
    <p:extLst>
      <p:ext uri="{BB962C8B-B14F-4D97-AF65-F5344CB8AC3E}">
        <p14:creationId xmlns:p14="http://schemas.microsoft.com/office/powerpoint/2010/main" val="425496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1</a:t>
            </a:fld>
            <a:endParaRPr lang="sv-SE"/>
          </a:p>
        </p:txBody>
      </p:sp>
    </p:spTree>
    <p:extLst>
      <p:ext uri="{BB962C8B-B14F-4D97-AF65-F5344CB8AC3E}">
        <p14:creationId xmlns:p14="http://schemas.microsoft.com/office/powerpoint/2010/main" val="191548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26</a:t>
            </a:fld>
            <a:endParaRPr lang="sv-SE"/>
          </a:p>
        </p:txBody>
      </p:sp>
    </p:spTree>
    <p:extLst>
      <p:ext uri="{BB962C8B-B14F-4D97-AF65-F5344CB8AC3E}">
        <p14:creationId xmlns:p14="http://schemas.microsoft.com/office/powerpoint/2010/main" val="366482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27</a:t>
            </a:fld>
            <a:endParaRPr lang="sv-SE"/>
          </a:p>
        </p:txBody>
      </p:sp>
    </p:spTree>
    <p:extLst>
      <p:ext uri="{BB962C8B-B14F-4D97-AF65-F5344CB8AC3E}">
        <p14:creationId xmlns:p14="http://schemas.microsoft.com/office/powerpoint/2010/main" val="79619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28</a:t>
            </a:fld>
            <a:endParaRPr lang="sv-SE"/>
          </a:p>
        </p:txBody>
      </p:sp>
    </p:spTree>
    <p:extLst>
      <p:ext uri="{BB962C8B-B14F-4D97-AF65-F5344CB8AC3E}">
        <p14:creationId xmlns:p14="http://schemas.microsoft.com/office/powerpoint/2010/main" val="290136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29</a:t>
            </a:fld>
            <a:endParaRPr lang="sv-SE"/>
          </a:p>
        </p:txBody>
      </p:sp>
    </p:spTree>
    <p:extLst>
      <p:ext uri="{BB962C8B-B14F-4D97-AF65-F5344CB8AC3E}">
        <p14:creationId xmlns:p14="http://schemas.microsoft.com/office/powerpoint/2010/main" val="400267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30</a:t>
            </a:fld>
            <a:endParaRPr lang="sv-SE"/>
          </a:p>
        </p:txBody>
      </p:sp>
    </p:spTree>
    <p:extLst>
      <p:ext uri="{BB962C8B-B14F-4D97-AF65-F5344CB8AC3E}">
        <p14:creationId xmlns:p14="http://schemas.microsoft.com/office/powerpoint/2010/main" val="414194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31</a:t>
            </a:fld>
            <a:endParaRPr lang="sv-SE"/>
          </a:p>
        </p:txBody>
      </p:sp>
    </p:spTree>
    <p:extLst>
      <p:ext uri="{BB962C8B-B14F-4D97-AF65-F5344CB8AC3E}">
        <p14:creationId xmlns:p14="http://schemas.microsoft.com/office/powerpoint/2010/main" val="77033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34</a:t>
            </a:fld>
            <a:endParaRPr lang="sv-SE"/>
          </a:p>
        </p:txBody>
      </p:sp>
    </p:spTree>
    <p:extLst>
      <p:ext uri="{BB962C8B-B14F-4D97-AF65-F5344CB8AC3E}">
        <p14:creationId xmlns:p14="http://schemas.microsoft.com/office/powerpoint/2010/main" val="2814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36</a:t>
            </a:fld>
            <a:endParaRPr lang="sv-SE"/>
          </a:p>
        </p:txBody>
      </p:sp>
    </p:spTree>
    <p:extLst>
      <p:ext uri="{BB962C8B-B14F-4D97-AF65-F5344CB8AC3E}">
        <p14:creationId xmlns:p14="http://schemas.microsoft.com/office/powerpoint/2010/main" val="13776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Uppdragets innehåll</a:t>
            </a:r>
          </a:p>
        </p:txBody>
      </p:sp>
      <p:sp>
        <p:nvSpPr>
          <p:cNvPr id="4" name="Platshållare för bildnummer 3"/>
          <p:cNvSpPr>
            <a:spLocks noGrp="1"/>
          </p:cNvSpPr>
          <p:nvPr>
            <p:ph type="sldNum" sz="quarter" idx="5"/>
          </p:nvPr>
        </p:nvSpPr>
        <p:spPr/>
        <p:txBody>
          <a:bodyPr/>
          <a:lstStyle/>
          <a:p>
            <a:fld id="{937571FF-A868-4452-97D7-1EB39445F7AC}" type="slidenum">
              <a:rPr lang="sv-SE" smtClean="0"/>
              <a:t>3</a:t>
            </a:fld>
            <a:endParaRPr lang="sv-SE"/>
          </a:p>
        </p:txBody>
      </p:sp>
    </p:spTree>
    <p:extLst>
      <p:ext uri="{BB962C8B-B14F-4D97-AF65-F5344CB8AC3E}">
        <p14:creationId xmlns:p14="http://schemas.microsoft.com/office/powerpoint/2010/main" val="352962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4</a:t>
            </a:fld>
            <a:endParaRPr lang="sv-SE"/>
          </a:p>
        </p:txBody>
      </p:sp>
    </p:spTree>
    <p:extLst>
      <p:ext uri="{BB962C8B-B14F-4D97-AF65-F5344CB8AC3E}">
        <p14:creationId xmlns:p14="http://schemas.microsoft.com/office/powerpoint/2010/main" val="86324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5</a:t>
            </a:fld>
            <a:endParaRPr lang="sv-SE"/>
          </a:p>
        </p:txBody>
      </p:sp>
    </p:spTree>
    <p:extLst>
      <p:ext uri="{BB962C8B-B14F-4D97-AF65-F5344CB8AC3E}">
        <p14:creationId xmlns:p14="http://schemas.microsoft.com/office/powerpoint/2010/main" val="77265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11</a:t>
            </a:fld>
            <a:endParaRPr lang="sv-SE"/>
          </a:p>
        </p:txBody>
      </p:sp>
    </p:spTree>
    <p:extLst>
      <p:ext uri="{BB962C8B-B14F-4D97-AF65-F5344CB8AC3E}">
        <p14:creationId xmlns:p14="http://schemas.microsoft.com/office/powerpoint/2010/main" val="53029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16</a:t>
            </a:fld>
            <a:endParaRPr lang="sv-SE"/>
          </a:p>
        </p:txBody>
      </p:sp>
    </p:spTree>
    <p:extLst>
      <p:ext uri="{BB962C8B-B14F-4D97-AF65-F5344CB8AC3E}">
        <p14:creationId xmlns:p14="http://schemas.microsoft.com/office/powerpoint/2010/main" val="383707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23</a:t>
            </a:fld>
            <a:endParaRPr lang="sv-SE"/>
          </a:p>
        </p:txBody>
      </p:sp>
    </p:spTree>
    <p:extLst>
      <p:ext uri="{BB962C8B-B14F-4D97-AF65-F5344CB8AC3E}">
        <p14:creationId xmlns:p14="http://schemas.microsoft.com/office/powerpoint/2010/main" val="56881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24</a:t>
            </a:fld>
            <a:endParaRPr lang="sv-SE"/>
          </a:p>
        </p:txBody>
      </p:sp>
    </p:spTree>
    <p:extLst>
      <p:ext uri="{BB962C8B-B14F-4D97-AF65-F5344CB8AC3E}">
        <p14:creationId xmlns:p14="http://schemas.microsoft.com/office/powerpoint/2010/main" val="158322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37571FF-A868-4452-97D7-1EB39445F7AC}" type="slidenum">
              <a:rPr lang="sv-SE" smtClean="0"/>
              <a:t>25</a:t>
            </a:fld>
            <a:endParaRPr lang="sv-SE"/>
          </a:p>
        </p:txBody>
      </p:sp>
    </p:spTree>
    <p:extLst>
      <p:ext uri="{BB962C8B-B14F-4D97-AF65-F5344CB8AC3E}">
        <p14:creationId xmlns:p14="http://schemas.microsoft.com/office/powerpoint/2010/main" val="282046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3A38D-7ABF-42AC-970B-95472309580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1025F93-514C-43DB-BE0A-41E9059C2B4C}"/>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4" name="Platshållare för sidfot 3">
            <a:extLst>
              <a:ext uri="{FF2B5EF4-FFF2-40B4-BE49-F238E27FC236}">
                <a16:creationId xmlns:a16="http://schemas.microsoft.com/office/drawing/2014/main" id="{ECC1C48C-0C27-406E-9634-1B80E43A5F1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109A7BE-F67B-4D1C-BAC8-8669B9BEA765}"/>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290911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5D38F9-B043-4D80-B81C-814A0348C26A}"/>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3" name="Platshållare för sidfot 2">
            <a:extLst>
              <a:ext uri="{FF2B5EF4-FFF2-40B4-BE49-F238E27FC236}">
                <a16:creationId xmlns:a16="http://schemas.microsoft.com/office/drawing/2014/main" id="{22FB17EC-2128-435F-B1B8-B06695E35C2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731CCCF-1DFE-48F5-9711-C51E285C2E84}"/>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1204928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14E8B-DEAE-4A07-B6AE-7AD8611A73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E94690E-584D-4B40-A3F8-CD9810538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8DB6185-828C-4ECA-B347-B75D097EA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6C58833-E46D-40B6-8310-5A291C34834D}"/>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6" name="Platshållare för sidfot 5">
            <a:extLst>
              <a:ext uri="{FF2B5EF4-FFF2-40B4-BE49-F238E27FC236}">
                <a16:creationId xmlns:a16="http://schemas.microsoft.com/office/drawing/2014/main" id="{CC0A4010-F1DF-4497-B8C8-C0DA188311F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72927B-5185-462F-8264-27FC6CCDB8BB}"/>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241720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7FB7A2-2AE7-4FEE-AAB2-1027665C7F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07F88EF-E1D7-4C7F-8A62-E61356A12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E0E48D7-A367-4A93-936B-49A96E78E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52D9BDE-15B7-4B1C-9A0F-8576459A75B4}"/>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6" name="Platshållare för sidfot 5">
            <a:extLst>
              <a:ext uri="{FF2B5EF4-FFF2-40B4-BE49-F238E27FC236}">
                <a16:creationId xmlns:a16="http://schemas.microsoft.com/office/drawing/2014/main" id="{EB81740D-35BA-48B6-BC43-2E823E31DD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C25F206-D038-4AC1-9C16-09F5D104D8C8}"/>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1746471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F84C62-0441-48E0-BA11-D9F8C24EC58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359DEE2-E863-4433-A692-8AB66637691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201B1B-4CBF-454D-82ED-99B22E3F8786}"/>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D825C540-7E15-4B69-80E2-3E46E55912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0C1B99-E64A-4702-AF26-12A389B1C515}"/>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2241970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23C52BF-B962-4337-9958-268027C28FF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179309B-B91F-4048-A12A-2541C002FB9E}"/>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9714E9-E374-4126-98BB-95B9A5EC3775}"/>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6CB3EEFE-1978-4EE4-A9A8-1313CCC0E0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0F9A4B-5C57-447C-9372-C610627E5EE5}"/>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35676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C0C31A-DDE2-4C75-8166-C8CB31E4F4B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DF05882-9F90-4123-97F0-20920AE03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9DD5F4-38DC-4753-9205-4E055A69B764}"/>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78E4BFCC-E84C-4ABC-90C5-7B01CADEE9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4052DA-5367-4353-BDA7-927A019901AE}"/>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307967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68D608-5FDD-49C5-BAA7-6E2C1588BC8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9AF0B8-2B3B-4F28-8484-3EAC09C4CDB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E5DFE9D-535A-438B-B9DE-7F4B0A382547}"/>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47DD600E-80FD-479F-8CA9-BEB830B37F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AA3A2F-DF01-4843-8BEC-7D4A75461073}"/>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392448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962ADF-7133-4E06-A76F-CBACCB1E614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5FBC518-AEAF-453D-81D5-BB61F02BF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4A683CE6-E582-48E9-B7D9-A6421234D813}"/>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277B3536-6B48-4B3C-AED2-D0C23D7529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3692A1-64D8-43A9-8800-2261BE11B4C3}"/>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363719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5C304-C164-4178-809F-AAB6E0118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726503-08C6-4928-9478-5E5E5C60EAC8}"/>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9B2B49B-FA93-45E4-9F56-4DD88FBF81BA}"/>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2C0CC87-B2E7-415D-AE88-A53E5585F3C0}"/>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6" name="Platshållare för sidfot 5">
            <a:extLst>
              <a:ext uri="{FF2B5EF4-FFF2-40B4-BE49-F238E27FC236}">
                <a16:creationId xmlns:a16="http://schemas.microsoft.com/office/drawing/2014/main" id="{6137ED3F-21C7-44A9-AA27-634C8D91047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840FF2-1767-4363-928C-2E3C11687A96}"/>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254368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E52EB3-17C1-44C0-B111-4923CAFBD93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0B63F28-D744-4CE7-858D-F40A8BE87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48F107E9-4365-4891-B224-2DB87CF1C9C7}"/>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E7851B3-0808-4626-A6CF-2ECB53FB40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636AE13-0DFD-4EE6-80A7-02B174BFFC9A}"/>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BA5E18-6453-41B5-BD89-58F022A6BF16}"/>
              </a:ext>
            </a:extLst>
          </p:cNvPr>
          <p:cNvSpPr>
            <a:spLocks noGrp="1"/>
          </p:cNvSpPr>
          <p:nvPr>
            <p:ph type="dt" sz="half" idx="10"/>
          </p:nvPr>
        </p:nvSpPr>
        <p:spPr/>
        <p:txBody>
          <a:bodyPr/>
          <a:lstStyle/>
          <a:p>
            <a:fld id="{E0A1A8B1-4244-4D79-B271-1832431B7DEF}" type="datetimeFigureOut">
              <a:rPr lang="sv-SE" smtClean="0"/>
              <a:t>2019-06-24</a:t>
            </a:fld>
            <a:endParaRPr lang="sv-SE"/>
          </a:p>
        </p:txBody>
      </p:sp>
      <p:sp>
        <p:nvSpPr>
          <p:cNvPr id="8" name="Platshållare för sidfot 7">
            <a:extLst>
              <a:ext uri="{FF2B5EF4-FFF2-40B4-BE49-F238E27FC236}">
                <a16:creationId xmlns:a16="http://schemas.microsoft.com/office/drawing/2014/main" id="{1D07E981-3DED-45D6-9E49-70F951EC1A5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9BFF0B5-2A35-441B-96DA-C9F183C0445D}"/>
              </a:ext>
            </a:extLst>
          </p:cNvPr>
          <p:cNvSpPr>
            <a:spLocks noGrp="1"/>
          </p:cNvSpPr>
          <p:nvPr>
            <p:ph type="sldNum" sz="quarter" idx="12"/>
          </p:nvPr>
        </p:nvSpPr>
        <p:spPr/>
        <p:txBody>
          <a:bodyPr/>
          <a:lstStyle/>
          <a:p>
            <a:fld id="{692A9956-B81C-4A40-A45F-24EB666EA892}" type="slidenum">
              <a:rPr lang="sv-SE" smtClean="0"/>
              <a:t>‹#›</a:t>
            </a:fld>
            <a:endParaRPr lang="sv-SE"/>
          </a:p>
        </p:txBody>
      </p:sp>
    </p:spTree>
    <p:extLst>
      <p:ext uri="{BB962C8B-B14F-4D97-AF65-F5344CB8AC3E}">
        <p14:creationId xmlns:p14="http://schemas.microsoft.com/office/powerpoint/2010/main" val="341067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BC34324-2491-4F54-8982-1F355A5A5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3EBCBC-6ED3-440D-AC24-DA06424E8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A9DA81-6DD2-4652-A906-042118C28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1A8B1-4244-4D79-B271-1832431B7DEF}" type="datetimeFigureOut">
              <a:rPr lang="sv-SE" smtClean="0"/>
              <a:t>2019-06-24</a:t>
            </a:fld>
            <a:endParaRPr lang="sv-SE"/>
          </a:p>
        </p:txBody>
      </p:sp>
      <p:sp>
        <p:nvSpPr>
          <p:cNvPr id="5" name="Platshållare för sidfot 4">
            <a:extLst>
              <a:ext uri="{FF2B5EF4-FFF2-40B4-BE49-F238E27FC236}">
                <a16:creationId xmlns:a16="http://schemas.microsoft.com/office/drawing/2014/main" id="{9C5B67D7-6D66-44DF-A438-DC69264FE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5FB29FE-411E-4B6C-8FBD-B538C4D37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A9956-B81C-4A40-A45F-24EB666EA892}" type="slidenum">
              <a:rPr lang="sv-SE" smtClean="0"/>
              <a:t>‹#›</a:t>
            </a:fld>
            <a:endParaRPr lang="sv-SE"/>
          </a:p>
        </p:txBody>
      </p:sp>
    </p:spTree>
    <p:extLst>
      <p:ext uri="{BB962C8B-B14F-4D97-AF65-F5344CB8AC3E}">
        <p14:creationId xmlns:p14="http://schemas.microsoft.com/office/powerpoint/2010/main" val="112608344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ntmateriet.se/sv/Om-Lantmateriet/diariet-och-informationsredovisning/regeringsuppdrag/avslutade-uppdrag/https:/www.consilium.europa.eu/sv/press/press-releases/2019/02/06/eu-boosts-its-data-economy-as-council-approves-deal-on-wider-reuse-of-publicly-funded-d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idg.se/2.1085/1.677244/dna-lagring-miljarder-gigabyt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psi@lm.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pendata.dk/blog/hvilke-data-efterspoerger-virksomhederne?fbclid=IwAR2mBHyYKevAGy5qA76WauT5m-Viq5yatSxXEab7UAScuGslVYJ2bUQRbpc" TargetMode="External"/><Relationship Id="rId2" Type="http://schemas.openxmlformats.org/officeDocument/2006/relationships/hyperlink" Target="https://www.regeringen.se/regeringsuppdrag/2019/05/uppdrag-att-analysera-budgetara-konsekvenser-av-myndigheters-tillgangliggorande-av-vardefulla-datamangder/" TargetMode="External"/><Relationship Id="rId1" Type="http://schemas.openxmlformats.org/officeDocument/2006/relationships/slideLayout" Target="../slideLayouts/slideLayout2.xml"/><Relationship Id="rId5" Type="http://schemas.openxmlformats.org/officeDocument/2006/relationships/hyperlink" Target="https://docs.google.com/spreadsheets/d/1L47BJ8Ny5XCCKvlKZ4h4fhOI3EP81LnxsiFlqA8lPZU/htmlview" TargetMode="External"/><Relationship Id="rId4" Type="http://schemas.openxmlformats.org/officeDocument/2006/relationships/hyperlink" Target="http://www.statskontoret.se/nyheter/hinder-for-att-anvanda-myndigheternas-oppna-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586929-F4EF-497E-961B-B57D44A8FEC5}"/>
              </a:ext>
            </a:extLst>
          </p:cNvPr>
          <p:cNvSpPr>
            <a:spLocks noGrp="1"/>
          </p:cNvSpPr>
          <p:nvPr>
            <p:ph type="ctrTitle"/>
          </p:nvPr>
        </p:nvSpPr>
        <p:spPr/>
        <p:txBody>
          <a:bodyPr/>
          <a:lstStyle/>
          <a:p>
            <a:r>
              <a:rPr lang="sv-SE" sz="6000" dirty="0"/>
              <a:t>Särskilt värdefulla data</a:t>
            </a:r>
          </a:p>
        </p:txBody>
      </p:sp>
      <p:sp>
        <p:nvSpPr>
          <p:cNvPr id="3" name="Underrubrik 2">
            <a:extLst>
              <a:ext uri="{FF2B5EF4-FFF2-40B4-BE49-F238E27FC236}">
                <a16:creationId xmlns:a16="http://schemas.microsoft.com/office/drawing/2014/main" id="{BF1BAFD3-9F3E-42C9-AE8E-33EA4D62BEA1}"/>
              </a:ext>
            </a:extLst>
          </p:cNvPr>
          <p:cNvSpPr>
            <a:spLocks noGrp="1"/>
          </p:cNvSpPr>
          <p:nvPr>
            <p:ph type="subTitle" idx="1"/>
          </p:nvPr>
        </p:nvSpPr>
        <p:spPr/>
        <p:txBody>
          <a:bodyPr/>
          <a:lstStyle/>
          <a:p>
            <a:r>
              <a:rPr lang="sv-SE" dirty="0"/>
              <a:t>Workshop med berörda aktörer 190618</a:t>
            </a:r>
          </a:p>
        </p:txBody>
      </p:sp>
      <p:pic>
        <p:nvPicPr>
          <p:cNvPr id="4" name="Bildobjekt 3">
            <a:extLst>
              <a:ext uri="{FF2B5EF4-FFF2-40B4-BE49-F238E27FC236}">
                <a16:creationId xmlns:a16="http://schemas.microsoft.com/office/drawing/2014/main" id="{AE716652-90DD-404E-9D2D-1FA6587B1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23" y="1092532"/>
            <a:ext cx="1857704" cy="1857704"/>
          </a:xfrm>
          <a:prstGeom prst="rect">
            <a:avLst/>
          </a:prstGeom>
        </p:spPr>
      </p:pic>
      <p:sp>
        <p:nvSpPr>
          <p:cNvPr id="7" name="Pratbubbla: rektangel med rundade hörn 6">
            <a:extLst>
              <a:ext uri="{FF2B5EF4-FFF2-40B4-BE49-F238E27FC236}">
                <a16:creationId xmlns:a16="http://schemas.microsoft.com/office/drawing/2014/main" id="{E1242C32-7DC8-4B65-A19E-14D9BB0DDC80}"/>
              </a:ext>
            </a:extLst>
          </p:cNvPr>
          <p:cNvSpPr/>
          <p:nvPr/>
        </p:nvSpPr>
        <p:spPr>
          <a:xfrm>
            <a:off x="7920681" y="420131"/>
            <a:ext cx="3305459" cy="3008870"/>
          </a:xfrm>
          <a:prstGeom prst="wedgeRoundRectCallout">
            <a:avLst>
              <a:gd name="adj1" fmla="val -63076"/>
              <a:gd name="adj2" fmla="val 18822"/>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Detta dokument sammanfattar vad som presenterades under </a:t>
            </a:r>
            <a:r>
              <a:rPr lang="sv-SE" sz="2400" dirty="0" err="1"/>
              <a:t>ws</a:t>
            </a:r>
            <a:r>
              <a:rPr lang="sv-SE" sz="2400" dirty="0"/>
              <a:t> 190618 kompletterat med de input som kom fram vid mötet</a:t>
            </a:r>
          </a:p>
        </p:txBody>
      </p:sp>
    </p:spTree>
    <p:extLst>
      <p:ext uri="{BB962C8B-B14F-4D97-AF65-F5344CB8AC3E}">
        <p14:creationId xmlns:p14="http://schemas.microsoft.com/office/powerpoint/2010/main" val="2094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60697-091A-4B4F-9D1A-E64566998224}"/>
              </a:ext>
            </a:extLst>
          </p:cNvPr>
          <p:cNvSpPr>
            <a:spLocks noGrp="1"/>
          </p:cNvSpPr>
          <p:nvPr>
            <p:ph type="title"/>
          </p:nvPr>
        </p:nvSpPr>
        <p:spPr>
          <a:xfrm>
            <a:off x="612569" y="723206"/>
            <a:ext cx="10515600" cy="2217701"/>
          </a:xfrm>
        </p:spPr>
        <p:txBody>
          <a:bodyPr/>
          <a:lstStyle/>
          <a:p>
            <a:r>
              <a:rPr lang="sv-SE" dirty="0"/>
              <a:t>Genomgång av förändringar av PSI-direktivet och särskilt värdefulla data</a:t>
            </a:r>
          </a:p>
        </p:txBody>
      </p:sp>
      <p:sp>
        <p:nvSpPr>
          <p:cNvPr id="3" name="Platshållare för innehåll 2">
            <a:extLst>
              <a:ext uri="{FF2B5EF4-FFF2-40B4-BE49-F238E27FC236}">
                <a16:creationId xmlns:a16="http://schemas.microsoft.com/office/drawing/2014/main" id="{F6A0E5D2-0BC9-439A-88C0-D4A3F7BA72EC}"/>
              </a:ext>
            </a:extLst>
          </p:cNvPr>
          <p:cNvSpPr>
            <a:spLocks noGrp="1"/>
          </p:cNvSpPr>
          <p:nvPr>
            <p:ph idx="1"/>
          </p:nvPr>
        </p:nvSpPr>
        <p:spPr>
          <a:xfrm>
            <a:off x="612569" y="2261286"/>
            <a:ext cx="10515600" cy="4028650"/>
          </a:xfrm>
        </p:spPr>
        <p:txBody>
          <a:bodyPr/>
          <a:lstStyle/>
          <a:p>
            <a:endParaRPr lang="sv-SE" dirty="0"/>
          </a:p>
          <a:p>
            <a:endParaRPr lang="sv-SE" dirty="0"/>
          </a:p>
        </p:txBody>
      </p:sp>
    </p:spTree>
    <p:extLst>
      <p:ext uri="{BB962C8B-B14F-4D97-AF65-F5344CB8AC3E}">
        <p14:creationId xmlns:p14="http://schemas.microsoft.com/office/powerpoint/2010/main" val="357976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924CA8-6162-4B80-85C4-9E3A721469C8}"/>
              </a:ext>
            </a:extLst>
          </p:cNvPr>
          <p:cNvSpPr>
            <a:spLocks noGrp="1"/>
          </p:cNvSpPr>
          <p:nvPr>
            <p:ph type="title"/>
          </p:nvPr>
        </p:nvSpPr>
        <p:spPr/>
        <p:txBody>
          <a:bodyPr/>
          <a:lstStyle/>
          <a:p>
            <a:r>
              <a:rPr lang="sv-SE" dirty="0"/>
              <a:t>Vad är PSI?</a:t>
            </a:r>
          </a:p>
        </p:txBody>
      </p:sp>
      <p:sp>
        <p:nvSpPr>
          <p:cNvPr id="3" name="Platshållare för innehåll 2">
            <a:extLst>
              <a:ext uri="{FF2B5EF4-FFF2-40B4-BE49-F238E27FC236}">
                <a16:creationId xmlns:a16="http://schemas.microsoft.com/office/drawing/2014/main" id="{E8B00AF9-B8EE-43E4-8A30-04968D185632}"/>
              </a:ext>
            </a:extLst>
          </p:cNvPr>
          <p:cNvSpPr>
            <a:spLocks noGrp="1"/>
          </p:cNvSpPr>
          <p:nvPr>
            <p:ph idx="1"/>
          </p:nvPr>
        </p:nvSpPr>
        <p:spPr/>
        <p:txBody>
          <a:bodyPr/>
          <a:lstStyle/>
          <a:p>
            <a:pPr marL="457200" indent="-457200">
              <a:buFontTx/>
              <a:buChar char="-"/>
            </a:pPr>
            <a:r>
              <a:rPr lang="sv-SE" dirty="0"/>
              <a:t>Syfte</a:t>
            </a:r>
          </a:p>
          <a:p>
            <a:pPr marL="914400" lvl="1" indent="-457200">
              <a:buFontTx/>
              <a:buChar char="-"/>
            </a:pPr>
            <a:r>
              <a:rPr lang="sv-SE" dirty="0"/>
              <a:t>främja vidareutnyttjande av offentlig information, </a:t>
            </a:r>
          </a:p>
          <a:p>
            <a:pPr marL="914400" lvl="1" indent="-457200">
              <a:buFontTx/>
              <a:buChar char="-"/>
            </a:pPr>
            <a:r>
              <a:rPr lang="sv-SE" dirty="0"/>
              <a:t>skapa och upprätthålla en god konkurrens.</a:t>
            </a:r>
          </a:p>
          <a:p>
            <a:pPr marL="4343400" lvl="8" indent="-457200">
              <a:buFontTx/>
              <a:buChar char="-"/>
            </a:pPr>
            <a:endParaRPr lang="sv-SE" sz="2800" dirty="0"/>
          </a:p>
          <a:p>
            <a:pPr marL="4343400" lvl="8" indent="-457200">
              <a:buFontTx/>
              <a:buChar char="-"/>
            </a:pPr>
            <a:r>
              <a:rPr lang="sv-SE" sz="2800" dirty="0"/>
              <a:t>Handlingar som omfattas av lagen ska gå att vidareutnyttja för icke-kommersiella och kommersiella syften enligt bestämmelserna i lagen.</a:t>
            </a:r>
          </a:p>
          <a:p>
            <a:pPr marL="457200" indent="-457200">
              <a:buFontTx/>
              <a:buChar char="-"/>
            </a:pPr>
            <a:endParaRPr lang="sv-SE" dirty="0"/>
          </a:p>
          <a:p>
            <a:pPr marL="457200" indent="-457200">
              <a:buFontTx/>
              <a:buChar char="-"/>
            </a:pPr>
            <a:r>
              <a:rPr lang="sv-SE" dirty="0"/>
              <a:t>Reglerar</a:t>
            </a:r>
          </a:p>
          <a:p>
            <a:pPr marL="914400" lvl="1" indent="-457200">
              <a:buFontTx/>
              <a:buChar char="-"/>
            </a:pPr>
            <a:r>
              <a:rPr lang="sv-SE" dirty="0"/>
              <a:t>Hur en myndighet får agera när den tillhandahåller handlingar för vidareutnyttjande.</a:t>
            </a:r>
          </a:p>
        </p:txBody>
      </p:sp>
      <p:pic>
        <p:nvPicPr>
          <p:cNvPr id="4" name="Bildobjekt 3">
            <a:extLst>
              <a:ext uri="{FF2B5EF4-FFF2-40B4-BE49-F238E27FC236}">
                <a16:creationId xmlns:a16="http://schemas.microsoft.com/office/drawing/2014/main" id="{C9410F2F-BD46-4AD6-90DC-5E6B4B42DDBC}"/>
              </a:ext>
            </a:extLst>
          </p:cNvPr>
          <p:cNvPicPr>
            <a:picLocks noChangeAspect="1"/>
          </p:cNvPicPr>
          <p:nvPr/>
        </p:nvPicPr>
        <p:blipFill>
          <a:blip r:embed="rId3"/>
          <a:stretch>
            <a:fillRect/>
          </a:stretch>
        </p:blipFill>
        <p:spPr>
          <a:xfrm>
            <a:off x="811491" y="2438802"/>
            <a:ext cx="4234621" cy="2827464"/>
          </a:xfrm>
          <a:prstGeom prst="rect">
            <a:avLst/>
          </a:prstGeom>
        </p:spPr>
      </p:pic>
    </p:spTree>
    <p:extLst>
      <p:ext uri="{BB962C8B-B14F-4D97-AF65-F5344CB8AC3E}">
        <p14:creationId xmlns:p14="http://schemas.microsoft.com/office/powerpoint/2010/main" val="8469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16E68D-CEBD-48D2-9C40-B89BEA0EA700}"/>
              </a:ext>
            </a:extLst>
          </p:cNvPr>
          <p:cNvSpPr>
            <a:spLocks noGrp="1"/>
          </p:cNvSpPr>
          <p:nvPr>
            <p:ph type="title"/>
          </p:nvPr>
        </p:nvSpPr>
        <p:spPr/>
        <p:txBody>
          <a:bodyPr/>
          <a:lstStyle/>
          <a:p>
            <a:r>
              <a:rPr lang="sv-SE" dirty="0"/>
              <a:t>PSI-lagen</a:t>
            </a:r>
          </a:p>
        </p:txBody>
      </p:sp>
      <p:sp>
        <p:nvSpPr>
          <p:cNvPr id="3" name="Platshållare för innehåll 2">
            <a:extLst>
              <a:ext uri="{FF2B5EF4-FFF2-40B4-BE49-F238E27FC236}">
                <a16:creationId xmlns:a16="http://schemas.microsoft.com/office/drawing/2014/main" id="{361DFF0E-C69B-4522-8764-604E9A236FDC}"/>
              </a:ext>
            </a:extLst>
          </p:cNvPr>
          <p:cNvSpPr>
            <a:spLocks noGrp="1"/>
          </p:cNvSpPr>
          <p:nvPr>
            <p:ph idx="1"/>
          </p:nvPr>
        </p:nvSpPr>
        <p:spPr/>
        <p:txBody>
          <a:bodyPr/>
          <a:lstStyle/>
          <a:p>
            <a:pPr marL="457200" indent="-457200">
              <a:buFontTx/>
              <a:buChar char="-"/>
            </a:pPr>
            <a:r>
              <a:rPr lang="sv-SE" dirty="0"/>
              <a:t>Lagen (2010:566) om vidareutnyttjande av handlingar från den offentliga förvaltningen.</a:t>
            </a:r>
          </a:p>
          <a:p>
            <a:pPr marL="457200" indent="-457200">
              <a:buFontTx/>
              <a:buChar char="-"/>
            </a:pPr>
            <a:r>
              <a:rPr lang="sv-SE" dirty="0"/>
              <a:t>Trädde i kraft 2010.</a:t>
            </a:r>
          </a:p>
          <a:p>
            <a:pPr marL="457200" indent="-457200">
              <a:buFontTx/>
              <a:buChar char="-"/>
            </a:pPr>
            <a:r>
              <a:rPr lang="sv-SE" dirty="0"/>
              <a:t>Reglerar hur myndigheter får agera när de tillhandahåller handlingar för vidareutnyttjande.</a:t>
            </a:r>
          </a:p>
          <a:p>
            <a:pPr marL="914400" lvl="1" indent="-457200">
              <a:buFontTx/>
              <a:buChar char="-"/>
            </a:pPr>
            <a:r>
              <a:rPr lang="sv-SE" dirty="0"/>
              <a:t>Statliga och kommunala myndigheter, kommunala bolag.</a:t>
            </a:r>
          </a:p>
          <a:p>
            <a:pPr marL="914400" lvl="1" indent="-457200">
              <a:buFontTx/>
              <a:buChar char="-"/>
            </a:pPr>
            <a:r>
              <a:rPr lang="sv-SE" dirty="0"/>
              <a:t>Arkiv, museer, bibliotek.</a:t>
            </a:r>
          </a:p>
          <a:p>
            <a:pPr marL="457200" indent="-457200">
              <a:buFontTx/>
              <a:buChar char="-"/>
            </a:pPr>
            <a:r>
              <a:rPr lang="sv-SE" dirty="0"/>
              <a:t>Handlingar: både elektroniska och i pappersform.</a:t>
            </a:r>
          </a:p>
          <a:p>
            <a:pPr marL="457200" indent="-457200">
              <a:buFontTx/>
              <a:buChar char="-"/>
            </a:pPr>
            <a:r>
              <a:rPr lang="sv-SE" dirty="0"/>
              <a:t>Vidareutnyttjande: användning av handlingar för andra ändamål än det ursprungliga. </a:t>
            </a:r>
          </a:p>
          <a:p>
            <a:pPr marL="457200" indent="-457200">
              <a:buFontTx/>
              <a:buChar char="-"/>
            </a:pPr>
            <a:endParaRPr lang="sv-SE" dirty="0"/>
          </a:p>
        </p:txBody>
      </p:sp>
    </p:spTree>
    <p:extLst>
      <p:ext uri="{BB962C8B-B14F-4D97-AF65-F5344CB8AC3E}">
        <p14:creationId xmlns:p14="http://schemas.microsoft.com/office/powerpoint/2010/main" val="13047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5D694C-91B8-4A9D-BF36-0C4FB8B1BEDF}"/>
              </a:ext>
            </a:extLst>
          </p:cNvPr>
          <p:cNvSpPr>
            <a:spLocks noGrp="1"/>
          </p:cNvSpPr>
          <p:nvPr>
            <p:ph type="title"/>
          </p:nvPr>
        </p:nvSpPr>
        <p:spPr/>
        <p:txBody>
          <a:bodyPr>
            <a:normAutofit/>
          </a:bodyPr>
          <a:lstStyle/>
          <a:p>
            <a:r>
              <a:rPr lang="sv-SE" sz="3600" dirty="0"/>
              <a:t>EU VILL STÄRKA SIN DATAEKONOMI </a:t>
            </a:r>
          </a:p>
        </p:txBody>
      </p:sp>
      <p:sp>
        <p:nvSpPr>
          <p:cNvPr id="3" name="Platshållare för innehåll 2">
            <a:extLst>
              <a:ext uri="{FF2B5EF4-FFF2-40B4-BE49-F238E27FC236}">
                <a16:creationId xmlns:a16="http://schemas.microsoft.com/office/drawing/2014/main" id="{CF1876C3-4F94-431A-8327-F62114AF56D4}"/>
              </a:ext>
            </a:extLst>
          </p:cNvPr>
          <p:cNvSpPr>
            <a:spLocks noGrp="1"/>
          </p:cNvSpPr>
          <p:nvPr>
            <p:ph idx="1"/>
          </p:nvPr>
        </p:nvSpPr>
        <p:spPr>
          <a:xfrm>
            <a:off x="838200" y="2132486"/>
            <a:ext cx="9218613" cy="3960811"/>
          </a:xfrm>
        </p:spPr>
        <p:txBody>
          <a:bodyPr>
            <a:normAutofit fontScale="85000" lnSpcReduction="20000"/>
          </a:bodyPr>
          <a:lstStyle/>
          <a:p>
            <a:pPr marL="0" indent="0">
              <a:buNone/>
            </a:pPr>
            <a:r>
              <a:rPr lang="sv-SE" sz="3600" dirty="0"/>
              <a:t>EU ser ett behov av att utöka vidareutnyttjandet av offentligt finansierade data. Några </a:t>
            </a:r>
            <a:r>
              <a:rPr lang="sv-SE" sz="3600" dirty="0">
                <a:hlinkClick r:id="rId2"/>
              </a:rPr>
              <a:t>citat</a:t>
            </a:r>
            <a:r>
              <a:rPr lang="sv-SE" sz="3600" dirty="0"/>
              <a:t> med skälen för detta:</a:t>
            </a:r>
            <a:br>
              <a:rPr lang="sv-SE" sz="3600" dirty="0"/>
            </a:br>
            <a:endParaRPr lang="sv-SE" dirty="0"/>
          </a:p>
          <a:p>
            <a:pPr marL="0" indent="0">
              <a:buNone/>
            </a:pPr>
            <a:r>
              <a:rPr lang="sv-SE" i="1" dirty="0"/>
              <a:t>”Enorma mängder </a:t>
            </a:r>
            <a:r>
              <a:rPr lang="sv-SE" b="1" i="1" dirty="0"/>
              <a:t>data som innehas av den offentliga sektorn</a:t>
            </a:r>
            <a:r>
              <a:rPr lang="sv-SE" i="1" dirty="0"/>
              <a:t> – däribland meteorologiska data och miljödata – kommer att </a:t>
            </a:r>
            <a:r>
              <a:rPr lang="sv-SE" b="1" i="1" dirty="0"/>
              <a:t>göras tillgängliga på ett snabbare och enklare sätt</a:t>
            </a:r>
            <a:r>
              <a:rPr lang="sv-SE" i="1" dirty="0"/>
              <a:t> för skapandet av nya produkter och tjänster och till förmån för utvecklingen av ett databaserat samhälle.”</a:t>
            </a:r>
          </a:p>
          <a:p>
            <a:pPr marL="0" indent="0">
              <a:buNone/>
            </a:pPr>
            <a:endParaRPr lang="sv-SE" i="1" dirty="0"/>
          </a:p>
          <a:p>
            <a:pPr marL="0" indent="0">
              <a:buNone/>
            </a:pPr>
            <a:r>
              <a:rPr lang="sv-SE" i="1" dirty="0"/>
              <a:t>”Reformen utgör ett viktigt steg i arbetet för att tillhandahålla viktiga råmaterial för utvecklingen av artificiell intelligens och andra tillämpningar som är beroende av tillgången till stora datamängder. Den medför stora möjligheter för alla sektorer inom ekonomin och främjar tillväxten och skapandet av nya jobb.”</a:t>
            </a:r>
          </a:p>
          <a:p>
            <a:pPr marL="0" indent="0">
              <a:buNone/>
            </a:pPr>
            <a:endParaRPr lang="sv-SE" i="1" dirty="0"/>
          </a:p>
        </p:txBody>
      </p:sp>
    </p:spTree>
    <p:extLst>
      <p:ext uri="{BB962C8B-B14F-4D97-AF65-F5344CB8AC3E}">
        <p14:creationId xmlns:p14="http://schemas.microsoft.com/office/powerpoint/2010/main" val="34886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1D725-2808-49F7-859F-8667F9102023}"/>
              </a:ext>
            </a:extLst>
          </p:cNvPr>
          <p:cNvSpPr>
            <a:spLocks noGrp="1"/>
          </p:cNvSpPr>
          <p:nvPr>
            <p:ph type="title"/>
          </p:nvPr>
        </p:nvSpPr>
        <p:spPr/>
        <p:txBody>
          <a:bodyPr/>
          <a:lstStyle/>
          <a:p>
            <a:r>
              <a:rPr lang="sv-SE" dirty="0"/>
              <a:t>Nya direktivet</a:t>
            </a:r>
          </a:p>
        </p:txBody>
      </p:sp>
      <p:sp>
        <p:nvSpPr>
          <p:cNvPr id="3" name="Platshållare för innehåll 2">
            <a:extLst>
              <a:ext uri="{FF2B5EF4-FFF2-40B4-BE49-F238E27FC236}">
                <a16:creationId xmlns:a16="http://schemas.microsoft.com/office/drawing/2014/main" id="{A98C2DB4-8F9E-499E-884F-A7861DC42498}"/>
              </a:ext>
            </a:extLst>
          </p:cNvPr>
          <p:cNvSpPr>
            <a:spLocks noGrp="1"/>
          </p:cNvSpPr>
          <p:nvPr>
            <p:ph idx="1"/>
          </p:nvPr>
        </p:nvSpPr>
        <p:spPr/>
        <p:txBody>
          <a:bodyPr/>
          <a:lstStyle/>
          <a:p>
            <a:pPr marL="457200" indent="-457200">
              <a:buFontTx/>
              <a:buChar char="-"/>
            </a:pPr>
            <a:r>
              <a:rPr lang="sv-SE" dirty="0"/>
              <a:t>Mycket är likt.</a:t>
            </a:r>
          </a:p>
          <a:p>
            <a:pPr marL="457200" indent="-457200">
              <a:buFontTx/>
              <a:buChar char="-"/>
            </a:pPr>
            <a:r>
              <a:rPr lang="sv-SE" dirty="0"/>
              <a:t>Antaget av Europaparlamentet 4 april.</a:t>
            </a:r>
          </a:p>
          <a:p>
            <a:pPr marL="457200" indent="-457200">
              <a:buFontTx/>
              <a:buChar char="-"/>
            </a:pPr>
            <a:r>
              <a:rPr lang="sv-SE" dirty="0"/>
              <a:t>Antaget av Rådet 6 juni.</a:t>
            </a:r>
          </a:p>
          <a:p>
            <a:pPr marL="457200" indent="-457200">
              <a:buFontTx/>
              <a:buChar char="-"/>
            </a:pPr>
            <a:r>
              <a:rPr lang="sv-SE" dirty="0"/>
              <a:t>Implementeras inom två år i Sverige.</a:t>
            </a:r>
          </a:p>
        </p:txBody>
      </p:sp>
      <p:pic>
        <p:nvPicPr>
          <p:cNvPr id="5" name="Picture 2" descr="Idea, Empty, Paper, Pen, Light Bulb">
            <a:extLst>
              <a:ext uri="{FF2B5EF4-FFF2-40B4-BE49-F238E27FC236}">
                <a16:creationId xmlns:a16="http://schemas.microsoft.com/office/drawing/2014/main" id="{B6ADA1B2-D648-4BA1-A2E6-2766EFCCA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377" y="1272619"/>
            <a:ext cx="4500610" cy="2703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EF377-E85F-4D58-B45B-939D4D6B4C28}"/>
              </a:ext>
            </a:extLst>
          </p:cNvPr>
          <p:cNvSpPr>
            <a:spLocks noGrp="1"/>
          </p:cNvSpPr>
          <p:nvPr>
            <p:ph type="title"/>
          </p:nvPr>
        </p:nvSpPr>
        <p:spPr/>
        <p:txBody>
          <a:bodyPr/>
          <a:lstStyle/>
          <a:p>
            <a:r>
              <a:rPr lang="sv-SE" dirty="0"/>
              <a:t>ändring av PSI-direktivet </a:t>
            </a:r>
          </a:p>
        </p:txBody>
      </p:sp>
      <p:sp>
        <p:nvSpPr>
          <p:cNvPr id="3" name="Platshållare för innehåll 2">
            <a:extLst>
              <a:ext uri="{FF2B5EF4-FFF2-40B4-BE49-F238E27FC236}">
                <a16:creationId xmlns:a16="http://schemas.microsoft.com/office/drawing/2014/main" id="{FAC07399-7880-4181-9202-6D873BDB3A5D}"/>
              </a:ext>
            </a:extLst>
          </p:cNvPr>
          <p:cNvSpPr>
            <a:spLocks noGrp="1"/>
          </p:cNvSpPr>
          <p:nvPr>
            <p:ph idx="1"/>
          </p:nvPr>
        </p:nvSpPr>
        <p:spPr>
          <a:xfrm>
            <a:off x="612569" y="1415133"/>
            <a:ext cx="11287510" cy="4874803"/>
          </a:xfrm>
        </p:spPr>
        <p:txBody>
          <a:bodyPr/>
          <a:lstStyle/>
          <a:p>
            <a:r>
              <a:rPr lang="sv-SE" dirty="0"/>
              <a:t>Det nya förslaget syftar till att öka vidareutnyttjandet av offentlig information eller data och innehåller bestämmelser om bl.a. att </a:t>
            </a:r>
          </a:p>
          <a:p>
            <a:pPr marL="457200" lvl="0" indent="-457200">
              <a:buFont typeface="Arial" panose="020B0604020202020204" pitchFamily="34" charset="0"/>
              <a:buChar char="•"/>
            </a:pPr>
            <a:r>
              <a:rPr lang="sv-SE" sz="2300" dirty="0"/>
              <a:t>medlemsstaterna ska anta nationella strategier som syftar till att göra offentligt finansierade forskningsdata tillgängliga</a:t>
            </a:r>
          </a:p>
          <a:p>
            <a:pPr marL="457200" indent="-457200">
              <a:buFont typeface="Arial" panose="020B0604020202020204" pitchFamily="34" charset="0"/>
              <a:buChar char="•"/>
            </a:pPr>
            <a:r>
              <a:rPr lang="sv-SE" sz="2300" dirty="0"/>
              <a:t>möjliggöra vidareutnyttjande av s.k. dynamiska data (handlingar i elektroniskt format som uppdateras ofta eller i realtid t.ex. transport- eller väderdata från sensorer och satelliter)</a:t>
            </a:r>
          </a:p>
          <a:p>
            <a:pPr marL="457200" lvl="0" indent="-457200">
              <a:buFont typeface="Arial" panose="020B0604020202020204" pitchFamily="34" charset="0"/>
              <a:buChar char="•"/>
            </a:pPr>
            <a:r>
              <a:rPr lang="sv-SE" sz="2300" dirty="0"/>
              <a:t>kommissionen ska ges ett mandat att ta fram en särskild EU-gemensam lista med datamängder, så kallad ”</a:t>
            </a:r>
            <a:r>
              <a:rPr lang="sv-SE" sz="2300" dirty="0" err="1"/>
              <a:t>high-value</a:t>
            </a:r>
            <a:r>
              <a:rPr lang="sv-SE" sz="2300" dirty="0"/>
              <a:t> data” som anses bidra till samhällsekonomiska vinster inom EU. De kategorier av datamängder som inkluderas i listan ska tillgängliggöras av medlemsstaterna utan avgifter och med minimala restriktioner</a:t>
            </a:r>
          </a:p>
          <a:p>
            <a:pPr marL="457200" lvl="0" indent="-457200">
              <a:buFont typeface="Arial" panose="020B0604020202020204" pitchFamily="34" charset="0"/>
              <a:buChar char="•"/>
            </a:pPr>
            <a:r>
              <a:rPr lang="sv-SE" sz="2300" dirty="0"/>
              <a:t>inkludera vissa offentliga företag i direktivets omfattning (främst inom sektorerna vatten, energi och transport).</a:t>
            </a:r>
          </a:p>
          <a:p>
            <a:endParaRPr lang="sv-SE" dirty="0"/>
          </a:p>
        </p:txBody>
      </p:sp>
    </p:spTree>
    <p:extLst>
      <p:ext uri="{BB962C8B-B14F-4D97-AF65-F5344CB8AC3E}">
        <p14:creationId xmlns:p14="http://schemas.microsoft.com/office/powerpoint/2010/main" val="53436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18E9B0-6C2A-459D-91B8-77416430F2F2}"/>
              </a:ext>
            </a:extLst>
          </p:cNvPr>
          <p:cNvSpPr txBox="1"/>
          <p:nvPr/>
        </p:nvSpPr>
        <p:spPr>
          <a:xfrm>
            <a:off x="2037004" y="995680"/>
            <a:ext cx="8355236" cy="3970318"/>
          </a:xfrm>
          <a:prstGeom prst="rect">
            <a:avLst/>
          </a:prstGeom>
          <a:noFill/>
        </p:spPr>
        <p:txBody>
          <a:bodyPr wrap="none" rtlCol="0">
            <a:spAutoFit/>
          </a:bodyPr>
          <a:lstStyle/>
          <a:p>
            <a:pPr>
              <a:defRPr/>
            </a:pPr>
            <a:r>
              <a:rPr lang="sv-SE" sz="4000" dirty="0">
                <a:solidFill>
                  <a:prstClr val="white"/>
                </a:solidFill>
              </a:rPr>
              <a:t>Vad är en särskilt värdefull datamängd?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All data i hela världen?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https://www.idg.se/2.1085/1.677244/dna-lagring-miljarder-gigabyte</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1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18E9B0-6C2A-459D-91B8-77416430F2F2}"/>
              </a:ext>
            </a:extLst>
          </p:cNvPr>
          <p:cNvSpPr txBox="1"/>
          <p:nvPr/>
        </p:nvSpPr>
        <p:spPr>
          <a:xfrm>
            <a:off x="1234580" y="1402080"/>
            <a:ext cx="9722853" cy="4770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PSI omfattar alla framtagna datamängder hos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offentliga organisationer,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forskningsorganisationer 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offentligt ägda företag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i EU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18E9B0-6C2A-459D-91B8-77416430F2F2}"/>
              </a:ext>
            </a:extLst>
          </p:cNvPr>
          <p:cNvSpPr txBox="1"/>
          <p:nvPr/>
        </p:nvSpPr>
        <p:spPr>
          <a:xfrm>
            <a:off x="2425325" y="1402080"/>
            <a:ext cx="7341369" cy="31700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Artikel 13 i PSI-direktivet omfattar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1" u="none" strike="noStrike" kern="1200" cap="none" spc="0" normalizeH="0" baseline="0" noProof="0" dirty="0">
                <a:ln>
                  <a:noFill/>
                </a:ln>
                <a:solidFill>
                  <a:prstClr val="white"/>
                </a:solidFill>
                <a:effectLst/>
                <a:uLnTx/>
                <a:uFillTx/>
                <a:latin typeface="Calibri" panose="020F0502020204030204"/>
                <a:ea typeface="+mn-ea"/>
                <a:cs typeface="+mn-cs"/>
              </a:rPr>
              <a:t>särskilt värdefulla </a:t>
            </a: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datamängder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från offentliga organisationer</a:t>
            </a:r>
          </a:p>
        </p:txBody>
      </p:sp>
    </p:spTree>
    <p:extLst>
      <p:ext uri="{BB962C8B-B14F-4D97-AF65-F5344CB8AC3E}">
        <p14:creationId xmlns:p14="http://schemas.microsoft.com/office/powerpoint/2010/main" val="246163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18E9B0-6C2A-459D-91B8-77416430F2F2}"/>
              </a:ext>
            </a:extLst>
          </p:cNvPr>
          <p:cNvSpPr txBox="1"/>
          <p:nvPr/>
        </p:nvSpPr>
        <p:spPr>
          <a:xfrm>
            <a:off x="910367" y="1402080"/>
            <a:ext cx="10371301" cy="455509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Vad är en särskilt värdefull datamängd?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”Valet av datamängder för den förteckning som avses i punkt 1 ska grundas på 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bedömning av deras förmåga att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skapa socioekonomiska fördelar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antalet användare och de intäkter de kan bidra till att generera och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deras potential att kombineras med andra datamängder”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15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60697-091A-4B4F-9D1A-E64566998224}"/>
              </a:ext>
            </a:extLst>
          </p:cNvPr>
          <p:cNvSpPr>
            <a:spLocks noGrp="1"/>
          </p:cNvSpPr>
          <p:nvPr>
            <p:ph type="title"/>
          </p:nvPr>
        </p:nvSpPr>
        <p:spPr>
          <a:xfrm>
            <a:off x="612569" y="723206"/>
            <a:ext cx="10515600" cy="2217701"/>
          </a:xfrm>
        </p:spPr>
        <p:txBody>
          <a:bodyPr/>
          <a:lstStyle/>
          <a:p>
            <a:r>
              <a:rPr lang="sv-SE" dirty="0"/>
              <a:t>Genomgång av regeringsuppdrag kring särskilt värdefulla data som lantmäteriet fick i maj 2019 och plan för arbetet</a:t>
            </a:r>
          </a:p>
        </p:txBody>
      </p:sp>
      <p:sp>
        <p:nvSpPr>
          <p:cNvPr id="3" name="Platshållare för innehåll 2">
            <a:extLst>
              <a:ext uri="{FF2B5EF4-FFF2-40B4-BE49-F238E27FC236}">
                <a16:creationId xmlns:a16="http://schemas.microsoft.com/office/drawing/2014/main" id="{F6A0E5D2-0BC9-439A-88C0-D4A3F7BA72EC}"/>
              </a:ext>
            </a:extLst>
          </p:cNvPr>
          <p:cNvSpPr>
            <a:spLocks noGrp="1"/>
          </p:cNvSpPr>
          <p:nvPr>
            <p:ph idx="1"/>
          </p:nvPr>
        </p:nvSpPr>
        <p:spPr>
          <a:xfrm>
            <a:off x="612569" y="2261286"/>
            <a:ext cx="10515600" cy="4028650"/>
          </a:xfrm>
        </p:spPr>
        <p:txBody>
          <a:bodyPr/>
          <a:lstStyle/>
          <a:p>
            <a:endParaRPr lang="sv-SE" dirty="0"/>
          </a:p>
          <a:p>
            <a:endParaRPr lang="sv-SE" dirty="0"/>
          </a:p>
        </p:txBody>
      </p:sp>
    </p:spTree>
    <p:extLst>
      <p:ext uri="{BB962C8B-B14F-4D97-AF65-F5344CB8AC3E}">
        <p14:creationId xmlns:p14="http://schemas.microsoft.com/office/powerpoint/2010/main" val="40120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5518E9B0-6C2A-459D-91B8-77416430F2F2}"/>
              </a:ext>
            </a:extLst>
          </p:cNvPr>
          <p:cNvSpPr txBox="1"/>
          <p:nvPr/>
        </p:nvSpPr>
        <p:spPr>
          <a:xfrm>
            <a:off x="670685" y="1402080"/>
            <a:ext cx="10850663" cy="467820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rPr>
              <a:t>Vad är en särskilt värdefull datamängd?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”handlingar vars vidareutnyttjande är förknippat med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stora socioekonomiska fördelar,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framför allt på grund av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deras lämplighet för att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skapa mervärdestjänster och mervärdesapplikationer 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antalet potentiella mottagare av de mervärdestjänster och mervärdesapplikationer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rPr>
              <a:t>som bygger på dessa datamängder</a:t>
            </a: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sv-SE"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79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hoto-1417962798089-0c93ceaed88a.jpeg">
            <a:extLst>
              <a:ext uri="{FF2B5EF4-FFF2-40B4-BE49-F238E27FC236}">
                <a16:creationId xmlns:a16="http://schemas.microsoft.com/office/drawing/2014/main" id="{D7A881F1-7AFE-43F5-8F4E-1FA2773D9CF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5000" contrast="-22000"/>
                    </a14:imgEffect>
                  </a14:imgLayer>
                </a14:imgProps>
              </a:ext>
              <a:ext uri="{28A0092B-C50C-407E-A947-70E740481C1C}">
                <a14:useLocalDpi xmlns:a14="http://schemas.microsoft.com/office/drawing/2010/main" val="0"/>
              </a:ext>
            </a:extLst>
          </a:blip>
          <a:srcRect t="17307" b="48309"/>
          <a:stretch/>
        </p:blipFill>
        <p:spPr>
          <a:xfrm>
            <a:off x="0" y="395992"/>
            <a:ext cx="12192000" cy="6462007"/>
          </a:xfrm>
          <a:prstGeom prst="rect">
            <a:avLst/>
          </a:prstGeom>
        </p:spPr>
      </p:pic>
      <p:sp>
        <p:nvSpPr>
          <p:cNvPr id="2" name="Rubrik 1">
            <a:extLst>
              <a:ext uri="{FF2B5EF4-FFF2-40B4-BE49-F238E27FC236}">
                <a16:creationId xmlns:a16="http://schemas.microsoft.com/office/drawing/2014/main" id="{F3FD31C4-16D2-4E4F-A2CA-1A92C793ECE5}"/>
              </a:ext>
            </a:extLst>
          </p:cNvPr>
          <p:cNvSpPr>
            <a:spLocks noGrp="1"/>
          </p:cNvSpPr>
          <p:nvPr>
            <p:ph type="title"/>
          </p:nvPr>
        </p:nvSpPr>
        <p:spPr>
          <a:xfrm>
            <a:off x="838200" y="550184"/>
            <a:ext cx="10515600" cy="1325563"/>
          </a:xfrm>
        </p:spPr>
        <p:txBody>
          <a:bodyPr>
            <a:normAutofit/>
          </a:bodyPr>
          <a:lstStyle/>
          <a:p>
            <a:r>
              <a:rPr lang="sv-SE" sz="3600" dirty="0">
                <a:solidFill>
                  <a:schemeClr val="bg1"/>
                </a:solidFill>
              </a:rPr>
              <a:t>VILKA ÄR DE Särskilt VÄRDEFULLA DATAMÄNGDERNA?</a:t>
            </a:r>
          </a:p>
        </p:txBody>
      </p:sp>
      <p:sp>
        <p:nvSpPr>
          <p:cNvPr id="3" name="Platshållare för innehåll 2">
            <a:extLst>
              <a:ext uri="{FF2B5EF4-FFF2-40B4-BE49-F238E27FC236}">
                <a16:creationId xmlns:a16="http://schemas.microsoft.com/office/drawing/2014/main" id="{45E93ED8-2C7C-4524-9276-7682B74036E6}"/>
              </a:ext>
            </a:extLst>
          </p:cNvPr>
          <p:cNvSpPr>
            <a:spLocks noGrp="1"/>
          </p:cNvSpPr>
          <p:nvPr>
            <p:ph idx="1"/>
          </p:nvPr>
        </p:nvSpPr>
        <p:spPr>
          <a:xfrm>
            <a:off x="612569" y="2427508"/>
            <a:ext cx="10515600" cy="3799124"/>
          </a:xfrm>
        </p:spPr>
        <p:txBody>
          <a:bodyPr/>
          <a:lstStyle/>
          <a:p>
            <a:pPr marL="342900" indent="-342900">
              <a:buFont typeface="+mj-lt"/>
              <a:buAutoNum type="arabicPeriod"/>
            </a:pPr>
            <a:r>
              <a:rPr lang="sv-SE" dirty="0">
                <a:solidFill>
                  <a:schemeClr val="bg1"/>
                </a:solidFill>
              </a:rPr>
              <a:t>Geospatiala data  (Geospatial: t.ex. </a:t>
            </a:r>
            <a:r>
              <a:rPr lang="sv-SE" dirty="0" err="1">
                <a:solidFill>
                  <a:schemeClr val="bg1"/>
                </a:solidFill>
              </a:rPr>
              <a:t>maps</a:t>
            </a:r>
            <a:r>
              <a:rPr lang="sv-SE" dirty="0">
                <a:solidFill>
                  <a:schemeClr val="bg1"/>
                </a:solidFill>
              </a:rPr>
              <a:t> and </a:t>
            </a:r>
            <a:r>
              <a:rPr lang="sv-SE" dirty="0" err="1">
                <a:solidFill>
                  <a:schemeClr val="bg1"/>
                </a:solidFill>
              </a:rPr>
              <a:t>postcodes</a:t>
            </a:r>
            <a:r>
              <a:rPr lang="sv-SE" dirty="0">
                <a:solidFill>
                  <a:schemeClr val="bg1"/>
                </a:solidFill>
              </a:rPr>
              <a:t>) </a:t>
            </a:r>
          </a:p>
          <a:p>
            <a:pPr marL="342900" indent="-342900">
              <a:buFont typeface="+mj-lt"/>
              <a:buAutoNum type="arabicPeriod"/>
            </a:pPr>
            <a:r>
              <a:rPr lang="en-US" dirty="0" err="1">
                <a:solidFill>
                  <a:schemeClr val="bg1"/>
                </a:solidFill>
              </a:rPr>
              <a:t>Jordobservation</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miljö</a:t>
            </a:r>
            <a:r>
              <a:rPr lang="en-US" dirty="0">
                <a:solidFill>
                  <a:schemeClr val="bg1"/>
                </a:solidFill>
              </a:rPr>
              <a:t> (</a:t>
            </a:r>
            <a:r>
              <a:rPr lang="sv-SE" dirty="0" err="1">
                <a:solidFill>
                  <a:schemeClr val="bg1"/>
                </a:solidFill>
              </a:rPr>
              <a:t>earth</a:t>
            </a:r>
            <a:r>
              <a:rPr lang="sv-SE" dirty="0">
                <a:solidFill>
                  <a:schemeClr val="bg1"/>
                </a:solidFill>
              </a:rPr>
              <a:t> observation and </a:t>
            </a:r>
            <a:r>
              <a:rPr lang="sv-SE" dirty="0" err="1">
                <a:solidFill>
                  <a:schemeClr val="bg1"/>
                </a:solidFill>
              </a:rPr>
              <a:t>environment</a:t>
            </a:r>
            <a:r>
              <a:rPr lang="sv-SE" dirty="0">
                <a:solidFill>
                  <a:schemeClr val="bg1"/>
                </a:solidFill>
              </a:rPr>
              <a:t>)</a:t>
            </a:r>
            <a:endParaRPr lang="en-US" dirty="0">
              <a:solidFill>
                <a:schemeClr val="bg1"/>
              </a:solidFill>
            </a:endParaRPr>
          </a:p>
          <a:p>
            <a:pPr marL="342900" indent="-342900">
              <a:buFont typeface="+mj-lt"/>
              <a:buAutoNum type="arabicPeriod"/>
            </a:pPr>
            <a:r>
              <a:rPr lang="en-US" dirty="0" err="1">
                <a:solidFill>
                  <a:schemeClr val="bg1"/>
                </a:solidFill>
              </a:rPr>
              <a:t>Meteorologi</a:t>
            </a:r>
            <a:r>
              <a:rPr lang="en-US" dirty="0">
                <a:solidFill>
                  <a:schemeClr val="bg1"/>
                </a:solidFill>
              </a:rPr>
              <a:t> (</a:t>
            </a:r>
            <a:r>
              <a:rPr lang="sv-SE" dirty="0" err="1">
                <a:solidFill>
                  <a:schemeClr val="bg1"/>
                </a:solidFill>
              </a:rPr>
              <a:t>meteorological</a:t>
            </a:r>
            <a:r>
              <a:rPr lang="sv-SE" dirty="0">
                <a:solidFill>
                  <a:schemeClr val="bg1"/>
                </a:solidFill>
              </a:rPr>
              <a:t>)</a:t>
            </a:r>
            <a:endParaRPr lang="en-US" dirty="0">
              <a:solidFill>
                <a:schemeClr val="bg1"/>
              </a:solidFill>
            </a:endParaRPr>
          </a:p>
          <a:p>
            <a:pPr marL="342900" indent="-342900">
              <a:buFont typeface="+mj-lt"/>
              <a:buAutoNum type="arabicPeriod"/>
            </a:pPr>
            <a:r>
              <a:rPr lang="en-US" dirty="0" err="1">
                <a:solidFill>
                  <a:schemeClr val="bg1"/>
                </a:solidFill>
              </a:rPr>
              <a:t>Statistik</a:t>
            </a:r>
            <a:r>
              <a:rPr lang="en-US" dirty="0">
                <a:solidFill>
                  <a:schemeClr val="bg1"/>
                </a:solidFill>
              </a:rPr>
              <a:t> (</a:t>
            </a:r>
            <a:r>
              <a:rPr lang="sv-SE" dirty="0" err="1">
                <a:solidFill>
                  <a:schemeClr val="bg1"/>
                </a:solidFill>
              </a:rPr>
              <a:t>statistics</a:t>
            </a:r>
            <a:r>
              <a:rPr lang="sv-SE" dirty="0">
                <a:solidFill>
                  <a:schemeClr val="bg1"/>
                </a:solidFill>
              </a:rPr>
              <a:t>)</a:t>
            </a:r>
            <a:endParaRPr lang="en-US" dirty="0">
              <a:solidFill>
                <a:schemeClr val="bg1"/>
              </a:solidFill>
            </a:endParaRPr>
          </a:p>
          <a:p>
            <a:pPr marL="342900" indent="-342900">
              <a:buFont typeface="+mj-lt"/>
              <a:buAutoNum type="arabicPeriod"/>
            </a:pPr>
            <a:r>
              <a:rPr lang="en-US" dirty="0" err="1">
                <a:solidFill>
                  <a:schemeClr val="bg1"/>
                </a:solidFill>
              </a:rPr>
              <a:t>Företag</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företagsägande</a:t>
            </a:r>
            <a:r>
              <a:rPr lang="en-US" dirty="0">
                <a:solidFill>
                  <a:schemeClr val="bg1"/>
                </a:solidFill>
              </a:rPr>
              <a:t> (</a:t>
            </a:r>
            <a:r>
              <a:rPr lang="sv-SE" dirty="0" err="1">
                <a:solidFill>
                  <a:schemeClr val="bg1"/>
                </a:solidFill>
              </a:rPr>
              <a:t>companies</a:t>
            </a:r>
            <a:r>
              <a:rPr lang="sv-SE" dirty="0">
                <a:solidFill>
                  <a:schemeClr val="bg1"/>
                </a:solidFill>
              </a:rPr>
              <a:t> and </a:t>
            </a:r>
            <a:r>
              <a:rPr lang="sv-SE" dirty="0" err="1">
                <a:solidFill>
                  <a:schemeClr val="bg1"/>
                </a:solidFill>
              </a:rPr>
              <a:t>company</a:t>
            </a:r>
            <a:r>
              <a:rPr lang="sv-SE" dirty="0">
                <a:solidFill>
                  <a:schemeClr val="bg1"/>
                </a:solidFill>
              </a:rPr>
              <a:t> </a:t>
            </a:r>
            <a:r>
              <a:rPr lang="sv-SE" dirty="0" err="1">
                <a:solidFill>
                  <a:schemeClr val="bg1"/>
                </a:solidFill>
              </a:rPr>
              <a:t>ownership</a:t>
            </a:r>
            <a:r>
              <a:rPr lang="sv-SE" dirty="0">
                <a:solidFill>
                  <a:schemeClr val="bg1"/>
                </a:solidFill>
              </a:rPr>
              <a:t>)</a:t>
            </a:r>
            <a:endParaRPr lang="en-US" dirty="0">
              <a:solidFill>
                <a:schemeClr val="bg1"/>
              </a:solidFill>
            </a:endParaRPr>
          </a:p>
          <a:p>
            <a:pPr marL="342900" indent="-342900">
              <a:buFont typeface="+mj-lt"/>
              <a:buAutoNum type="arabicPeriod"/>
            </a:pPr>
            <a:r>
              <a:rPr lang="sv-SE" dirty="0">
                <a:solidFill>
                  <a:schemeClr val="bg1"/>
                </a:solidFill>
              </a:rPr>
              <a:t>Rörlighet (</a:t>
            </a:r>
            <a:r>
              <a:rPr lang="sv-SE" dirty="0" err="1">
                <a:solidFill>
                  <a:schemeClr val="bg1"/>
                </a:solidFill>
              </a:rPr>
              <a:t>mobility</a:t>
            </a:r>
            <a:r>
              <a:rPr lang="sv-SE" dirty="0">
                <a:solidFill>
                  <a:schemeClr val="bg1"/>
                </a:solidFill>
              </a:rPr>
              <a:t>)</a:t>
            </a:r>
          </a:p>
        </p:txBody>
      </p:sp>
    </p:spTree>
    <p:extLst>
      <p:ext uri="{BB962C8B-B14F-4D97-AF65-F5344CB8AC3E}">
        <p14:creationId xmlns:p14="http://schemas.microsoft.com/office/powerpoint/2010/main" val="22871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CF0630-A6FC-4E4B-8047-472767E682DD}"/>
              </a:ext>
            </a:extLst>
          </p:cNvPr>
          <p:cNvSpPr>
            <a:spLocks noGrp="1"/>
          </p:cNvSpPr>
          <p:nvPr>
            <p:ph type="title"/>
          </p:nvPr>
        </p:nvSpPr>
        <p:spPr/>
        <p:txBody>
          <a:bodyPr/>
          <a:lstStyle/>
          <a:p>
            <a:r>
              <a:rPr lang="sv-SE" dirty="0"/>
              <a:t>Krav på tillgängliggörande</a:t>
            </a:r>
          </a:p>
        </p:txBody>
      </p:sp>
      <p:sp>
        <p:nvSpPr>
          <p:cNvPr id="3" name="Platshållare för innehåll 2">
            <a:extLst>
              <a:ext uri="{FF2B5EF4-FFF2-40B4-BE49-F238E27FC236}">
                <a16:creationId xmlns:a16="http://schemas.microsoft.com/office/drawing/2014/main" id="{C91455B6-2039-439C-A969-C020C34E4381}"/>
              </a:ext>
            </a:extLst>
          </p:cNvPr>
          <p:cNvSpPr>
            <a:spLocks noGrp="1"/>
          </p:cNvSpPr>
          <p:nvPr>
            <p:ph idx="1"/>
          </p:nvPr>
        </p:nvSpPr>
        <p:spPr>
          <a:xfrm>
            <a:off x="612569" y="2143916"/>
            <a:ext cx="10515600" cy="4874803"/>
          </a:xfrm>
        </p:spPr>
        <p:txBody>
          <a:bodyPr/>
          <a:lstStyle/>
          <a:p>
            <a:r>
              <a:rPr lang="sv-SE" dirty="0"/>
              <a:t>Datamängderna ska tillgängliggöras avgiftsfritt och med minimala restriktioner via </a:t>
            </a:r>
            <a:r>
              <a:rPr lang="sv-SE" dirty="0" err="1"/>
              <a:t>API:er</a:t>
            </a:r>
            <a:r>
              <a:rPr lang="sv-SE" dirty="0"/>
              <a:t>, dvs:</a:t>
            </a:r>
          </a:p>
          <a:p>
            <a:endParaRPr lang="sv-SE" dirty="0"/>
          </a:p>
          <a:p>
            <a:pPr marL="914400" lvl="1" indent="-457200">
              <a:buFont typeface="Arial" panose="020B0604020202020204" pitchFamily="34" charset="0"/>
              <a:buChar char="•"/>
            </a:pPr>
            <a:r>
              <a:rPr lang="sv-SE" dirty="0"/>
              <a:t>vara maskinläsbara</a:t>
            </a:r>
          </a:p>
          <a:p>
            <a:pPr marL="914400" lvl="1" indent="-457200">
              <a:buFont typeface="Arial" panose="020B0604020202020204" pitchFamily="34" charset="0"/>
              <a:buChar char="•"/>
            </a:pPr>
            <a:r>
              <a:rPr lang="sv-SE" dirty="0"/>
              <a:t>vara åtkomliga via gränssnitt för tillämpningsprogram</a:t>
            </a:r>
          </a:p>
          <a:p>
            <a:pPr marL="914400" lvl="1" indent="-457200">
              <a:buFont typeface="Arial" panose="020B0604020202020204" pitchFamily="34" charset="0"/>
              <a:buChar char="•"/>
            </a:pPr>
            <a:r>
              <a:rPr lang="sv-SE" dirty="0"/>
              <a:t>vara förenliga med villkor för öppna licenser</a:t>
            </a:r>
          </a:p>
          <a:p>
            <a:pPr marL="457200" indent="-457200">
              <a:buFontTx/>
              <a:buChar char="-"/>
            </a:pPr>
            <a:endParaRPr lang="sv-SE" dirty="0"/>
          </a:p>
          <a:p>
            <a:r>
              <a:rPr lang="sv-SE" dirty="0"/>
              <a:t>Kommissionen beslutar vilka </a:t>
            </a:r>
            <a:r>
              <a:rPr lang="sv-SE" dirty="0" err="1"/>
              <a:t>dataset</a:t>
            </a:r>
            <a:r>
              <a:rPr lang="sv-SE" dirty="0"/>
              <a:t> som ska ingå i kategorierna efter dialog med medlemsländerna.</a:t>
            </a:r>
          </a:p>
        </p:txBody>
      </p:sp>
    </p:spTree>
    <p:extLst>
      <p:ext uri="{BB962C8B-B14F-4D97-AF65-F5344CB8AC3E}">
        <p14:creationId xmlns:p14="http://schemas.microsoft.com/office/powerpoint/2010/main" val="424150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45131-1FB9-471B-918A-8F82ECFB393D}"/>
              </a:ext>
            </a:extLst>
          </p:cNvPr>
          <p:cNvSpPr>
            <a:spLocks noGrp="1"/>
          </p:cNvSpPr>
          <p:nvPr>
            <p:ph type="title"/>
          </p:nvPr>
        </p:nvSpPr>
        <p:spPr/>
        <p:txBody>
          <a:bodyPr/>
          <a:lstStyle/>
          <a:p>
            <a:r>
              <a:rPr lang="sv-SE" dirty="0"/>
              <a:t>Workshop kring Förväntningar, frågor och funderingar </a:t>
            </a:r>
            <a:r>
              <a:rPr lang="sv-SE" sz="1600" dirty="0"/>
              <a:t>(alla deltagare fick fritt lista förväntningar, frågor och funderingar som sedan redovisades)</a:t>
            </a:r>
          </a:p>
        </p:txBody>
      </p:sp>
      <p:sp>
        <p:nvSpPr>
          <p:cNvPr id="3" name="Platshållare för innehåll 2">
            <a:extLst>
              <a:ext uri="{FF2B5EF4-FFF2-40B4-BE49-F238E27FC236}">
                <a16:creationId xmlns:a16="http://schemas.microsoft.com/office/drawing/2014/main" id="{7BA8D935-0275-499D-A5EB-3C11F1C7A23D}"/>
              </a:ext>
            </a:extLst>
          </p:cNvPr>
          <p:cNvSpPr>
            <a:spLocks noGrp="1"/>
          </p:cNvSpPr>
          <p:nvPr>
            <p:ph idx="1"/>
          </p:nvPr>
        </p:nvSpPr>
        <p:spPr>
          <a:xfrm>
            <a:off x="612569" y="2298356"/>
            <a:ext cx="10515600" cy="3991579"/>
          </a:xfrm>
        </p:spPr>
        <p:txBody>
          <a:bodyPr/>
          <a:lstStyle/>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4CE087E7-98CF-402B-AE14-804419DC168F}"/>
              </a:ext>
            </a:extLst>
          </p:cNvPr>
          <p:cNvPicPr>
            <a:picLocks noChangeAspect="1"/>
          </p:cNvPicPr>
          <p:nvPr/>
        </p:nvPicPr>
        <p:blipFill>
          <a:blip r:embed="rId3"/>
          <a:stretch>
            <a:fillRect/>
          </a:stretch>
        </p:blipFill>
        <p:spPr>
          <a:xfrm>
            <a:off x="5031641" y="2298356"/>
            <a:ext cx="6096528" cy="3429297"/>
          </a:xfrm>
          <a:prstGeom prst="rect">
            <a:avLst/>
          </a:prstGeom>
        </p:spPr>
      </p:pic>
      <p:sp>
        <p:nvSpPr>
          <p:cNvPr id="5" name="Pratbubbla: rektangel med rundade hörn 4">
            <a:extLst>
              <a:ext uri="{FF2B5EF4-FFF2-40B4-BE49-F238E27FC236}">
                <a16:creationId xmlns:a16="http://schemas.microsoft.com/office/drawing/2014/main" id="{C012D4BF-6DED-4084-BF31-D8901B6BA4FB}"/>
              </a:ext>
            </a:extLst>
          </p:cNvPr>
          <p:cNvSpPr/>
          <p:nvPr/>
        </p:nvSpPr>
        <p:spPr>
          <a:xfrm>
            <a:off x="321276" y="2566043"/>
            <a:ext cx="3719384" cy="3631169"/>
          </a:xfrm>
          <a:prstGeom prst="wedgeRoundRectCallout">
            <a:avLst>
              <a:gd name="adj1" fmla="val 65128"/>
              <a:gd name="adj2" fmla="val -28423"/>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Vid mötet fick alla skriva ner sina frågor, funderingar och förväntningar. Följande 4 bilder är en redovisning av vad som kom upp. En hel del av frågeställningarna är sådana som inte tillhör uppdraget och kommer att skickas vidare till berörd aktör/uppdrag/projekt</a:t>
            </a:r>
          </a:p>
          <a:p>
            <a:pPr algn="ctr"/>
            <a:endParaRPr lang="sv-SE" sz="2400" dirty="0"/>
          </a:p>
        </p:txBody>
      </p:sp>
    </p:spTree>
    <p:extLst>
      <p:ext uri="{BB962C8B-B14F-4D97-AF65-F5344CB8AC3E}">
        <p14:creationId xmlns:p14="http://schemas.microsoft.com/office/powerpoint/2010/main" val="22301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45131-1FB9-471B-918A-8F82ECFB393D}"/>
              </a:ext>
            </a:extLst>
          </p:cNvPr>
          <p:cNvSpPr>
            <a:spLocks noGrp="1"/>
          </p:cNvSpPr>
          <p:nvPr>
            <p:ph type="title"/>
          </p:nvPr>
        </p:nvSpPr>
        <p:spPr/>
        <p:txBody>
          <a:bodyPr/>
          <a:lstStyle/>
          <a:p>
            <a:r>
              <a:rPr lang="sv-SE" dirty="0"/>
              <a:t>Workshop kring Förväntningar, frågor och funderingar </a:t>
            </a:r>
            <a:r>
              <a:rPr lang="sv-SE" sz="1600" dirty="0"/>
              <a:t>(alla deltagare fick fritt lista förväntningar, frågor och funderingar som sedan redovisades)</a:t>
            </a:r>
          </a:p>
        </p:txBody>
      </p:sp>
      <p:sp>
        <p:nvSpPr>
          <p:cNvPr id="3" name="Platshållare för innehåll 2">
            <a:extLst>
              <a:ext uri="{FF2B5EF4-FFF2-40B4-BE49-F238E27FC236}">
                <a16:creationId xmlns:a16="http://schemas.microsoft.com/office/drawing/2014/main" id="{7BA8D935-0275-499D-A5EB-3C11F1C7A23D}"/>
              </a:ext>
            </a:extLst>
          </p:cNvPr>
          <p:cNvSpPr>
            <a:spLocks noGrp="1"/>
          </p:cNvSpPr>
          <p:nvPr>
            <p:ph idx="1"/>
          </p:nvPr>
        </p:nvSpPr>
        <p:spPr>
          <a:xfrm>
            <a:off x="612569" y="2298356"/>
            <a:ext cx="10515600" cy="3991579"/>
          </a:xfrm>
        </p:spPr>
        <p:txBody>
          <a:bodyPr/>
          <a:lstStyle/>
          <a:p>
            <a:endParaRPr lang="sv-SE" dirty="0"/>
          </a:p>
          <a:p>
            <a:endParaRPr lang="sv-SE" dirty="0"/>
          </a:p>
          <a:p>
            <a:endParaRPr lang="sv-SE" dirty="0"/>
          </a:p>
          <a:p>
            <a:endParaRPr lang="sv-SE" dirty="0"/>
          </a:p>
        </p:txBody>
      </p:sp>
      <p:pic>
        <p:nvPicPr>
          <p:cNvPr id="6" name="Bildobjekt 5">
            <a:extLst>
              <a:ext uri="{FF2B5EF4-FFF2-40B4-BE49-F238E27FC236}">
                <a16:creationId xmlns:a16="http://schemas.microsoft.com/office/drawing/2014/main" id="{D537E182-8BA0-42FD-AA52-DB0951C44AD1}"/>
              </a:ext>
            </a:extLst>
          </p:cNvPr>
          <p:cNvPicPr>
            <a:picLocks noChangeAspect="1"/>
          </p:cNvPicPr>
          <p:nvPr/>
        </p:nvPicPr>
        <p:blipFill rotWithShape="1">
          <a:blip r:embed="rId3"/>
          <a:srcRect r="17346"/>
          <a:stretch/>
        </p:blipFill>
        <p:spPr>
          <a:xfrm>
            <a:off x="37071" y="1651200"/>
            <a:ext cx="6317894" cy="4837779"/>
          </a:xfrm>
          <a:prstGeom prst="rect">
            <a:avLst/>
          </a:prstGeom>
        </p:spPr>
      </p:pic>
      <p:pic>
        <p:nvPicPr>
          <p:cNvPr id="7" name="Bildobjekt 6">
            <a:extLst>
              <a:ext uri="{FF2B5EF4-FFF2-40B4-BE49-F238E27FC236}">
                <a16:creationId xmlns:a16="http://schemas.microsoft.com/office/drawing/2014/main" id="{B284EBA9-7251-4D92-BCBF-B3F3AC45C94D}"/>
              </a:ext>
            </a:extLst>
          </p:cNvPr>
          <p:cNvPicPr>
            <a:picLocks noChangeAspect="1"/>
          </p:cNvPicPr>
          <p:nvPr/>
        </p:nvPicPr>
        <p:blipFill rotWithShape="1">
          <a:blip r:embed="rId4"/>
          <a:srcRect r="35376"/>
          <a:stretch/>
        </p:blipFill>
        <p:spPr>
          <a:xfrm>
            <a:off x="6354965" y="1791602"/>
            <a:ext cx="5705230" cy="4965952"/>
          </a:xfrm>
          <a:prstGeom prst="rect">
            <a:avLst/>
          </a:prstGeom>
        </p:spPr>
      </p:pic>
    </p:spTree>
    <p:extLst>
      <p:ext uri="{BB962C8B-B14F-4D97-AF65-F5344CB8AC3E}">
        <p14:creationId xmlns:p14="http://schemas.microsoft.com/office/powerpoint/2010/main" val="392469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45131-1FB9-471B-918A-8F82ECFB393D}"/>
              </a:ext>
            </a:extLst>
          </p:cNvPr>
          <p:cNvSpPr>
            <a:spLocks noGrp="1"/>
          </p:cNvSpPr>
          <p:nvPr>
            <p:ph type="title"/>
          </p:nvPr>
        </p:nvSpPr>
        <p:spPr/>
        <p:txBody>
          <a:bodyPr/>
          <a:lstStyle/>
          <a:p>
            <a:r>
              <a:rPr lang="sv-SE" dirty="0"/>
              <a:t>Workshop kring Förväntningar, frågor och funderingar </a:t>
            </a:r>
            <a:r>
              <a:rPr lang="sv-SE" sz="1600" dirty="0"/>
              <a:t>(alla deltagare fick fritt lista förväntningar, frågor och funderingar som sedan redovisades)</a:t>
            </a:r>
          </a:p>
        </p:txBody>
      </p:sp>
      <p:sp>
        <p:nvSpPr>
          <p:cNvPr id="3" name="Platshållare för innehåll 2">
            <a:extLst>
              <a:ext uri="{FF2B5EF4-FFF2-40B4-BE49-F238E27FC236}">
                <a16:creationId xmlns:a16="http://schemas.microsoft.com/office/drawing/2014/main" id="{7BA8D935-0275-499D-A5EB-3C11F1C7A23D}"/>
              </a:ext>
            </a:extLst>
          </p:cNvPr>
          <p:cNvSpPr>
            <a:spLocks noGrp="1"/>
          </p:cNvSpPr>
          <p:nvPr>
            <p:ph idx="1"/>
          </p:nvPr>
        </p:nvSpPr>
        <p:spPr>
          <a:xfrm>
            <a:off x="612569" y="2298356"/>
            <a:ext cx="10515600" cy="3991579"/>
          </a:xfrm>
        </p:spPr>
        <p:txBody>
          <a:bodyPr/>
          <a:lstStyle/>
          <a:p>
            <a:endParaRPr lang="sv-SE" dirty="0"/>
          </a:p>
          <a:p>
            <a:endParaRPr lang="sv-SE" dirty="0"/>
          </a:p>
          <a:p>
            <a:endParaRPr lang="sv-SE" dirty="0"/>
          </a:p>
          <a:p>
            <a:endParaRPr lang="sv-SE" dirty="0"/>
          </a:p>
        </p:txBody>
      </p:sp>
      <p:pic>
        <p:nvPicPr>
          <p:cNvPr id="4" name="Bildobjekt 3">
            <a:extLst>
              <a:ext uri="{FF2B5EF4-FFF2-40B4-BE49-F238E27FC236}">
                <a16:creationId xmlns:a16="http://schemas.microsoft.com/office/drawing/2014/main" id="{D3083E0C-C03D-492D-AC6A-B047325712FA}"/>
              </a:ext>
            </a:extLst>
          </p:cNvPr>
          <p:cNvPicPr>
            <a:picLocks noChangeAspect="1"/>
          </p:cNvPicPr>
          <p:nvPr/>
        </p:nvPicPr>
        <p:blipFill rotWithShape="1">
          <a:blip r:embed="rId3"/>
          <a:srcRect r="42366"/>
          <a:stretch/>
        </p:blipFill>
        <p:spPr>
          <a:xfrm>
            <a:off x="-1" y="1551930"/>
            <a:ext cx="5436973" cy="5306368"/>
          </a:xfrm>
          <a:prstGeom prst="rect">
            <a:avLst/>
          </a:prstGeom>
        </p:spPr>
      </p:pic>
      <p:pic>
        <p:nvPicPr>
          <p:cNvPr id="5" name="Bildobjekt 4">
            <a:extLst>
              <a:ext uri="{FF2B5EF4-FFF2-40B4-BE49-F238E27FC236}">
                <a16:creationId xmlns:a16="http://schemas.microsoft.com/office/drawing/2014/main" id="{ACB0E535-93C3-45FF-96E4-309C2033F829}"/>
              </a:ext>
            </a:extLst>
          </p:cNvPr>
          <p:cNvPicPr>
            <a:picLocks noChangeAspect="1"/>
          </p:cNvPicPr>
          <p:nvPr/>
        </p:nvPicPr>
        <p:blipFill rotWithShape="1">
          <a:blip r:embed="rId4"/>
          <a:srcRect r="39944"/>
          <a:stretch/>
        </p:blipFill>
        <p:spPr>
          <a:xfrm>
            <a:off x="5691196" y="1551930"/>
            <a:ext cx="5436973" cy="5092367"/>
          </a:xfrm>
          <a:prstGeom prst="rect">
            <a:avLst/>
          </a:prstGeom>
        </p:spPr>
      </p:pic>
    </p:spTree>
    <p:extLst>
      <p:ext uri="{BB962C8B-B14F-4D97-AF65-F5344CB8AC3E}">
        <p14:creationId xmlns:p14="http://schemas.microsoft.com/office/powerpoint/2010/main" val="245629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45131-1FB9-471B-918A-8F82ECFB393D}"/>
              </a:ext>
            </a:extLst>
          </p:cNvPr>
          <p:cNvSpPr>
            <a:spLocks noGrp="1"/>
          </p:cNvSpPr>
          <p:nvPr>
            <p:ph type="title"/>
          </p:nvPr>
        </p:nvSpPr>
        <p:spPr/>
        <p:txBody>
          <a:bodyPr/>
          <a:lstStyle/>
          <a:p>
            <a:r>
              <a:rPr lang="sv-SE" dirty="0"/>
              <a:t>Workshop kring Förväntningar, frågor och funderingar </a:t>
            </a:r>
            <a:r>
              <a:rPr lang="sv-SE" sz="1600" dirty="0"/>
              <a:t>(alla deltagare fick fritt lista förväntningar, frågor och funderingar som sedan redovisades)</a:t>
            </a:r>
          </a:p>
        </p:txBody>
      </p:sp>
      <p:sp>
        <p:nvSpPr>
          <p:cNvPr id="3" name="Platshållare för innehåll 2">
            <a:extLst>
              <a:ext uri="{FF2B5EF4-FFF2-40B4-BE49-F238E27FC236}">
                <a16:creationId xmlns:a16="http://schemas.microsoft.com/office/drawing/2014/main" id="{7BA8D935-0275-499D-A5EB-3C11F1C7A23D}"/>
              </a:ext>
            </a:extLst>
          </p:cNvPr>
          <p:cNvSpPr>
            <a:spLocks noGrp="1"/>
          </p:cNvSpPr>
          <p:nvPr>
            <p:ph idx="1"/>
          </p:nvPr>
        </p:nvSpPr>
        <p:spPr>
          <a:xfrm>
            <a:off x="612569" y="2298356"/>
            <a:ext cx="10515600" cy="3991579"/>
          </a:xfrm>
        </p:spPr>
        <p:txBody>
          <a:bodyPr/>
          <a:lstStyle/>
          <a:p>
            <a:endParaRPr lang="sv-SE" dirty="0"/>
          </a:p>
          <a:p>
            <a:endParaRPr lang="sv-SE" dirty="0"/>
          </a:p>
          <a:p>
            <a:endParaRPr lang="sv-SE" dirty="0"/>
          </a:p>
          <a:p>
            <a:endParaRPr lang="sv-SE" dirty="0"/>
          </a:p>
        </p:txBody>
      </p:sp>
      <p:pic>
        <p:nvPicPr>
          <p:cNvPr id="6" name="Bildobjekt 5">
            <a:extLst>
              <a:ext uri="{FF2B5EF4-FFF2-40B4-BE49-F238E27FC236}">
                <a16:creationId xmlns:a16="http://schemas.microsoft.com/office/drawing/2014/main" id="{CE7CEBB8-8B9D-4C33-9607-EE96DCE09CBD}"/>
              </a:ext>
            </a:extLst>
          </p:cNvPr>
          <p:cNvPicPr>
            <a:picLocks noChangeAspect="1"/>
          </p:cNvPicPr>
          <p:nvPr/>
        </p:nvPicPr>
        <p:blipFill rotWithShape="1">
          <a:blip r:embed="rId3"/>
          <a:srcRect l="2916" t="7837"/>
          <a:stretch/>
        </p:blipFill>
        <p:spPr>
          <a:xfrm>
            <a:off x="117786" y="1961295"/>
            <a:ext cx="7815738" cy="4173498"/>
          </a:xfrm>
          <a:prstGeom prst="rect">
            <a:avLst/>
          </a:prstGeom>
        </p:spPr>
      </p:pic>
      <p:pic>
        <p:nvPicPr>
          <p:cNvPr id="7" name="Bildobjekt 6">
            <a:extLst>
              <a:ext uri="{FF2B5EF4-FFF2-40B4-BE49-F238E27FC236}">
                <a16:creationId xmlns:a16="http://schemas.microsoft.com/office/drawing/2014/main" id="{4841983F-1576-43A7-B92D-15211733DC5C}"/>
              </a:ext>
            </a:extLst>
          </p:cNvPr>
          <p:cNvPicPr>
            <a:picLocks noChangeAspect="1"/>
          </p:cNvPicPr>
          <p:nvPr/>
        </p:nvPicPr>
        <p:blipFill rotWithShape="1">
          <a:blip r:embed="rId4"/>
          <a:srcRect l="3188" t="8073" b="43258"/>
          <a:stretch/>
        </p:blipFill>
        <p:spPr>
          <a:xfrm>
            <a:off x="387843" y="3429000"/>
            <a:ext cx="8040464" cy="2273642"/>
          </a:xfrm>
          <a:prstGeom prst="rect">
            <a:avLst/>
          </a:prstGeom>
        </p:spPr>
      </p:pic>
      <p:pic>
        <p:nvPicPr>
          <p:cNvPr id="8" name="Bildobjekt 7">
            <a:extLst>
              <a:ext uri="{FF2B5EF4-FFF2-40B4-BE49-F238E27FC236}">
                <a16:creationId xmlns:a16="http://schemas.microsoft.com/office/drawing/2014/main" id="{58B5368B-1AD8-484E-B4D5-73A5804AF74B}"/>
              </a:ext>
            </a:extLst>
          </p:cNvPr>
          <p:cNvPicPr>
            <a:picLocks noChangeAspect="1"/>
          </p:cNvPicPr>
          <p:nvPr/>
        </p:nvPicPr>
        <p:blipFill rotWithShape="1">
          <a:blip r:embed="rId5"/>
          <a:srcRect l="2246" t="8247" r="8722" b="65211"/>
          <a:stretch/>
        </p:blipFill>
        <p:spPr>
          <a:xfrm>
            <a:off x="3402305" y="5259348"/>
            <a:ext cx="8789695" cy="1473881"/>
          </a:xfrm>
          <a:prstGeom prst="rect">
            <a:avLst/>
          </a:prstGeom>
        </p:spPr>
      </p:pic>
    </p:spTree>
    <p:extLst>
      <p:ext uri="{BB962C8B-B14F-4D97-AF65-F5344CB8AC3E}">
        <p14:creationId xmlns:p14="http://schemas.microsoft.com/office/powerpoint/2010/main" val="25672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45131-1FB9-471B-918A-8F82ECFB393D}"/>
              </a:ext>
            </a:extLst>
          </p:cNvPr>
          <p:cNvSpPr>
            <a:spLocks noGrp="1"/>
          </p:cNvSpPr>
          <p:nvPr>
            <p:ph type="title"/>
          </p:nvPr>
        </p:nvSpPr>
        <p:spPr/>
        <p:txBody>
          <a:bodyPr/>
          <a:lstStyle/>
          <a:p>
            <a:r>
              <a:rPr lang="sv-SE" dirty="0"/>
              <a:t>Workshop kring Förväntningar, frågor och funderingar </a:t>
            </a:r>
            <a:r>
              <a:rPr lang="sv-SE" sz="1600" dirty="0"/>
              <a:t>(alla deltagare fick fritt lista förväntningar, frågor och funderingar som sedan redovisades)</a:t>
            </a:r>
          </a:p>
        </p:txBody>
      </p:sp>
      <p:pic>
        <p:nvPicPr>
          <p:cNvPr id="4" name="Bildobjekt 3">
            <a:extLst>
              <a:ext uri="{FF2B5EF4-FFF2-40B4-BE49-F238E27FC236}">
                <a16:creationId xmlns:a16="http://schemas.microsoft.com/office/drawing/2014/main" id="{02999F73-9C7B-454E-A9DD-97B47C61D850}"/>
              </a:ext>
            </a:extLst>
          </p:cNvPr>
          <p:cNvPicPr>
            <a:picLocks noChangeAspect="1"/>
          </p:cNvPicPr>
          <p:nvPr/>
        </p:nvPicPr>
        <p:blipFill rotWithShape="1">
          <a:blip r:embed="rId3"/>
          <a:srcRect l="3774" t="8701" r="7802"/>
          <a:stretch/>
        </p:blipFill>
        <p:spPr>
          <a:xfrm>
            <a:off x="1063831" y="2125362"/>
            <a:ext cx="7919531" cy="4599574"/>
          </a:xfrm>
          <a:prstGeom prst="rect">
            <a:avLst/>
          </a:prstGeom>
        </p:spPr>
      </p:pic>
    </p:spTree>
    <p:extLst>
      <p:ext uri="{BB962C8B-B14F-4D97-AF65-F5344CB8AC3E}">
        <p14:creationId xmlns:p14="http://schemas.microsoft.com/office/powerpoint/2010/main" val="245037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AD577-1941-4334-BF89-207FAF3EF84D}"/>
              </a:ext>
            </a:extLst>
          </p:cNvPr>
          <p:cNvSpPr>
            <a:spLocks noGrp="1"/>
          </p:cNvSpPr>
          <p:nvPr>
            <p:ph type="title"/>
          </p:nvPr>
        </p:nvSpPr>
        <p:spPr>
          <a:xfrm>
            <a:off x="513715" y="472035"/>
            <a:ext cx="10515600" cy="549412"/>
          </a:xfrm>
        </p:spPr>
        <p:txBody>
          <a:bodyPr/>
          <a:lstStyle/>
          <a:p>
            <a:r>
              <a:rPr lang="sv-SE" dirty="0"/>
              <a:t>Bikupa ett: </a:t>
            </a:r>
            <a:r>
              <a:rPr lang="sv-SE" sz="3600" dirty="0"/>
              <a:t>Funderingar och input kring metodiken</a:t>
            </a:r>
            <a:endParaRPr lang="sv-SE" dirty="0"/>
          </a:p>
        </p:txBody>
      </p:sp>
      <p:pic>
        <p:nvPicPr>
          <p:cNvPr id="4" name="Platshållare för innehåll 3">
            <a:extLst>
              <a:ext uri="{FF2B5EF4-FFF2-40B4-BE49-F238E27FC236}">
                <a16:creationId xmlns:a16="http://schemas.microsoft.com/office/drawing/2014/main" id="{4262E396-9FE2-43D4-9407-886E9B58A64B}"/>
              </a:ext>
            </a:extLst>
          </p:cNvPr>
          <p:cNvPicPr>
            <a:picLocks noGrp="1" noChangeAspect="1"/>
          </p:cNvPicPr>
          <p:nvPr>
            <p:ph idx="1"/>
          </p:nvPr>
        </p:nvPicPr>
        <p:blipFill>
          <a:blip r:embed="rId3"/>
          <a:stretch>
            <a:fillRect/>
          </a:stretch>
        </p:blipFill>
        <p:spPr>
          <a:xfrm>
            <a:off x="66749" y="1618102"/>
            <a:ext cx="6096528" cy="3429297"/>
          </a:xfrm>
          <a:prstGeom prst="rect">
            <a:avLst/>
          </a:prstGeom>
        </p:spPr>
      </p:pic>
      <p:pic>
        <p:nvPicPr>
          <p:cNvPr id="5" name="Bildobjekt 4">
            <a:extLst>
              <a:ext uri="{FF2B5EF4-FFF2-40B4-BE49-F238E27FC236}">
                <a16:creationId xmlns:a16="http://schemas.microsoft.com/office/drawing/2014/main" id="{F82531D8-94A0-4B1B-8899-217E91F22A0D}"/>
              </a:ext>
            </a:extLst>
          </p:cNvPr>
          <p:cNvPicPr>
            <a:picLocks noChangeAspect="1"/>
          </p:cNvPicPr>
          <p:nvPr/>
        </p:nvPicPr>
        <p:blipFill>
          <a:blip r:embed="rId4"/>
          <a:stretch>
            <a:fillRect/>
          </a:stretch>
        </p:blipFill>
        <p:spPr>
          <a:xfrm>
            <a:off x="2281612" y="2418686"/>
            <a:ext cx="6096528" cy="3429297"/>
          </a:xfrm>
          <a:prstGeom prst="rect">
            <a:avLst/>
          </a:prstGeom>
        </p:spPr>
      </p:pic>
      <p:sp>
        <p:nvSpPr>
          <p:cNvPr id="7" name="Pratbubbla: rektangel med rundade hörn 6">
            <a:extLst>
              <a:ext uri="{FF2B5EF4-FFF2-40B4-BE49-F238E27FC236}">
                <a16:creationId xmlns:a16="http://schemas.microsoft.com/office/drawing/2014/main" id="{68570DF2-8F2E-47BE-8218-B941D9BB320D}"/>
              </a:ext>
            </a:extLst>
          </p:cNvPr>
          <p:cNvSpPr/>
          <p:nvPr/>
        </p:nvSpPr>
        <p:spPr>
          <a:xfrm>
            <a:off x="8674444" y="1021446"/>
            <a:ext cx="3262184" cy="5614131"/>
          </a:xfrm>
          <a:prstGeom prst="wedgeRoundRectCallout">
            <a:avLst>
              <a:gd name="adj1" fmla="val -61008"/>
              <a:gd name="adj2" fmla="val -31284"/>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Vid mötet presenterades en hypotes att skapa en bruttolista av alla data som kan förekomma i de sex kategorierna och utifrån dessa hitta processer och kriterier för att stegvis ”tratta ner/smala av” och komma fram till ett förslag på särskilt värdefulla data</a:t>
            </a:r>
          </a:p>
          <a:p>
            <a:pPr algn="ctr"/>
            <a:endParaRPr lang="sv-SE" sz="2400" dirty="0"/>
          </a:p>
        </p:txBody>
      </p:sp>
    </p:spTree>
    <p:extLst>
      <p:ext uri="{BB962C8B-B14F-4D97-AF65-F5344CB8AC3E}">
        <p14:creationId xmlns:p14="http://schemas.microsoft.com/office/powerpoint/2010/main" val="423771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EFF401-3B6D-4829-B22A-59533ACE56AF}"/>
              </a:ext>
            </a:extLst>
          </p:cNvPr>
          <p:cNvSpPr>
            <a:spLocks noGrp="1"/>
          </p:cNvSpPr>
          <p:nvPr>
            <p:ph type="title"/>
          </p:nvPr>
        </p:nvSpPr>
        <p:spPr/>
        <p:txBody>
          <a:bodyPr/>
          <a:lstStyle/>
          <a:p>
            <a:r>
              <a:rPr lang="sv-SE" dirty="0"/>
              <a:t>Redovisning av </a:t>
            </a:r>
            <a:r>
              <a:rPr lang="sv-SE" b="1" dirty="0"/>
              <a:t>Bikupa ett</a:t>
            </a:r>
            <a:r>
              <a:rPr lang="sv-SE" dirty="0"/>
              <a:t>: </a:t>
            </a:r>
            <a:r>
              <a:rPr lang="sv-SE" sz="3200" dirty="0"/>
              <a:t>Funderingar och input kring metodiken</a:t>
            </a:r>
            <a:endParaRPr lang="sv-SE" dirty="0"/>
          </a:p>
        </p:txBody>
      </p:sp>
      <p:sp>
        <p:nvSpPr>
          <p:cNvPr id="3" name="Platshållare för innehåll 2">
            <a:extLst>
              <a:ext uri="{FF2B5EF4-FFF2-40B4-BE49-F238E27FC236}">
                <a16:creationId xmlns:a16="http://schemas.microsoft.com/office/drawing/2014/main" id="{B6B045F7-B324-4FDD-95B3-455D9EC8BF53}"/>
              </a:ext>
            </a:extLst>
          </p:cNvPr>
          <p:cNvSpPr>
            <a:spLocks noGrp="1"/>
          </p:cNvSpPr>
          <p:nvPr>
            <p:ph idx="1"/>
          </p:nvPr>
        </p:nvSpPr>
        <p:spPr>
          <a:xfrm>
            <a:off x="612568" y="1940011"/>
            <a:ext cx="11076923" cy="4349925"/>
          </a:xfrm>
        </p:spPr>
        <p:txBody>
          <a:bodyPr/>
          <a:lstStyle/>
          <a:p>
            <a:pPr>
              <a:spcBef>
                <a:spcPts val="600"/>
              </a:spcBef>
            </a:pPr>
            <a:r>
              <a:rPr lang="sv-SE" sz="1600" b="1" dirty="0"/>
              <a:t>Grupp 1:</a:t>
            </a:r>
          </a:p>
          <a:p>
            <a:pPr marL="457200" indent="-457200">
              <a:spcBef>
                <a:spcPts val="600"/>
              </a:spcBef>
              <a:buFont typeface="Arial" panose="020B0604020202020204" pitchFamily="34" charset="0"/>
              <a:buChar char="•"/>
            </a:pPr>
            <a:r>
              <a:rPr lang="sv-SE" sz="1600" dirty="0"/>
              <a:t>Vilka behov ska vara utgångspunkt för socioekonomiska nyttor?</a:t>
            </a:r>
          </a:p>
          <a:p>
            <a:pPr marL="457200" indent="-457200">
              <a:spcBef>
                <a:spcPts val="600"/>
              </a:spcBef>
              <a:buFont typeface="Arial" panose="020B0604020202020204" pitchFamily="34" charset="0"/>
              <a:buChar char="•"/>
            </a:pPr>
            <a:r>
              <a:rPr lang="sv-SE" sz="1600" dirty="0"/>
              <a:t>Utgå från av EU redan prioriterade datamängder, t.ex. </a:t>
            </a:r>
            <a:r>
              <a:rPr lang="sv-SE" sz="1600" dirty="0" err="1"/>
              <a:t>Inspire</a:t>
            </a:r>
            <a:r>
              <a:rPr lang="sv-SE" sz="1600" dirty="0"/>
              <a:t> och de sex PSI-kategorierna.</a:t>
            </a:r>
          </a:p>
          <a:p>
            <a:pPr marL="457200" indent="-457200">
              <a:spcBef>
                <a:spcPts val="600"/>
              </a:spcBef>
              <a:buFont typeface="Arial" panose="020B0604020202020204" pitchFamily="34" charset="0"/>
              <a:buChar char="•"/>
            </a:pPr>
            <a:r>
              <a:rPr lang="sv-SE" sz="1600" dirty="0"/>
              <a:t>Realtidsdata (miljö, mobilitet, meteorologi) allt viktigare.</a:t>
            </a:r>
          </a:p>
          <a:p>
            <a:pPr>
              <a:spcBef>
                <a:spcPts val="600"/>
              </a:spcBef>
            </a:pPr>
            <a:r>
              <a:rPr lang="sv-SE" sz="1600" dirty="0"/>
              <a:t>Metodik:</a:t>
            </a:r>
          </a:p>
          <a:p>
            <a:pPr marL="514350" indent="-514350">
              <a:spcBef>
                <a:spcPts val="600"/>
              </a:spcBef>
              <a:buFont typeface="+mj-lt"/>
              <a:buAutoNum type="arabicPeriod"/>
            </a:pPr>
            <a:r>
              <a:rPr lang="sv-SE" sz="1600" dirty="0"/>
              <a:t>Lista kriterier som data värderas från av respektive myndighet?</a:t>
            </a:r>
          </a:p>
          <a:p>
            <a:pPr marL="514350" indent="-514350">
              <a:spcBef>
                <a:spcPts val="600"/>
              </a:spcBef>
              <a:buFont typeface="+mj-lt"/>
              <a:buAutoNum type="arabicPeriod"/>
            </a:pPr>
            <a:r>
              <a:rPr lang="sv-SE" sz="1600" dirty="0"/>
              <a:t>Enkät till företag som i Danmark för att ge förslag på datamängder?</a:t>
            </a:r>
          </a:p>
          <a:p>
            <a:pPr marL="514350" indent="-514350">
              <a:spcBef>
                <a:spcPts val="600"/>
              </a:spcBef>
              <a:buFont typeface="+mj-lt"/>
              <a:buAutoNum type="arabicPeriod"/>
            </a:pPr>
            <a:r>
              <a:rPr lang="sv-SE" sz="1600" dirty="0"/>
              <a:t>Expertgrupp som låser in sig och presenterar ett förslag på data?</a:t>
            </a:r>
          </a:p>
          <a:p>
            <a:pPr>
              <a:spcBef>
                <a:spcPts val="600"/>
              </a:spcBef>
            </a:pPr>
            <a:r>
              <a:rPr lang="sv-SE" sz="1600" dirty="0"/>
              <a:t>Vi förordar en kombination av 1 och 3.</a:t>
            </a:r>
          </a:p>
          <a:p>
            <a:pPr>
              <a:spcBef>
                <a:spcPts val="600"/>
              </a:spcBef>
            </a:pPr>
            <a:r>
              <a:rPr lang="sv-SE" sz="1600" b="1" dirty="0"/>
              <a:t>Grupp 2:</a:t>
            </a:r>
          </a:p>
          <a:p>
            <a:pPr marL="457200" indent="-457200">
              <a:spcBef>
                <a:spcPts val="600"/>
              </a:spcBef>
              <a:buFont typeface="Arial" panose="020B0604020202020204" pitchFamily="34" charset="0"/>
              <a:buChar char="•"/>
            </a:pPr>
            <a:r>
              <a:rPr lang="sv-SE" sz="1600" dirty="0"/>
              <a:t>Utgå ifrån artikel 13 data (6 områden/kategorier)</a:t>
            </a:r>
          </a:p>
          <a:p>
            <a:pPr marL="457200" indent="-457200">
              <a:spcBef>
                <a:spcPts val="600"/>
              </a:spcBef>
              <a:buFont typeface="Arial" panose="020B0604020202020204" pitchFamily="34" charset="0"/>
              <a:buChar char="•"/>
            </a:pPr>
            <a:r>
              <a:rPr lang="sv-SE" sz="1600" dirty="0"/>
              <a:t>Inventera en bruttolista från varje myndighet/aktör </a:t>
            </a:r>
          </a:p>
          <a:p>
            <a:pPr marL="457200" indent="-457200">
              <a:spcBef>
                <a:spcPts val="600"/>
              </a:spcBef>
              <a:buFont typeface="Arial" panose="020B0604020202020204" pitchFamily="34" charset="0"/>
              <a:buChar char="•"/>
            </a:pPr>
            <a:r>
              <a:rPr lang="sv-SE" sz="1600" dirty="0"/>
              <a:t>Socioekonomisk nytta – definition av detta så att alla utgår från samma synsätt</a:t>
            </a:r>
          </a:p>
          <a:p>
            <a:pPr marL="457200" indent="-457200">
              <a:spcBef>
                <a:spcPts val="600"/>
              </a:spcBef>
              <a:buFont typeface="Arial" panose="020B0604020202020204" pitchFamily="34" charset="0"/>
              <a:buChar char="•"/>
            </a:pPr>
            <a:r>
              <a:rPr lang="sv-SE" sz="1600" dirty="0"/>
              <a:t>Avsaknaden av dialog för att se vilka behov som finns. Det måste vara tydligt vilka kriterier det utmynnar i. </a:t>
            </a:r>
          </a:p>
          <a:p>
            <a:pPr marL="457200" indent="-457200">
              <a:spcBef>
                <a:spcPts val="600"/>
              </a:spcBef>
              <a:buFont typeface="Arial" panose="020B0604020202020204" pitchFamily="34" charset="0"/>
              <a:buChar char="•"/>
            </a:pPr>
            <a:r>
              <a:rPr lang="sv-SE" sz="1600" dirty="0"/>
              <a:t>Mål och handlingsplaner på nationell nivå och internationell nivå, exempelvis agenda 2030 – kan vara kriterier att styra i tratten.</a:t>
            </a:r>
          </a:p>
        </p:txBody>
      </p:sp>
    </p:spTree>
    <p:extLst>
      <p:ext uri="{BB962C8B-B14F-4D97-AF65-F5344CB8AC3E}">
        <p14:creationId xmlns:p14="http://schemas.microsoft.com/office/powerpoint/2010/main" val="106543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rundade hörn 10">
            <a:extLst>
              <a:ext uri="{FF2B5EF4-FFF2-40B4-BE49-F238E27FC236}">
                <a16:creationId xmlns:a16="http://schemas.microsoft.com/office/drawing/2014/main" id="{30E5BA7E-3EC0-4AB6-BA8E-97563A549632}"/>
              </a:ext>
            </a:extLst>
          </p:cNvPr>
          <p:cNvSpPr/>
          <p:nvPr/>
        </p:nvSpPr>
        <p:spPr>
          <a:xfrm>
            <a:off x="612566" y="841341"/>
            <a:ext cx="10966862" cy="1941922"/>
          </a:xfrm>
          <a:prstGeom prst="round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dirty="0">
              <a:solidFill>
                <a:schemeClr val="tx1"/>
              </a:solidFill>
            </a:endParaRPr>
          </a:p>
          <a:p>
            <a:pPr algn="ctr"/>
            <a:r>
              <a:rPr lang="sv-SE" sz="2400" dirty="0">
                <a:solidFill>
                  <a:schemeClr val="tx1"/>
                </a:solidFill>
              </a:rPr>
              <a:t>Definiera särskilt värdefulla datamängder enligt artikel 13</a:t>
            </a:r>
          </a:p>
          <a:p>
            <a:pPr algn="ctr"/>
            <a:endParaRPr lang="sv-SE" sz="2400" dirty="0"/>
          </a:p>
          <a:p>
            <a:pPr lvl="0"/>
            <a:r>
              <a:rPr lang="sv-SE" dirty="0">
                <a:solidFill>
                  <a:schemeClr val="tx1"/>
                </a:solidFill>
              </a:rPr>
              <a:t>Identifiera vilka </a:t>
            </a:r>
            <a:r>
              <a:rPr lang="sv-SE" b="1" dirty="0">
                <a:solidFill>
                  <a:schemeClr val="tx1"/>
                </a:solidFill>
              </a:rPr>
              <a:t>datamängder</a:t>
            </a:r>
            <a:r>
              <a:rPr lang="sv-SE" dirty="0">
                <a:solidFill>
                  <a:schemeClr val="tx1"/>
                </a:solidFill>
              </a:rPr>
              <a:t> som kan komma i fråga att tillgängliggöra som värdefulla datamängder utifrån de förslag till datamängder som anges i artikel 13</a:t>
            </a:r>
          </a:p>
          <a:p>
            <a:pPr lvl="0"/>
            <a:endParaRPr lang="sv-SE" dirty="0">
              <a:solidFill>
                <a:schemeClr val="tx1"/>
              </a:solidFill>
            </a:endParaRPr>
          </a:p>
          <a:p>
            <a:pPr lvl="0"/>
            <a:r>
              <a:rPr lang="sv-SE" dirty="0">
                <a:solidFill>
                  <a:schemeClr val="tx1"/>
                </a:solidFill>
              </a:rPr>
              <a:t>Identifiera vilka </a:t>
            </a:r>
            <a:r>
              <a:rPr lang="sv-SE" b="1" dirty="0">
                <a:solidFill>
                  <a:schemeClr val="tx1"/>
                </a:solidFill>
              </a:rPr>
              <a:t>aktörer </a:t>
            </a:r>
            <a:r>
              <a:rPr lang="sv-SE" dirty="0">
                <a:solidFill>
                  <a:schemeClr val="tx1"/>
                </a:solidFill>
              </a:rPr>
              <a:t>som kan omfattas av kravet på tillgängliggörande av de värdefulla datamängderna</a:t>
            </a:r>
          </a:p>
          <a:p>
            <a:pPr algn="ctr"/>
            <a:endParaRPr lang="sv-SE" sz="2400" dirty="0"/>
          </a:p>
        </p:txBody>
      </p:sp>
      <p:sp>
        <p:nvSpPr>
          <p:cNvPr id="13" name="Rektangel: rundade hörn 12">
            <a:extLst>
              <a:ext uri="{FF2B5EF4-FFF2-40B4-BE49-F238E27FC236}">
                <a16:creationId xmlns:a16="http://schemas.microsoft.com/office/drawing/2014/main" id="{710F0A68-6375-4CEA-BCF9-C47885A0161B}"/>
              </a:ext>
            </a:extLst>
          </p:cNvPr>
          <p:cNvSpPr/>
          <p:nvPr/>
        </p:nvSpPr>
        <p:spPr>
          <a:xfrm>
            <a:off x="612566" y="2998902"/>
            <a:ext cx="10966861" cy="1941922"/>
          </a:xfrm>
          <a:prstGeom prst="round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dirty="0">
              <a:solidFill>
                <a:schemeClr val="tx1"/>
              </a:solidFill>
            </a:endParaRPr>
          </a:p>
          <a:p>
            <a:pPr algn="ctr"/>
            <a:endParaRPr lang="sv-SE" sz="2400" dirty="0">
              <a:solidFill>
                <a:schemeClr val="tx1"/>
              </a:solidFill>
            </a:endParaRPr>
          </a:p>
          <a:p>
            <a:pPr algn="ctr"/>
            <a:r>
              <a:rPr lang="sv-SE" sz="2400" dirty="0">
                <a:solidFill>
                  <a:schemeClr val="tx1"/>
                </a:solidFill>
              </a:rPr>
              <a:t>Analysera budgetära konsekvenser på kort och lång sikt</a:t>
            </a:r>
          </a:p>
          <a:p>
            <a:pPr algn="ctr"/>
            <a:endParaRPr lang="sv-SE" sz="2400" dirty="0">
              <a:solidFill>
                <a:schemeClr val="tx1"/>
              </a:solidFill>
            </a:endParaRPr>
          </a:p>
          <a:p>
            <a:pPr marL="285750" lvl="0" indent="-285750">
              <a:buFont typeface="Arial" panose="020B0604020202020204" pitchFamily="34" charset="0"/>
              <a:buChar char="•"/>
            </a:pPr>
            <a:r>
              <a:rPr lang="sv-SE" dirty="0">
                <a:solidFill>
                  <a:schemeClr val="tx1"/>
                </a:solidFill>
              </a:rPr>
              <a:t>för staten som helhet</a:t>
            </a:r>
          </a:p>
          <a:p>
            <a:pPr marL="285750" lvl="0" indent="-285750">
              <a:buFont typeface="Arial" panose="020B0604020202020204" pitchFamily="34" charset="0"/>
              <a:buChar char="•"/>
            </a:pPr>
            <a:r>
              <a:rPr lang="sv-SE" dirty="0">
                <a:solidFill>
                  <a:schemeClr val="tx1"/>
                </a:solidFill>
              </a:rPr>
              <a:t>för de enskilt berörda statliga myndigheterna och </a:t>
            </a:r>
          </a:p>
          <a:p>
            <a:pPr marL="285750" lvl="0" indent="-285750">
              <a:buFont typeface="Arial" panose="020B0604020202020204" pitchFamily="34" charset="0"/>
              <a:buChar char="•"/>
            </a:pPr>
            <a:r>
              <a:rPr lang="sv-SE" dirty="0">
                <a:solidFill>
                  <a:schemeClr val="tx1"/>
                </a:solidFill>
              </a:rPr>
              <a:t>för kommunsektorn 					Ge förslag på finansieringslösningar</a:t>
            </a:r>
            <a:r>
              <a:rPr lang="sv-SE" sz="2400" dirty="0"/>
              <a:t> </a:t>
            </a:r>
          </a:p>
          <a:p>
            <a:pPr algn="ctr"/>
            <a:endParaRPr lang="sv-SE" sz="2400" dirty="0">
              <a:solidFill>
                <a:schemeClr val="tx1"/>
              </a:solidFill>
            </a:endParaRPr>
          </a:p>
          <a:p>
            <a:pPr algn="ctr"/>
            <a:endParaRPr lang="sv-SE" sz="2400" dirty="0"/>
          </a:p>
        </p:txBody>
      </p:sp>
      <p:sp>
        <p:nvSpPr>
          <p:cNvPr id="14" name="Rektangel: rundade hörn 13">
            <a:extLst>
              <a:ext uri="{FF2B5EF4-FFF2-40B4-BE49-F238E27FC236}">
                <a16:creationId xmlns:a16="http://schemas.microsoft.com/office/drawing/2014/main" id="{0B3263D0-326B-4A2C-8E69-CE0682304AB6}"/>
              </a:ext>
            </a:extLst>
          </p:cNvPr>
          <p:cNvSpPr/>
          <p:nvPr/>
        </p:nvSpPr>
        <p:spPr>
          <a:xfrm>
            <a:off x="612568" y="5156464"/>
            <a:ext cx="10966860" cy="1562788"/>
          </a:xfrm>
          <a:prstGeom prst="round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400" dirty="0">
              <a:solidFill>
                <a:schemeClr val="tx1"/>
              </a:solidFill>
            </a:endParaRPr>
          </a:p>
          <a:p>
            <a:pPr algn="ctr"/>
            <a:endParaRPr lang="sv-SE" sz="2400" dirty="0">
              <a:solidFill>
                <a:schemeClr val="tx1"/>
              </a:solidFill>
            </a:endParaRPr>
          </a:p>
          <a:p>
            <a:pPr algn="ctr"/>
            <a:r>
              <a:rPr lang="sv-SE" sz="2400" dirty="0">
                <a:solidFill>
                  <a:schemeClr val="tx1"/>
                </a:solidFill>
              </a:rPr>
              <a:t>Analysera samhällsnyttorna på kort och lång sikt</a:t>
            </a:r>
          </a:p>
          <a:p>
            <a:pPr algn="ctr"/>
            <a:endParaRPr lang="sv-SE" dirty="0">
              <a:solidFill>
                <a:schemeClr val="tx1"/>
              </a:solidFill>
            </a:endParaRPr>
          </a:p>
          <a:p>
            <a:pPr algn="ctr"/>
            <a:r>
              <a:rPr lang="sv-SE" dirty="0">
                <a:solidFill>
                  <a:schemeClr val="tx1"/>
                </a:solidFill>
              </a:rPr>
              <a:t>Vidare ska en analys genomföras av de samhällsekonomiska nyttorna </a:t>
            </a:r>
          </a:p>
          <a:p>
            <a:pPr algn="ctr"/>
            <a:r>
              <a:rPr lang="sv-SE" dirty="0">
                <a:solidFill>
                  <a:schemeClr val="tx1"/>
                </a:solidFill>
              </a:rPr>
              <a:t>som tillgängliggörandet av de värdefulla datamängderna väntas ge.</a:t>
            </a:r>
          </a:p>
          <a:p>
            <a:pPr algn="ctr"/>
            <a:endParaRPr lang="sv-SE" dirty="0">
              <a:solidFill>
                <a:schemeClr val="tx1"/>
              </a:solidFill>
            </a:endParaRPr>
          </a:p>
          <a:p>
            <a:pPr algn="ctr"/>
            <a:endParaRPr lang="sv-SE" sz="2400" dirty="0"/>
          </a:p>
        </p:txBody>
      </p:sp>
    </p:spTree>
    <p:extLst>
      <p:ext uri="{BB962C8B-B14F-4D97-AF65-F5344CB8AC3E}">
        <p14:creationId xmlns:p14="http://schemas.microsoft.com/office/powerpoint/2010/main" val="107107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EFF401-3B6D-4829-B22A-59533ACE56AF}"/>
              </a:ext>
            </a:extLst>
          </p:cNvPr>
          <p:cNvSpPr>
            <a:spLocks noGrp="1"/>
          </p:cNvSpPr>
          <p:nvPr>
            <p:ph type="title"/>
          </p:nvPr>
        </p:nvSpPr>
        <p:spPr>
          <a:xfrm>
            <a:off x="612568" y="568064"/>
            <a:ext cx="10515600" cy="549412"/>
          </a:xfrm>
        </p:spPr>
        <p:txBody>
          <a:bodyPr/>
          <a:lstStyle/>
          <a:p>
            <a:r>
              <a:rPr lang="sv-SE" dirty="0"/>
              <a:t>Redovisning av </a:t>
            </a:r>
            <a:r>
              <a:rPr lang="sv-SE" b="1" dirty="0"/>
              <a:t>Bikupa ett</a:t>
            </a:r>
            <a:r>
              <a:rPr lang="sv-SE" dirty="0"/>
              <a:t>: </a:t>
            </a:r>
            <a:r>
              <a:rPr lang="sv-SE" sz="3600" dirty="0"/>
              <a:t>Funderingar och input kring metodiken</a:t>
            </a:r>
            <a:endParaRPr lang="sv-SE" dirty="0"/>
          </a:p>
        </p:txBody>
      </p:sp>
      <p:sp>
        <p:nvSpPr>
          <p:cNvPr id="3" name="Platshållare för innehåll 2">
            <a:extLst>
              <a:ext uri="{FF2B5EF4-FFF2-40B4-BE49-F238E27FC236}">
                <a16:creationId xmlns:a16="http://schemas.microsoft.com/office/drawing/2014/main" id="{B6B045F7-B324-4FDD-95B3-455D9EC8BF53}"/>
              </a:ext>
            </a:extLst>
          </p:cNvPr>
          <p:cNvSpPr>
            <a:spLocks noGrp="1"/>
          </p:cNvSpPr>
          <p:nvPr>
            <p:ph idx="1"/>
          </p:nvPr>
        </p:nvSpPr>
        <p:spPr>
          <a:xfrm>
            <a:off x="612568" y="1940011"/>
            <a:ext cx="11076923" cy="4349925"/>
          </a:xfrm>
        </p:spPr>
        <p:txBody>
          <a:bodyPr/>
          <a:lstStyle/>
          <a:p>
            <a:pPr>
              <a:spcBef>
                <a:spcPts val="600"/>
              </a:spcBef>
            </a:pPr>
            <a:r>
              <a:rPr lang="sv-SE" sz="1600" b="1" dirty="0"/>
              <a:t>Grupp 3:</a:t>
            </a:r>
          </a:p>
          <a:p>
            <a:r>
              <a:rPr lang="sv-SE" sz="1600" dirty="0"/>
              <a:t>Vad är socio-ekonomiska nyttor?</a:t>
            </a:r>
          </a:p>
          <a:p>
            <a:pPr lvl="0"/>
            <a:r>
              <a:rPr lang="sv-SE" sz="1600" dirty="0"/>
              <a:t>- Både samhällsnytta och nytta för enskilda medborgare</a:t>
            </a:r>
          </a:p>
          <a:p>
            <a:r>
              <a:rPr lang="sv-SE" sz="1600" dirty="0"/>
              <a:t>Vilket perspektiv:  Vilken data har vi vs vilken data skapar nytta?</a:t>
            </a:r>
          </a:p>
          <a:p>
            <a:r>
              <a:rPr lang="sv-SE" sz="1600" dirty="0"/>
              <a:t>Vad är medborgare och företagare intresserade av?</a:t>
            </a:r>
          </a:p>
          <a:p>
            <a:r>
              <a:rPr lang="sv-SE" sz="1600" dirty="0"/>
              <a:t>Adresser, Skolor, barnomsorg, fastigheter och skolor, trafikdata, detaljplaner, kartor, </a:t>
            </a:r>
            <a:r>
              <a:rPr lang="sv-SE" sz="1600" dirty="0" err="1"/>
              <a:t>bygglovansökningar</a:t>
            </a:r>
            <a:r>
              <a:rPr lang="sv-SE" sz="1600" dirty="0"/>
              <a:t>, naturområden, mat, utbildning, trygghet. Buller, luftkvalitet, </a:t>
            </a:r>
            <a:r>
              <a:rPr lang="sv-SE" sz="1600" dirty="0" err="1"/>
              <a:t>ladstolpar</a:t>
            </a:r>
            <a:r>
              <a:rPr lang="sv-SE" sz="1600" dirty="0"/>
              <a:t>, företrädarskap, ekonomisk data</a:t>
            </a:r>
          </a:p>
          <a:p>
            <a:pPr marL="457200" indent="-457200">
              <a:spcBef>
                <a:spcPts val="600"/>
              </a:spcBef>
              <a:buFont typeface="Arial" panose="020B0604020202020204" pitchFamily="34" charset="0"/>
              <a:buChar char="•"/>
            </a:pPr>
            <a:endParaRPr lang="sv-SE" sz="1600" dirty="0"/>
          </a:p>
          <a:p>
            <a:pPr>
              <a:spcBef>
                <a:spcPts val="600"/>
              </a:spcBef>
            </a:pPr>
            <a:r>
              <a:rPr lang="sv-SE" sz="1600" b="1" dirty="0"/>
              <a:t>Grupp 4:</a:t>
            </a:r>
          </a:p>
          <a:p>
            <a:pPr marL="285750" indent="-285750">
              <a:buFont typeface="Arial" panose="020B0604020202020204" pitchFamily="34" charset="0"/>
              <a:buChar char="•"/>
            </a:pPr>
            <a:r>
              <a:rPr lang="sv-SE" sz="1600" dirty="0"/>
              <a:t>Bruttolista känns väldigt stort och svåröverskådligt man behöver tänka från ett nyttoperspektiv och vad som efterfrågas. </a:t>
            </a:r>
          </a:p>
          <a:p>
            <a:pPr marL="285750" indent="-285750">
              <a:buFont typeface="Arial" panose="020B0604020202020204" pitchFamily="34" charset="0"/>
              <a:buChar char="•"/>
            </a:pPr>
            <a:r>
              <a:rPr lang="sv-SE" sz="1600" dirty="0"/>
              <a:t>Vi bör kolla vad som danskarna tycker är viktigt, kan inte skilja så mycket?</a:t>
            </a:r>
          </a:p>
          <a:p>
            <a:pPr marL="285750" indent="-285750">
              <a:buFont typeface="Arial" panose="020B0604020202020204" pitchFamily="34" charset="0"/>
              <a:buChar char="•"/>
            </a:pPr>
            <a:r>
              <a:rPr lang="sv-SE" sz="1600" dirty="0"/>
              <a:t>Trafikdata, adresser, fastigheter och annan grundläggande data samt realtidsdata känns primärt viktigast.</a:t>
            </a:r>
          </a:p>
          <a:p>
            <a:pPr marL="457200" indent="-457200">
              <a:spcBef>
                <a:spcPts val="600"/>
              </a:spcBef>
              <a:buFont typeface="Arial" panose="020B0604020202020204" pitchFamily="34" charset="0"/>
              <a:buChar char="•"/>
            </a:pPr>
            <a:endParaRPr lang="sv-SE" sz="1600" dirty="0"/>
          </a:p>
        </p:txBody>
      </p:sp>
    </p:spTree>
    <p:extLst>
      <p:ext uri="{BB962C8B-B14F-4D97-AF65-F5344CB8AC3E}">
        <p14:creationId xmlns:p14="http://schemas.microsoft.com/office/powerpoint/2010/main" val="29615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3CC91-C2A2-4E48-B880-528FA9F49E5F}"/>
              </a:ext>
            </a:extLst>
          </p:cNvPr>
          <p:cNvSpPr>
            <a:spLocks noGrp="1"/>
          </p:cNvSpPr>
          <p:nvPr>
            <p:ph type="title"/>
          </p:nvPr>
        </p:nvSpPr>
        <p:spPr>
          <a:xfrm>
            <a:off x="612569" y="636708"/>
            <a:ext cx="11318174" cy="549412"/>
          </a:xfrm>
        </p:spPr>
        <p:txBody>
          <a:bodyPr/>
          <a:lstStyle/>
          <a:p>
            <a:r>
              <a:rPr lang="sv-SE" b="1" dirty="0"/>
              <a:t>Bikupa två: </a:t>
            </a:r>
            <a:r>
              <a:rPr lang="sv-SE" dirty="0"/>
              <a:t>Vilka perspektiv/samhällsprocesser är viktiga för respektive kategori?</a:t>
            </a:r>
          </a:p>
        </p:txBody>
      </p:sp>
      <p:sp>
        <p:nvSpPr>
          <p:cNvPr id="6" name="Pratbubbla: oval 5">
            <a:extLst>
              <a:ext uri="{FF2B5EF4-FFF2-40B4-BE49-F238E27FC236}">
                <a16:creationId xmlns:a16="http://schemas.microsoft.com/office/drawing/2014/main" id="{D331B89F-E806-47A5-8718-FDE4ECDF30C9}"/>
              </a:ext>
            </a:extLst>
          </p:cNvPr>
          <p:cNvSpPr/>
          <p:nvPr/>
        </p:nvSpPr>
        <p:spPr>
          <a:xfrm>
            <a:off x="264269" y="1821503"/>
            <a:ext cx="2947481" cy="2626468"/>
          </a:xfrm>
          <a:prstGeom prst="wedgeEllipseCallout">
            <a:avLst>
              <a:gd name="adj1" fmla="val 65258"/>
              <a:gd name="adj2" fmla="val 38328"/>
            </a:avLst>
          </a:prstGeom>
          <a:solidFill>
            <a:srgbClr val="D1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7" name="textruta 6">
            <a:extLst>
              <a:ext uri="{FF2B5EF4-FFF2-40B4-BE49-F238E27FC236}">
                <a16:creationId xmlns:a16="http://schemas.microsoft.com/office/drawing/2014/main" id="{F1DADCBC-1C2B-445E-B46F-E8F3840CF275}"/>
              </a:ext>
            </a:extLst>
          </p:cNvPr>
          <p:cNvSpPr txBox="1"/>
          <p:nvPr/>
        </p:nvSpPr>
        <p:spPr>
          <a:xfrm>
            <a:off x="855224" y="2079286"/>
            <a:ext cx="2169268" cy="1055451"/>
          </a:xfrm>
          <a:prstGeom prst="rect">
            <a:avLst/>
          </a:prstGeom>
          <a:noFill/>
        </p:spPr>
        <p:txBody>
          <a:bodyPr wrap="square" lIns="0" tIns="0" rIns="0" bIns="0" rtlCol="0">
            <a:noAutofit/>
          </a:bodyPr>
          <a:lstStyle/>
          <a:p>
            <a:pPr algn="l"/>
            <a:r>
              <a:rPr lang="sv-SE" sz="2400" dirty="0"/>
              <a:t>Globala hållbarhetsmål:</a:t>
            </a:r>
          </a:p>
          <a:p>
            <a:pPr algn="l"/>
            <a:endParaRPr lang="sv-SE" sz="2400" dirty="0"/>
          </a:p>
          <a:p>
            <a:pPr marL="342900" indent="-342900" algn="l">
              <a:buFont typeface="Arial" panose="020B0604020202020204" pitchFamily="34" charset="0"/>
              <a:buChar char="•"/>
            </a:pPr>
            <a:r>
              <a:rPr lang="sv-SE" sz="2000" dirty="0"/>
              <a:t>Gender </a:t>
            </a:r>
            <a:r>
              <a:rPr lang="sv-SE" sz="2000" dirty="0" err="1"/>
              <a:t>equality</a:t>
            </a:r>
            <a:endParaRPr lang="sv-SE" sz="2000" dirty="0"/>
          </a:p>
          <a:p>
            <a:pPr marL="342900" indent="-342900" algn="l">
              <a:buFont typeface="Arial" panose="020B0604020202020204" pitchFamily="34" charset="0"/>
              <a:buChar char="•"/>
            </a:pPr>
            <a:r>
              <a:rPr lang="sv-SE" sz="2000" dirty="0"/>
              <a:t>Life on land</a:t>
            </a:r>
          </a:p>
          <a:p>
            <a:pPr marL="342900" indent="-342900" algn="l">
              <a:buFont typeface="Arial" panose="020B0604020202020204" pitchFamily="34" charset="0"/>
              <a:buChar char="•"/>
            </a:pPr>
            <a:r>
              <a:rPr lang="sv-SE" sz="2000" dirty="0" err="1"/>
              <a:t>Climate</a:t>
            </a:r>
            <a:r>
              <a:rPr lang="sv-SE" sz="2000" dirty="0"/>
              <a:t> action</a:t>
            </a:r>
          </a:p>
        </p:txBody>
      </p:sp>
      <p:sp>
        <p:nvSpPr>
          <p:cNvPr id="9" name="Pratbubbla: oval 8">
            <a:extLst>
              <a:ext uri="{FF2B5EF4-FFF2-40B4-BE49-F238E27FC236}">
                <a16:creationId xmlns:a16="http://schemas.microsoft.com/office/drawing/2014/main" id="{A083CC94-001B-4B0F-B637-C2BA447CC638}"/>
              </a:ext>
            </a:extLst>
          </p:cNvPr>
          <p:cNvSpPr/>
          <p:nvPr/>
        </p:nvSpPr>
        <p:spPr>
          <a:xfrm>
            <a:off x="5713381" y="1821504"/>
            <a:ext cx="2947481" cy="2626468"/>
          </a:xfrm>
          <a:prstGeom prst="wedgeEllipseCallout">
            <a:avLst>
              <a:gd name="adj1" fmla="val -46953"/>
              <a:gd name="adj2" fmla="val 4425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0" name="textruta 9">
            <a:extLst>
              <a:ext uri="{FF2B5EF4-FFF2-40B4-BE49-F238E27FC236}">
                <a16:creationId xmlns:a16="http://schemas.microsoft.com/office/drawing/2014/main" id="{ACA45B5A-4D79-466A-92EF-0BD88C8AE205}"/>
              </a:ext>
            </a:extLst>
          </p:cNvPr>
          <p:cNvSpPr txBox="1"/>
          <p:nvPr/>
        </p:nvSpPr>
        <p:spPr>
          <a:xfrm>
            <a:off x="6271656" y="2079287"/>
            <a:ext cx="2169268" cy="1055451"/>
          </a:xfrm>
          <a:prstGeom prst="rect">
            <a:avLst/>
          </a:prstGeom>
          <a:noFill/>
        </p:spPr>
        <p:txBody>
          <a:bodyPr wrap="square" lIns="0" tIns="0" rIns="0" bIns="0" rtlCol="0">
            <a:noAutofit/>
          </a:bodyPr>
          <a:lstStyle/>
          <a:p>
            <a:pPr algn="l"/>
            <a:r>
              <a:rPr lang="sv-SE" sz="2400" dirty="0"/>
              <a:t>ESAMs livshändelser:</a:t>
            </a:r>
          </a:p>
          <a:p>
            <a:pPr algn="l"/>
            <a:endParaRPr lang="sv-SE" sz="2400" dirty="0"/>
          </a:p>
          <a:p>
            <a:pPr marL="342900" indent="-342900" algn="l">
              <a:buFont typeface="Arial" panose="020B0604020202020204" pitchFamily="34" charset="0"/>
              <a:buChar char="•"/>
            </a:pPr>
            <a:r>
              <a:rPr lang="sv-SE" sz="2000" dirty="0"/>
              <a:t>Ska resa</a:t>
            </a:r>
          </a:p>
          <a:p>
            <a:pPr marL="342900" indent="-342900" algn="l">
              <a:buFont typeface="Arial" panose="020B0604020202020204" pitchFamily="34" charset="0"/>
              <a:buChar char="•"/>
            </a:pPr>
            <a:r>
              <a:rPr lang="sv-SE" sz="2000" dirty="0"/>
              <a:t>Flyttar</a:t>
            </a:r>
          </a:p>
          <a:p>
            <a:pPr marL="342900" indent="-342900" algn="l">
              <a:buFont typeface="Arial" panose="020B0604020202020204" pitchFamily="34" charset="0"/>
              <a:buChar char="•"/>
            </a:pPr>
            <a:r>
              <a:rPr lang="sv-SE" sz="2000" dirty="0"/>
              <a:t>Blir skuldsatt</a:t>
            </a:r>
          </a:p>
        </p:txBody>
      </p:sp>
      <p:sp>
        <p:nvSpPr>
          <p:cNvPr id="11" name="Pratbubbla: oval 10">
            <a:extLst>
              <a:ext uri="{FF2B5EF4-FFF2-40B4-BE49-F238E27FC236}">
                <a16:creationId xmlns:a16="http://schemas.microsoft.com/office/drawing/2014/main" id="{463EFA78-7B44-4D84-8075-6F754B60626D}"/>
              </a:ext>
            </a:extLst>
          </p:cNvPr>
          <p:cNvSpPr/>
          <p:nvPr/>
        </p:nvSpPr>
        <p:spPr>
          <a:xfrm>
            <a:off x="8660863" y="2062264"/>
            <a:ext cx="3269880" cy="3484934"/>
          </a:xfrm>
          <a:prstGeom prst="wedgeEllipseCallout">
            <a:avLst>
              <a:gd name="adj1" fmla="val -70566"/>
              <a:gd name="adj2" fmla="val 181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2" name="textruta 11">
            <a:extLst>
              <a:ext uri="{FF2B5EF4-FFF2-40B4-BE49-F238E27FC236}">
                <a16:creationId xmlns:a16="http://schemas.microsoft.com/office/drawing/2014/main" id="{591EC091-3488-4BDA-AEED-D223D2A9AEC7}"/>
              </a:ext>
            </a:extLst>
          </p:cNvPr>
          <p:cNvSpPr txBox="1"/>
          <p:nvPr/>
        </p:nvSpPr>
        <p:spPr>
          <a:xfrm>
            <a:off x="8999198" y="2607012"/>
            <a:ext cx="2758299" cy="1055451"/>
          </a:xfrm>
          <a:prstGeom prst="rect">
            <a:avLst/>
          </a:prstGeom>
          <a:noFill/>
        </p:spPr>
        <p:txBody>
          <a:bodyPr wrap="square" lIns="0" tIns="0" rIns="0" bIns="0" rtlCol="0">
            <a:noAutofit/>
          </a:bodyPr>
          <a:lstStyle/>
          <a:p>
            <a:pPr algn="l"/>
            <a:r>
              <a:rPr lang="sv-SE" sz="2400" dirty="0"/>
              <a:t>Geodatarådets samhällsutmaningar:</a:t>
            </a:r>
          </a:p>
          <a:p>
            <a:pPr algn="l"/>
            <a:endParaRPr lang="sv-SE" sz="2400" dirty="0"/>
          </a:p>
          <a:p>
            <a:pPr marL="285750" indent="-285750">
              <a:buFont typeface="Arial" panose="020B0604020202020204" pitchFamily="34" charset="0"/>
              <a:buChar char="•"/>
            </a:pPr>
            <a:r>
              <a:rPr lang="sv-SE" dirty="0"/>
              <a:t>Innovation och tillväxt</a:t>
            </a:r>
          </a:p>
          <a:p>
            <a:pPr marL="285750" indent="-285750">
              <a:buFont typeface="Arial" panose="020B0604020202020204" pitchFamily="34" charset="0"/>
              <a:buChar char="•"/>
            </a:pPr>
            <a:r>
              <a:rPr lang="sv-SE" dirty="0"/>
              <a:t>En effektivare samhällsbyggandsprocess</a:t>
            </a:r>
          </a:p>
          <a:p>
            <a:pPr marL="285750" indent="-285750">
              <a:buFont typeface="Arial" panose="020B0604020202020204" pitchFamily="34" charset="0"/>
              <a:buChar char="•"/>
            </a:pPr>
            <a:r>
              <a:rPr lang="sv-SE" dirty="0"/>
              <a:t>Klimatanpassningen och miljöhoten</a:t>
            </a:r>
          </a:p>
        </p:txBody>
      </p:sp>
      <p:sp>
        <p:nvSpPr>
          <p:cNvPr id="13" name="Pratbubbla: oval 12">
            <a:extLst>
              <a:ext uri="{FF2B5EF4-FFF2-40B4-BE49-F238E27FC236}">
                <a16:creationId xmlns:a16="http://schemas.microsoft.com/office/drawing/2014/main" id="{AD007CE5-8E46-4D95-BB1C-1F342C6F2F54}"/>
              </a:ext>
            </a:extLst>
          </p:cNvPr>
          <p:cNvSpPr/>
          <p:nvPr/>
        </p:nvSpPr>
        <p:spPr>
          <a:xfrm>
            <a:off x="1018160" y="4519713"/>
            <a:ext cx="2512978" cy="2259249"/>
          </a:xfrm>
          <a:prstGeom prst="wedgeEllipseCallout">
            <a:avLst>
              <a:gd name="adj1" fmla="val 57496"/>
              <a:gd name="adj2" fmla="val -31705"/>
            </a:avLst>
          </a:prstGeom>
          <a:solidFill>
            <a:srgbClr val="AE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4" name="textruta 13">
            <a:extLst>
              <a:ext uri="{FF2B5EF4-FFF2-40B4-BE49-F238E27FC236}">
                <a16:creationId xmlns:a16="http://schemas.microsoft.com/office/drawing/2014/main" id="{D9684FC5-167B-4D0E-8D7F-2F7B04AE2804}"/>
              </a:ext>
            </a:extLst>
          </p:cNvPr>
          <p:cNvSpPr txBox="1"/>
          <p:nvPr/>
        </p:nvSpPr>
        <p:spPr>
          <a:xfrm>
            <a:off x="1542645" y="4870395"/>
            <a:ext cx="2169268" cy="1055451"/>
          </a:xfrm>
          <a:prstGeom prst="rect">
            <a:avLst/>
          </a:prstGeom>
          <a:noFill/>
        </p:spPr>
        <p:txBody>
          <a:bodyPr wrap="square" lIns="0" tIns="0" rIns="0" bIns="0" rtlCol="0">
            <a:noAutofit/>
          </a:bodyPr>
          <a:lstStyle/>
          <a:p>
            <a:pPr algn="l"/>
            <a:r>
              <a:rPr lang="sv-SE" sz="2400" dirty="0"/>
              <a:t>Andra perspektiv:</a:t>
            </a:r>
          </a:p>
          <a:p>
            <a:pPr algn="l"/>
            <a:endParaRPr lang="sv-SE" sz="2400" dirty="0"/>
          </a:p>
          <a:p>
            <a:pPr marL="342900" indent="-342900" algn="l">
              <a:buFont typeface="Arial" panose="020B0604020202020204" pitchFamily="34" charset="0"/>
              <a:buChar char="•"/>
            </a:pPr>
            <a:r>
              <a:rPr lang="sv-SE" sz="2000" dirty="0"/>
              <a:t>…</a:t>
            </a:r>
          </a:p>
        </p:txBody>
      </p:sp>
      <p:sp>
        <p:nvSpPr>
          <p:cNvPr id="15" name="Pratbubbla: oval 14">
            <a:extLst>
              <a:ext uri="{FF2B5EF4-FFF2-40B4-BE49-F238E27FC236}">
                <a16:creationId xmlns:a16="http://schemas.microsoft.com/office/drawing/2014/main" id="{4038E205-2333-4DBF-A6BF-64B5F05BE4DA}"/>
              </a:ext>
            </a:extLst>
          </p:cNvPr>
          <p:cNvSpPr/>
          <p:nvPr/>
        </p:nvSpPr>
        <p:spPr>
          <a:xfrm>
            <a:off x="6328660" y="4545735"/>
            <a:ext cx="2512978" cy="2259249"/>
          </a:xfrm>
          <a:prstGeom prst="wedgeEllipseCallout">
            <a:avLst>
              <a:gd name="adj1" fmla="val -69085"/>
              <a:gd name="adj2" fmla="val -33858"/>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textruta 15">
            <a:extLst>
              <a:ext uri="{FF2B5EF4-FFF2-40B4-BE49-F238E27FC236}">
                <a16:creationId xmlns:a16="http://schemas.microsoft.com/office/drawing/2014/main" id="{EB14D2C9-DFDE-47B8-8DB5-2DC6B1B0D607}"/>
              </a:ext>
            </a:extLst>
          </p:cNvPr>
          <p:cNvSpPr txBox="1"/>
          <p:nvPr/>
        </p:nvSpPr>
        <p:spPr>
          <a:xfrm>
            <a:off x="6829930" y="4906389"/>
            <a:ext cx="2169268" cy="1055451"/>
          </a:xfrm>
          <a:prstGeom prst="rect">
            <a:avLst/>
          </a:prstGeom>
          <a:noFill/>
        </p:spPr>
        <p:txBody>
          <a:bodyPr wrap="square" lIns="0" tIns="0" rIns="0" bIns="0" rtlCol="0">
            <a:noAutofit/>
          </a:bodyPr>
          <a:lstStyle/>
          <a:p>
            <a:pPr algn="l"/>
            <a:r>
              <a:rPr lang="sv-SE" sz="2400" dirty="0"/>
              <a:t>Andra perspektiv:</a:t>
            </a:r>
          </a:p>
          <a:p>
            <a:pPr algn="l"/>
            <a:endParaRPr lang="sv-SE" sz="2400" dirty="0"/>
          </a:p>
          <a:p>
            <a:pPr marL="342900" indent="-342900" algn="l">
              <a:buFont typeface="Arial" panose="020B0604020202020204" pitchFamily="34" charset="0"/>
              <a:buChar char="•"/>
            </a:pPr>
            <a:r>
              <a:rPr lang="sv-SE" sz="2000" dirty="0"/>
              <a:t>…</a:t>
            </a:r>
          </a:p>
        </p:txBody>
      </p:sp>
    </p:spTree>
    <p:extLst>
      <p:ext uri="{BB962C8B-B14F-4D97-AF65-F5344CB8AC3E}">
        <p14:creationId xmlns:p14="http://schemas.microsoft.com/office/powerpoint/2010/main" val="267895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3CC91-C2A2-4E48-B880-528FA9F49E5F}"/>
              </a:ext>
            </a:extLst>
          </p:cNvPr>
          <p:cNvSpPr>
            <a:spLocks noGrp="1"/>
          </p:cNvSpPr>
          <p:nvPr>
            <p:ph type="title"/>
          </p:nvPr>
        </p:nvSpPr>
        <p:spPr>
          <a:xfrm>
            <a:off x="612569" y="364859"/>
            <a:ext cx="11318174" cy="549412"/>
          </a:xfrm>
        </p:spPr>
        <p:txBody>
          <a:bodyPr/>
          <a:lstStyle/>
          <a:p>
            <a:r>
              <a:rPr lang="sv-SE" dirty="0"/>
              <a:t>Redovisning av </a:t>
            </a:r>
            <a:r>
              <a:rPr lang="sv-SE" b="1" dirty="0"/>
              <a:t>Bikupa två: </a:t>
            </a:r>
            <a:r>
              <a:rPr lang="sv-SE" dirty="0"/>
              <a:t>Vilka perspektiv/samhällsprocesser är viktiga för respektive kategori</a:t>
            </a:r>
          </a:p>
        </p:txBody>
      </p:sp>
      <p:sp>
        <p:nvSpPr>
          <p:cNvPr id="3" name="Platshållare för innehåll 2">
            <a:extLst>
              <a:ext uri="{FF2B5EF4-FFF2-40B4-BE49-F238E27FC236}">
                <a16:creationId xmlns:a16="http://schemas.microsoft.com/office/drawing/2014/main" id="{EAF9E80E-104C-49B9-8C58-15E25D8844FF}"/>
              </a:ext>
            </a:extLst>
          </p:cNvPr>
          <p:cNvSpPr>
            <a:spLocks noGrp="1"/>
          </p:cNvSpPr>
          <p:nvPr>
            <p:ph idx="1"/>
          </p:nvPr>
        </p:nvSpPr>
        <p:spPr>
          <a:xfrm>
            <a:off x="612569" y="1981200"/>
            <a:ext cx="11318174" cy="4308736"/>
          </a:xfrm>
        </p:spPr>
        <p:txBody>
          <a:bodyPr/>
          <a:lstStyle/>
          <a:p>
            <a:pPr>
              <a:lnSpc>
                <a:spcPct val="100000"/>
              </a:lnSpc>
              <a:spcBef>
                <a:spcPts val="400"/>
              </a:spcBef>
            </a:pPr>
            <a:r>
              <a:rPr lang="sv-SE" sz="1600" b="1" dirty="0"/>
              <a:t>Grupp 1:</a:t>
            </a:r>
          </a:p>
          <a:p>
            <a:pPr marL="457200" indent="-457200">
              <a:lnSpc>
                <a:spcPct val="100000"/>
              </a:lnSpc>
              <a:spcBef>
                <a:spcPts val="400"/>
              </a:spcBef>
              <a:buFont typeface="Arial" panose="020B0604020202020204" pitchFamily="34" charset="0"/>
              <a:buChar char="•"/>
            </a:pPr>
            <a:r>
              <a:rPr lang="sv-SE" sz="1600" dirty="0"/>
              <a:t>Viktigt att finansieringen av utpekade datamängder är långsiktig</a:t>
            </a:r>
          </a:p>
          <a:p>
            <a:pPr marL="457200" indent="-457200">
              <a:lnSpc>
                <a:spcPct val="100000"/>
              </a:lnSpc>
              <a:spcBef>
                <a:spcPts val="400"/>
              </a:spcBef>
              <a:buFont typeface="Arial" panose="020B0604020202020204" pitchFamily="34" charset="0"/>
              <a:buChar char="•"/>
            </a:pPr>
            <a:r>
              <a:rPr lang="sv-SE" sz="1600" dirty="0"/>
              <a:t>Samhällsbyggnadsprocessen genererar värden för flera områden</a:t>
            </a:r>
          </a:p>
          <a:p>
            <a:pPr marL="457200" indent="-457200">
              <a:lnSpc>
                <a:spcPct val="100000"/>
              </a:lnSpc>
              <a:spcBef>
                <a:spcPts val="400"/>
              </a:spcBef>
              <a:buFont typeface="Arial" panose="020B0604020202020204" pitchFamily="34" charset="0"/>
              <a:buChar char="•"/>
            </a:pPr>
            <a:r>
              <a:rPr lang="sv-SE" sz="1600" dirty="0"/>
              <a:t>I mobilitet och transporter finns innovationspotential</a:t>
            </a:r>
          </a:p>
          <a:p>
            <a:pPr marL="457200" indent="-457200">
              <a:lnSpc>
                <a:spcPct val="100000"/>
              </a:lnSpc>
              <a:spcBef>
                <a:spcPts val="400"/>
              </a:spcBef>
              <a:buFont typeface="Arial" panose="020B0604020202020204" pitchFamily="34" charset="0"/>
              <a:buChar char="•"/>
            </a:pPr>
            <a:r>
              <a:rPr lang="sv-SE" sz="1600" dirty="0"/>
              <a:t>Satellit- och fjärranalysdata för tillämpningar inom miljö- och försvars- och samhällsskyddsområdet</a:t>
            </a:r>
          </a:p>
          <a:p>
            <a:pPr marL="457200" indent="-457200">
              <a:lnSpc>
                <a:spcPct val="100000"/>
              </a:lnSpc>
              <a:spcBef>
                <a:spcPts val="400"/>
              </a:spcBef>
              <a:buFont typeface="Arial" panose="020B0604020202020204" pitchFamily="34" charset="0"/>
              <a:buChar char="•"/>
            </a:pPr>
            <a:r>
              <a:rPr lang="sv-SE" sz="1600" dirty="0"/>
              <a:t>Skogs- och energisektorns nytta av skogliga grunddata baserade på laser- och </a:t>
            </a:r>
            <a:r>
              <a:rPr lang="sv-SE" sz="1600" dirty="0" err="1"/>
              <a:t>bilddata</a:t>
            </a:r>
            <a:endParaRPr lang="sv-SE" sz="1600" dirty="0"/>
          </a:p>
          <a:p>
            <a:pPr marL="457200" indent="-457200">
              <a:lnSpc>
                <a:spcPct val="100000"/>
              </a:lnSpc>
              <a:spcBef>
                <a:spcPts val="400"/>
              </a:spcBef>
              <a:buFont typeface="Arial" panose="020B0604020202020204" pitchFamily="34" charset="0"/>
              <a:buChar char="•"/>
            </a:pPr>
            <a:r>
              <a:rPr lang="sv-SE" sz="1600" dirty="0"/>
              <a:t>Hälsoperspektivet – vilka är värdefulla data (transportnät, ruttplanering)</a:t>
            </a:r>
          </a:p>
          <a:p>
            <a:pPr marL="457200" indent="-457200">
              <a:lnSpc>
                <a:spcPct val="100000"/>
              </a:lnSpc>
              <a:spcBef>
                <a:spcPts val="400"/>
              </a:spcBef>
              <a:buFont typeface="Arial" panose="020B0604020202020204" pitchFamily="34" charset="0"/>
              <a:buChar char="•"/>
            </a:pPr>
            <a:r>
              <a:rPr lang="sv-SE" sz="1600" dirty="0"/>
              <a:t>Statistik för uppföljning av Agenda 2030-indikatorer</a:t>
            </a:r>
          </a:p>
          <a:p>
            <a:pPr>
              <a:lnSpc>
                <a:spcPct val="100000"/>
              </a:lnSpc>
              <a:spcBef>
                <a:spcPts val="400"/>
              </a:spcBef>
            </a:pPr>
            <a:r>
              <a:rPr lang="sv-SE" sz="1600" b="1" dirty="0"/>
              <a:t>Grupp 2:</a:t>
            </a:r>
          </a:p>
          <a:p>
            <a:pPr marL="457200" indent="-457200">
              <a:lnSpc>
                <a:spcPct val="100000"/>
              </a:lnSpc>
              <a:spcBef>
                <a:spcPts val="400"/>
              </a:spcBef>
              <a:buFont typeface="Arial" panose="020B0604020202020204" pitchFamily="34" charset="0"/>
              <a:buChar char="•"/>
            </a:pPr>
            <a:r>
              <a:rPr lang="sv-SE" sz="1600" dirty="0"/>
              <a:t>Agenda 2030</a:t>
            </a:r>
          </a:p>
          <a:p>
            <a:pPr marL="457200" indent="-457200">
              <a:lnSpc>
                <a:spcPct val="100000"/>
              </a:lnSpc>
              <a:spcBef>
                <a:spcPts val="400"/>
              </a:spcBef>
              <a:buFont typeface="Arial" panose="020B0604020202020204" pitchFamily="34" charset="0"/>
              <a:buChar char="•"/>
            </a:pPr>
            <a:r>
              <a:rPr lang="sv-SE" sz="1600" dirty="0"/>
              <a:t>Inom myndigheten prioritera viktiga öppna data</a:t>
            </a:r>
          </a:p>
          <a:p>
            <a:pPr marL="457200" indent="-457200">
              <a:lnSpc>
                <a:spcPct val="100000"/>
              </a:lnSpc>
              <a:spcBef>
                <a:spcPts val="400"/>
              </a:spcBef>
              <a:buFont typeface="Arial" panose="020B0604020202020204" pitchFamily="34" charset="0"/>
              <a:buChar char="•"/>
            </a:pPr>
            <a:r>
              <a:rPr lang="sv-SE" sz="1600" dirty="0"/>
              <a:t>Grunddata, arkivdata, realtidsdata, prognosdata</a:t>
            </a:r>
          </a:p>
          <a:p>
            <a:pPr marL="457200" indent="-457200">
              <a:lnSpc>
                <a:spcPct val="100000"/>
              </a:lnSpc>
              <a:spcBef>
                <a:spcPts val="400"/>
              </a:spcBef>
              <a:buFont typeface="Arial" panose="020B0604020202020204" pitchFamily="34" charset="0"/>
              <a:buChar char="•"/>
            </a:pPr>
            <a:r>
              <a:rPr lang="sv-SE" sz="1600" dirty="0"/>
              <a:t>Prioriterade livshändelser, ex. Starta och driva företag – verksamt.se, serverat</a:t>
            </a:r>
          </a:p>
          <a:p>
            <a:pPr marL="457200" indent="-457200">
              <a:lnSpc>
                <a:spcPct val="100000"/>
              </a:lnSpc>
              <a:spcBef>
                <a:spcPts val="400"/>
              </a:spcBef>
              <a:buFont typeface="Arial" panose="020B0604020202020204" pitchFamily="34" charset="0"/>
              <a:buChar char="•"/>
            </a:pPr>
            <a:r>
              <a:rPr lang="sv-SE" sz="1600" dirty="0"/>
              <a:t>Politiskt prioriterade områden</a:t>
            </a:r>
          </a:p>
          <a:p>
            <a:pPr marL="457200" indent="-457200">
              <a:lnSpc>
                <a:spcPct val="100000"/>
              </a:lnSpc>
              <a:spcBef>
                <a:spcPts val="400"/>
              </a:spcBef>
              <a:buFont typeface="Arial" panose="020B0604020202020204" pitchFamily="34" charset="0"/>
              <a:buChar char="•"/>
            </a:pPr>
            <a:r>
              <a:rPr lang="sv-SE" sz="1600" dirty="0"/>
              <a:t>Kan det finnas privata aktörer som indirekt kan bli tvingande att tillhandahålla sin data som öppet data?</a:t>
            </a:r>
          </a:p>
          <a:p>
            <a:endParaRPr lang="sv-SE" dirty="0"/>
          </a:p>
        </p:txBody>
      </p:sp>
    </p:spTree>
    <p:extLst>
      <p:ext uri="{BB962C8B-B14F-4D97-AF65-F5344CB8AC3E}">
        <p14:creationId xmlns:p14="http://schemas.microsoft.com/office/powerpoint/2010/main" val="3948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3CC91-C2A2-4E48-B880-528FA9F49E5F}"/>
              </a:ext>
            </a:extLst>
          </p:cNvPr>
          <p:cNvSpPr>
            <a:spLocks noGrp="1"/>
          </p:cNvSpPr>
          <p:nvPr>
            <p:ph type="title"/>
          </p:nvPr>
        </p:nvSpPr>
        <p:spPr>
          <a:xfrm>
            <a:off x="612569" y="352502"/>
            <a:ext cx="11318174" cy="549412"/>
          </a:xfrm>
        </p:spPr>
        <p:txBody>
          <a:bodyPr/>
          <a:lstStyle/>
          <a:p>
            <a:r>
              <a:rPr lang="sv-SE" dirty="0"/>
              <a:t>Redovisning av </a:t>
            </a:r>
            <a:r>
              <a:rPr lang="sv-SE" b="1" dirty="0"/>
              <a:t>Bikupa två: </a:t>
            </a:r>
            <a:r>
              <a:rPr lang="sv-SE" dirty="0"/>
              <a:t>Vilka perspektiv/samhällsprocesser är viktiga för respektive kategori</a:t>
            </a:r>
            <a:br>
              <a:rPr lang="sv-SE" dirty="0"/>
            </a:br>
            <a:endParaRPr lang="sv-SE" dirty="0"/>
          </a:p>
        </p:txBody>
      </p:sp>
      <p:sp>
        <p:nvSpPr>
          <p:cNvPr id="3" name="Platshållare för innehåll 2">
            <a:extLst>
              <a:ext uri="{FF2B5EF4-FFF2-40B4-BE49-F238E27FC236}">
                <a16:creationId xmlns:a16="http://schemas.microsoft.com/office/drawing/2014/main" id="{EAF9E80E-104C-49B9-8C58-15E25D8844FF}"/>
              </a:ext>
            </a:extLst>
          </p:cNvPr>
          <p:cNvSpPr>
            <a:spLocks noGrp="1"/>
          </p:cNvSpPr>
          <p:nvPr>
            <p:ph idx="1"/>
          </p:nvPr>
        </p:nvSpPr>
        <p:spPr>
          <a:xfrm>
            <a:off x="612569" y="1944129"/>
            <a:ext cx="11318174" cy="4308736"/>
          </a:xfrm>
        </p:spPr>
        <p:txBody>
          <a:bodyPr/>
          <a:lstStyle/>
          <a:p>
            <a:pPr>
              <a:lnSpc>
                <a:spcPct val="100000"/>
              </a:lnSpc>
              <a:spcBef>
                <a:spcPts val="400"/>
              </a:spcBef>
            </a:pPr>
            <a:r>
              <a:rPr lang="sv-SE" sz="1600" b="1" dirty="0"/>
              <a:t>Grupp 3:</a:t>
            </a:r>
          </a:p>
          <a:p>
            <a:pPr marL="285750" indent="-285750">
              <a:buFont typeface="Arial" panose="020B0604020202020204" pitchFamily="34" charset="0"/>
              <a:buChar char="•"/>
            </a:pPr>
            <a:r>
              <a:rPr lang="sv-SE" sz="1600" dirty="0"/>
              <a:t>Utgå från </a:t>
            </a:r>
            <a:r>
              <a:rPr lang="sv-SE" sz="1600" dirty="0" err="1"/>
              <a:t>eSams</a:t>
            </a:r>
            <a:r>
              <a:rPr lang="sv-SE" sz="1600" dirty="0"/>
              <a:t> lista över livshändelser för att utvärdera vilka uppgifter/vilken data som är prioriterade. Stöd kan också finns i Agenda 2030-prioriteringar.</a:t>
            </a:r>
          </a:p>
          <a:p>
            <a:pPr marL="285750" indent="-285750">
              <a:buFont typeface="Arial" panose="020B0604020202020204" pitchFamily="34" charset="0"/>
              <a:buChar char="•"/>
            </a:pPr>
            <a:r>
              <a:rPr lang="sv-SE" sz="1600" dirty="0"/>
              <a:t>Många av processerna/livshändelser i samhället skär igenom flera av kategorierna.</a:t>
            </a:r>
          </a:p>
          <a:p>
            <a:pPr marL="285750" indent="-285750">
              <a:buFont typeface="Arial" panose="020B0604020202020204" pitchFamily="34" charset="0"/>
              <a:buChar char="•"/>
            </a:pPr>
            <a:r>
              <a:rPr lang="sv-SE" sz="1600" dirty="0"/>
              <a:t>Verksamt.se skulle kunna bidra med information om vad som behövs underlätta för att starta och driva företag.</a:t>
            </a:r>
          </a:p>
          <a:p>
            <a:pPr marL="285750" indent="-285750">
              <a:buFont typeface="Arial" panose="020B0604020202020204" pitchFamily="34" charset="0"/>
              <a:buChar char="•"/>
            </a:pPr>
            <a:r>
              <a:rPr lang="sv-SE" sz="1600" dirty="0"/>
              <a:t>Kan geodatarådet, miljöinformationsrådet och motsvarande gruppering inom företagsområdet bidra med expertkunskap?</a:t>
            </a:r>
          </a:p>
          <a:p>
            <a:pPr>
              <a:lnSpc>
                <a:spcPct val="100000"/>
              </a:lnSpc>
              <a:spcBef>
                <a:spcPts val="400"/>
              </a:spcBef>
            </a:pPr>
            <a:r>
              <a:rPr lang="sv-SE" sz="1600" b="1" dirty="0"/>
              <a:t>Grupp 4:</a:t>
            </a:r>
          </a:p>
          <a:p>
            <a:pPr marL="285750" indent="-285750">
              <a:buFont typeface="Arial" panose="020B0604020202020204" pitchFamily="34" charset="0"/>
              <a:buChar char="•"/>
            </a:pPr>
            <a:r>
              <a:rPr lang="sv-SE" sz="1600" dirty="0" err="1"/>
              <a:t>Oecd</a:t>
            </a:r>
            <a:r>
              <a:rPr lang="sv-SE" sz="1600" dirty="0"/>
              <a:t> har pekat på ökad tillväxt, ökad effektivitet, ökad delaktighet. </a:t>
            </a:r>
          </a:p>
          <a:p>
            <a:pPr marL="285750" indent="-285750">
              <a:buFont typeface="Arial" panose="020B0604020202020204" pitchFamily="34" charset="0"/>
              <a:buChar char="•"/>
            </a:pPr>
            <a:r>
              <a:rPr lang="sv-SE" sz="1600" dirty="0"/>
              <a:t>Både individuella och gemensamma perspektiv behöver beaktas, samt hållbarhet, och effektivare samhällsbyggnad dvs det mesta…</a:t>
            </a:r>
          </a:p>
          <a:p>
            <a:pPr marL="285750" indent="-285750">
              <a:buFont typeface="Arial" panose="020B0604020202020204" pitchFamily="34" charset="0"/>
              <a:buChar char="•"/>
            </a:pPr>
            <a:r>
              <a:rPr lang="sv-SE" sz="1600" dirty="0"/>
              <a:t>EU riktar in sig på klimat/miljö, tillväxt och grunddata…</a:t>
            </a:r>
          </a:p>
          <a:p>
            <a:pPr marL="285750" indent="-285750">
              <a:buFont typeface="Arial" panose="020B0604020202020204" pitchFamily="34" charset="0"/>
              <a:buChar char="•"/>
            </a:pPr>
            <a:r>
              <a:rPr lang="sv-SE" sz="1600" dirty="0"/>
              <a:t>Vad gäller livshändelser i </a:t>
            </a:r>
            <a:r>
              <a:rPr lang="sv-SE" sz="1600" dirty="0" err="1"/>
              <a:t>eSam</a:t>
            </a:r>
            <a:r>
              <a:rPr lang="sv-SE" sz="1600" dirty="0"/>
              <a:t> håller vi från Trafikverket lyft in ”vardagshändelser” där vi vill lyfta in ex resor till och från jobb/sola </a:t>
            </a:r>
            <a:r>
              <a:rPr lang="sv-SE" sz="1600" dirty="0" err="1"/>
              <a:t>etc</a:t>
            </a:r>
            <a:endParaRPr lang="sv-SE" sz="1600" dirty="0"/>
          </a:p>
          <a:p>
            <a:pPr marL="285750" indent="-285750">
              <a:buFont typeface="Arial" panose="020B0604020202020204" pitchFamily="34" charset="0"/>
              <a:buChar char="•"/>
            </a:pPr>
            <a:r>
              <a:rPr lang="sv-SE" sz="1600" dirty="0"/>
              <a:t>Vidare är ökad innovation, datadriven innovation en viktig parameter i vår övergripande utveckling av tjänster och ekonomi mm både nationellt och internationellt.</a:t>
            </a:r>
          </a:p>
          <a:p>
            <a:pPr marL="285750" indent="-285750">
              <a:buFont typeface="Arial" panose="020B0604020202020204" pitchFamily="34" charset="0"/>
              <a:buChar char="•"/>
            </a:pPr>
            <a:r>
              <a:rPr lang="sv-SE" sz="1600" dirty="0"/>
              <a:t>Att utgå från Agenda 2030 vore ett bra långsiktigt perspektiv så får med de flesta dimensioner.</a:t>
            </a:r>
          </a:p>
          <a:p>
            <a:pPr marL="285750" indent="-285750">
              <a:buFont typeface="Arial" panose="020B0604020202020204" pitchFamily="34" charset="0"/>
              <a:buChar char="•"/>
            </a:pPr>
            <a:endParaRPr lang="sv-SE" sz="1600" dirty="0"/>
          </a:p>
          <a:p>
            <a:endParaRPr lang="sv-SE" dirty="0"/>
          </a:p>
        </p:txBody>
      </p:sp>
    </p:spTree>
    <p:extLst>
      <p:ext uri="{BB962C8B-B14F-4D97-AF65-F5344CB8AC3E}">
        <p14:creationId xmlns:p14="http://schemas.microsoft.com/office/powerpoint/2010/main" val="220309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507D1-57D8-4B94-AB19-ED4A74940F9A}"/>
              </a:ext>
            </a:extLst>
          </p:cNvPr>
          <p:cNvSpPr>
            <a:spLocks noGrp="1"/>
          </p:cNvSpPr>
          <p:nvPr>
            <p:ph type="title"/>
          </p:nvPr>
        </p:nvSpPr>
        <p:spPr/>
        <p:txBody>
          <a:bodyPr/>
          <a:lstStyle/>
          <a:p>
            <a:r>
              <a:rPr lang="sv-SE" dirty="0"/>
              <a:t>Presentation av fortsatt arbete</a:t>
            </a:r>
          </a:p>
        </p:txBody>
      </p:sp>
      <p:sp>
        <p:nvSpPr>
          <p:cNvPr id="3" name="Platshållare för innehåll 2">
            <a:extLst>
              <a:ext uri="{FF2B5EF4-FFF2-40B4-BE49-F238E27FC236}">
                <a16:creationId xmlns:a16="http://schemas.microsoft.com/office/drawing/2014/main" id="{44C53433-BBB3-4E26-8732-4C28E5554F07}"/>
              </a:ext>
            </a:extLst>
          </p:cNvPr>
          <p:cNvSpPr>
            <a:spLocks noGrp="1"/>
          </p:cNvSpPr>
          <p:nvPr>
            <p:ph idx="1"/>
          </p:nvPr>
        </p:nvSpPr>
        <p:spPr/>
        <p:txBody>
          <a:bodyPr/>
          <a:lstStyle/>
          <a:p>
            <a:r>
              <a:rPr lang="sv-SE" dirty="0"/>
              <a:t>Utkast till innehållsförteckning – vad är viktigt att ha med?</a:t>
            </a:r>
          </a:p>
          <a:p>
            <a:r>
              <a:rPr lang="sv-SE" dirty="0"/>
              <a:t>Förväntat arbete till nästa workshop med berörda - hemläxa</a:t>
            </a:r>
          </a:p>
          <a:p>
            <a:pPr marL="457200" indent="-4572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26278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A60C13-1EE7-417D-9CAE-F06A3E4C5D01}"/>
              </a:ext>
            </a:extLst>
          </p:cNvPr>
          <p:cNvSpPr>
            <a:spLocks noGrp="1"/>
          </p:cNvSpPr>
          <p:nvPr>
            <p:ph type="title"/>
          </p:nvPr>
        </p:nvSpPr>
        <p:spPr>
          <a:xfrm>
            <a:off x="612568" y="827903"/>
            <a:ext cx="11373485" cy="444716"/>
          </a:xfrm>
        </p:spPr>
        <p:txBody>
          <a:bodyPr/>
          <a:lstStyle/>
          <a:p>
            <a:r>
              <a:rPr lang="sv-SE" dirty="0"/>
              <a:t>Utkast till innehållsförteckning </a:t>
            </a:r>
            <a:r>
              <a:rPr lang="sv-SE" sz="1600" dirty="0"/>
              <a:t>gicks igenom och kompletterades </a:t>
            </a:r>
          </a:p>
        </p:txBody>
      </p:sp>
      <p:sp>
        <p:nvSpPr>
          <p:cNvPr id="3" name="Platshållare för innehåll 2">
            <a:extLst>
              <a:ext uri="{FF2B5EF4-FFF2-40B4-BE49-F238E27FC236}">
                <a16:creationId xmlns:a16="http://schemas.microsoft.com/office/drawing/2014/main" id="{28734E97-20A4-4FD8-9E6C-E7295391E7F5}"/>
              </a:ext>
            </a:extLst>
          </p:cNvPr>
          <p:cNvSpPr>
            <a:spLocks noGrp="1"/>
          </p:cNvSpPr>
          <p:nvPr>
            <p:ph idx="1"/>
          </p:nvPr>
        </p:nvSpPr>
        <p:spPr>
          <a:xfrm>
            <a:off x="612569" y="1810554"/>
            <a:ext cx="10515600" cy="4874803"/>
          </a:xfrm>
        </p:spPr>
        <p:txBody>
          <a:bodyPr/>
          <a:lstStyle/>
          <a:p>
            <a:pPr marL="514350" indent="-514350">
              <a:buFont typeface="+mj-lt"/>
              <a:buAutoNum type="arabicPeriod"/>
            </a:pPr>
            <a:r>
              <a:rPr lang="sv-SE" sz="2000" dirty="0"/>
              <a:t>Sammanfattning </a:t>
            </a:r>
          </a:p>
          <a:p>
            <a:pPr marL="514350" indent="-514350">
              <a:buFont typeface="+mj-lt"/>
              <a:buAutoNum type="arabicPeriod"/>
            </a:pPr>
            <a:r>
              <a:rPr lang="sv-SE" sz="2000" dirty="0"/>
              <a:t>Inledning</a:t>
            </a:r>
          </a:p>
          <a:p>
            <a:pPr marL="971550" lvl="1" indent="-514350">
              <a:buFont typeface="+mj-lt"/>
              <a:buAutoNum type="arabicPeriod"/>
            </a:pPr>
            <a:r>
              <a:rPr lang="sv-SE" sz="1600" dirty="0"/>
              <a:t>Bakgrund</a:t>
            </a:r>
          </a:p>
          <a:p>
            <a:pPr marL="971550" lvl="1" indent="-514350">
              <a:buFont typeface="+mj-lt"/>
              <a:buAutoNum type="arabicPeriod"/>
            </a:pPr>
            <a:r>
              <a:rPr lang="sv-SE" sz="1600" dirty="0"/>
              <a:t>Metod/genomförande</a:t>
            </a:r>
          </a:p>
          <a:p>
            <a:pPr marL="971550" lvl="1" indent="-514350">
              <a:buFont typeface="+mj-lt"/>
              <a:buAutoNum type="arabicPeriod"/>
            </a:pPr>
            <a:r>
              <a:rPr lang="sv-SE" sz="1600" dirty="0"/>
              <a:t>Avgränsningar – vad ingår i uppdraget och vad ingår inte</a:t>
            </a:r>
          </a:p>
          <a:p>
            <a:pPr marL="971550" lvl="1" indent="-514350">
              <a:buFont typeface="+mj-lt"/>
              <a:buAutoNum type="arabicPeriod"/>
            </a:pPr>
            <a:r>
              <a:rPr lang="sv-SE" sz="1600" dirty="0"/>
              <a:t>Koppling till andra liknande uppdrag och rapporter</a:t>
            </a:r>
          </a:p>
          <a:p>
            <a:pPr marL="971550" lvl="1" indent="-514350">
              <a:buFont typeface="+mj-lt"/>
              <a:buAutoNum type="arabicPeriod"/>
            </a:pPr>
            <a:r>
              <a:rPr lang="sv-SE" sz="1600" dirty="0"/>
              <a:t>Samarbete</a:t>
            </a:r>
          </a:p>
          <a:p>
            <a:pPr marL="514350" indent="-514350">
              <a:buFont typeface="+mj-lt"/>
              <a:buAutoNum type="arabicPeriod"/>
            </a:pPr>
            <a:r>
              <a:rPr lang="sv-SE" sz="2000" dirty="0"/>
              <a:t>Särskilt värdefulla datamängder</a:t>
            </a:r>
          </a:p>
          <a:p>
            <a:pPr marL="971550" lvl="1" indent="-514350">
              <a:buFont typeface="+mj-lt"/>
              <a:buAutoNum type="arabicPeriod"/>
            </a:pPr>
            <a:r>
              <a:rPr lang="sv-SE" sz="1600" dirty="0"/>
              <a:t>Utmaningar för berörda organisationer (hur påverkas </a:t>
            </a:r>
            <a:r>
              <a:rPr lang="sv-SE" sz="1600" dirty="0" err="1"/>
              <a:t>org</a:t>
            </a:r>
            <a:r>
              <a:rPr lang="sv-SE" sz="1600" dirty="0"/>
              <a:t> förutom de budgetära delarna för att kunna tillgängliggöra data som särskilt värdefulla data (resurser, kompetens </a:t>
            </a:r>
            <a:r>
              <a:rPr lang="sv-SE" sz="1600" dirty="0" err="1"/>
              <a:t>etc</a:t>
            </a:r>
            <a:r>
              <a:rPr lang="sv-SE" sz="1600" dirty="0"/>
              <a:t>)</a:t>
            </a:r>
          </a:p>
          <a:p>
            <a:pPr marL="514350" indent="-514350">
              <a:buFont typeface="+mj-lt"/>
              <a:buAutoNum type="arabicPeriod"/>
            </a:pPr>
            <a:r>
              <a:rPr lang="sv-SE" sz="2000" dirty="0"/>
              <a:t>Budgetära konsekvenser av tillgängliggörande av särskilt värdefulla datamängder</a:t>
            </a:r>
          </a:p>
          <a:p>
            <a:pPr marL="514350" indent="-514350">
              <a:buFont typeface="+mj-lt"/>
              <a:buAutoNum type="arabicPeriod"/>
            </a:pPr>
            <a:r>
              <a:rPr lang="sv-SE" sz="2000" dirty="0"/>
              <a:t>Samhällsekonomisk nytta</a:t>
            </a:r>
          </a:p>
          <a:p>
            <a:pPr marL="514350" indent="-514350">
              <a:buFont typeface="+mj-lt"/>
              <a:buAutoNum type="arabicPeriod"/>
            </a:pPr>
            <a:r>
              <a:rPr lang="sv-SE" sz="2000" dirty="0"/>
              <a:t>Förslag på frågor/områden utanför uppdraget som behöver tas omhand</a:t>
            </a:r>
          </a:p>
          <a:p>
            <a:pPr marL="514350" indent="-514350">
              <a:buFont typeface="+mj-lt"/>
              <a:buAutoNum type="arabicPeriod"/>
            </a:pPr>
            <a:r>
              <a:rPr lang="sv-SE" sz="2000" dirty="0"/>
              <a:t>Slutsatser</a:t>
            </a:r>
          </a:p>
        </p:txBody>
      </p:sp>
    </p:spTree>
    <p:extLst>
      <p:ext uri="{BB962C8B-B14F-4D97-AF65-F5344CB8AC3E}">
        <p14:creationId xmlns:p14="http://schemas.microsoft.com/office/powerpoint/2010/main" val="19861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507D1-57D8-4B94-AB19-ED4A74940F9A}"/>
              </a:ext>
            </a:extLst>
          </p:cNvPr>
          <p:cNvSpPr>
            <a:spLocks noGrp="1"/>
          </p:cNvSpPr>
          <p:nvPr>
            <p:ph type="title"/>
          </p:nvPr>
        </p:nvSpPr>
        <p:spPr/>
        <p:txBody>
          <a:bodyPr/>
          <a:lstStyle/>
          <a:p>
            <a:r>
              <a:rPr lang="sv-SE" dirty="0"/>
              <a:t>Hemläxa </a:t>
            </a:r>
            <a:r>
              <a:rPr lang="sv-SE" sz="1600" dirty="0"/>
              <a:t>som återkopplas till </a:t>
            </a:r>
            <a:r>
              <a:rPr lang="sv-SE" sz="1600" dirty="0">
                <a:hlinkClick r:id="rId3"/>
              </a:rPr>
              <a:t>psi@lm.se</a:t>
            </a:r>
            <a:r>
              <a:rPr lang="sv-SE" sz="1600" dirty="0"/>
              <a:t> senast 16 aug</a:t>
            </a:r>
          </a:p>
        </p:txBody>
      </p:sp>
      <p:sp>
        <p:nvSpPr>
          <p:cNvPr id="3" name="Platshållare för innehåll 2">
            <a:extLst>
              <a:ext uri="{FF2B5EF4-FFF2-40B4-BE49-F238E27FC236}">
                <a16:creationId xmlns:a16="http://schemas.microsoft.com/office/drawing/2014/main" id="{44C53433-BBB3-4E26-8732-4C28E5554F07}"/>
              </a:ext>
            </a:extLst>
          </p:cNvPr>
          <p:cNvSpPr>
            <a:spLocks noGrp="1"/>
          </p:cNvSpPr>
          <p:nvPr>
            <p:ph idx="1"/>
          </p:nvPr>
        </p:nvSpPr>
        <p:spPr/>
        <p:txBody>
          <a:bodyPr/>
          <a:lstStyle/>
          <a:p>
            <a:pPr marL="457200" indent="-457200">
              <a:buFont typeface="Arial" panose="020B0604020202020204" pitchFamily="34" charset="0"/>
              <a:buChar char="•"/>
            </a:pPr>
            <a:r>
              <a:rPr lang="sv-SE" dirty="0"/>
              <a:t>Alla går igenom dokumentationen från mötet</a:t>
            </a:r>
          </a:p>
          <a:p>
            <a:pPr marL="457200" indent="-457200">
              <a:buFont typeface="Arial" panose="020B0604020202020204" pitchFamily="34" charset="0"/>
              <a:buChar char="•"/>
            </a:pPr>
            <a:r>
              <a:rPr lang="sv-SE" dirty="0"/>
              <a:t>Reflekterar över metodiken, förankrar och återkopplar </a:t>
            </a:r>
            <a:r>
              <a:rPr lang="sv-SE" dirty="0" err="1"/>
              <a:t>feed</a:t>
            </a:r>
            <a:r>
              <a:rPr lang="sv-SE" dirty="0"/>
              <a:t>-back till </a:t>
            </a:r>
            <a:r>
              <a:rPr lang="sv-SE" dirty="0">
                <a:hlinkClick r:id="rId3"/>
              </a:rPr>
              <a:t>psi@lm.se</a:t>
            </a:r>
            <a:r>
              <a:rPr lang="sv-SE" dirty="0"/>
              <a:t> </a:t>
            </a:r>
          </a:p>
          <a:p>
            <a:pPr marL="457200" indent="-457200">
              <a:buFont typeface="Arial" panose="020B0604020202020204" pitchFamily="34" charset="0"/>
              <a:buChar char="•"/>
            </a:pPr>
            <a:r>
              <a:rPr lang="sv-SE" dirty="0"/>
              <a:t>Save the date för alla workshops </a:t>
            </a:r>
          </a:p>
          <a:p>
            <a:pPr marL="457200" indent="-457200">
              <a:buFont typeface="Arial" panose="020B0604020202020204" pitchFamily="34" charset="0"/>
              <a:buChar char="•"/>
            </a:pPr>
            <a:r>
              <a:rPr lang="sv-SE" dirty="0"/>
              <a:t>Säkra resurser inom era respektive organisationer och ge tips på andra personer som bör vara med</a:t>
            </a:r>
          </a:p>
          <a:p>
            <a:pPr marL="457200" indent="-457200">
              <a:buFont typeface="Arial" panose="020B0604020202020204" pitchFamily="34" charset="0"/>
              <a:buChar char="•"/>
            </a:pPr>
            <a:r>
              <a:rPr lang="sv-SE" dirty="0"/>
              <a:t>Skicka förslag på experter som kan bidra till att föreslå särskilt värdefulla data </a:t>
            </a:r>
          </a:p>
          <a:p>
            <a:endParaRPr lang="sv-SE" dirty="0"/>
          </a:p>
        </p:txBody>
      </p:sp>
    </p:spTree>
    <p:extLst>
      <p:ext uri="{BB962C8B-B14F-4D97-AF65-F5344CB8AC3E}">
        <p14:creationId xmlns:p14="http://schemas.microsoft.com/office/powerpoint/2010/main" val="44808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0CF9A-8DDA-4873-9978-D63246427630}"/>
              </a:ext>
            </a:extLst>
          </p:cNvPr>
          <p:cNvSpPr>
            <a:spLocks noGrp="1"/>
          </p:cNvSpPr>
          <p:nvPr>
            <p:ph type="title"/>
          </p:nvPr>
        </p:nvSpPr>
        <p:spPr/>
        <p:txBody>
          <a:bodyPr/>
          <a:lstStyle/>
          <a:p>
            <a:r>
              <a:rPr lang="sv-SE" dirty="0"/>
              <a:t>Länkar </a:t>
            </a:r>
          </a:p>
        </p:txBody>
      </p:sp>
      <p:sp>
        <p:nvSpPr>
          <p:cNvPr id="3" name="Platshållare för innehåll 2">
            <a:extLst>
              <a:ext uri="{FF2B5EF4-FFF2-40B4-BE49-F238E27FC236}">
                <a16:creationId xmlns:a16="http://schemas.microsoft.com/office/drawing/2014/main" id="{001EBD2B-6863-47EC-8A3D-6ADF7B00CB7D}"/>
              </a:ext>
            </a:extLst>
          </p:cNvPr>
          <p:cNvSpPr>
            <a:spLocks noGrp="1"/>
          </p:cNvSpPr>
          <p:nvPr>
            <p:ph idx="1"/>
          </p:nvPr>
        </p:nvSpPr>
        <p:spPr/>
        <p:txBody>
          <a:bodyPr/>
          <a:lstStyle/>
          <a:p>
            <a:pPr marL="285750" indent="-285750">
              <a:buFont typeface="Arial" panose="020B0604020202020204" pitchFamily="34" charset="0"/>
              <a:buChar char="•"/>
            </a:pPr>
            <a:r>
              <a:rPr lang="sv-SE" sz="1800" dirty="0"/>
              <a:t>Läs mer om regeringsuppdraget här: </a:t>
            </a:r>
            <a:r>
              <a:rPr lang="sv-SE" sz="1800" dirty="0">
                <a:hlinkClick r:id="rId2"/>
              </a:rPr>
              <a:t>https://www.regeringen.se/regeringsuppdrag/2019/05/uppdrag-att-analysera-budgetara-konsekvenser-av-myndigheters-tillgangliggorande-av-vardefulla-datamangder/</a:t>
            </a:r>
            <a:endParaRPr lang="sv-SE" sz="1800" dirty="0"/>
          </a:p>
          <a:p>
            <a:pPr marL="285750" indent="-285750">
              <a:buFont typeface="Arial" panose="020B0604020202020204" pitchFamily="34" charset="0"/>
              <a:buChar char="•"/>
            </a:pPr>
            <a:r>
              <a:rPr lang="sv-SE" sz="1800" dirty="0"/>
              <a:t>Danska undersökningen: </a:t>
            </a:r>
            <a:r>
              <a:rPr lang="sv-SE" sz="1800" u="sng" dirty="0">
                <a:hlinkClick r:id="rId3"/>
              </a:rPr>
              <a:t>http://www.opendata.dk/blog/hvilke-data-efterspoerger-virksomhederne?fbclid=IwAR2mBHyYKevAGy5qA76WauT5m-Viq5yatSxXEab7UAScuGslVYJ2bUQRbpc</a:t>
            </a:r>
            <a:endParaRPr lang="sv-SE" sz="1800" u="sng" dirty="0"/>
          </a:p>
          <a:p>
            <a:pPr marL="285750" indent="-285750">
              <a:buFont typeface="Arial" panose="020B0604020202020204" pitchFamily="34" charset="0"/>
              <a:buChar char="•"/>
            </a:pPr>
            <a:r>
              <a:rPr lang="sv-SE" sz="1800" dirty="0"/>
              <a:t>Statskontorets rapport: </a:t>
            </a:r>
            <a:r>
              <a:rPr lang="sv-SE" sz="1800" u="sng" dirty="0">
                <a:hlinkClick r:id="rId4"/>
              </a:rPr>
              <a:t>http://www.statskontoret.se/nyheter/hinder-for-att-anvanda-myndigheternas-oppna-data/</a:t>
            </a:r>
            <a:endParaRPr lang="sv-SE" sz="1800" dirty="0"/>
          </a:p>
          <a:p>
            <a:pPr marL="457200" indent="-457200">
              <a:buFont typeface="Arial" panose="020B0604020202020204" pitchFamily="34" charset="0"/>
              <a:buChar char="•"/>
            </a:pPr>
            <a:r>
              <a:rPr lang="sv-SE" sz="1800" dirty="0"/>
              <a:t>ÖDIS kartläggningen små och medelstora företags behov av data </a:t>
            </a:r>
          </a:p>
          <a:p>
            <a:r>
              <a:rPr lang="sv-SE" sz="1800" dirty="0"/>
              <a:t> </a:t>
            </a:r>
            <a:r>
              <a:rPr lang="sv-SE" sz="1800" u="sng" dirty="0">
                <a:hlinkClick r:id="rId5"/>
              </a:rPr>
              <a:t>https://docs.google.com/spreadsheets/d/1L47BJ8Ny5XCCKvlKZ4h4fhOI3EP81LnxsiFlqA8lPZU/htmlview</a:t>
            </a:r>
            <a:endParaRPr lang="sv-SE" sz="1800" dirty="0"/>
          </a:p>
          <a:p>
            <a:r>
              <a:rPr lang="sv-SE" dirty="0"/>
              <a:t> </a:t>
            </a:r>
          </a:p>
          <a:p>
            <a:endParaRPr lang="sv-SE" sz="2400" dirty="0"/>
          </a:p>
          <a:p>
            <a:endParaRPr lang="sv-SE" dirty="0"/>
          </a:p>
        </p:txBody>
      </p:sp>
    </p:spTree>
    <p:extLst>
      <p:ext uri="{BB962C8B-B14F-4D97-AF65-F5344CB8AC3E}">
        <p14:creationId xmlns:p14="http://schemas.microsoft.com/office/powerpoint/2010/main" val="5122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9CEF6DF-29FE-41E0-8D7C-58DFE74DBD5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428"/>
                    </a14:imgEffect>
                    <a14:imgEffect>
                      <a14:saturation sat="35000"/>
                    </a14:imgEffect>
                    <a14:imgEffect>
                      <a14:brightnessContrast bright="-28000"/>
                    </a14:imgEffect>
                  </a14:imgLayer>
                </a14:imgProps>
              </a:ext>
              <a:ext uri="{28A0092B-C50C-407E-A947-70E740481C1C}">
                <a14:useLocalDpi xmlns:a14="http://schemas.microsoft.com/office/drawing/2010/main" val="0"/>
              </a:ext>
            </a:extLst>
          </a:blip>
          <a:stretch>
            <a:fillRect/>
          </a:stretch>
        </p:blipFill>
        <p:spPr>
          <a:xfrm>
            <a:off x="0" y="400861"/>
            <a:ext cx="12192000" cy="6455664"/>
          </a:xfrm>
          <a:prstGeom prst="rect">
            <a:avLst/>
          </a:prstGeom>
        </p:spPr>
      </p:pic>
      <p:sp>
        <p:nvSpPr>
          <p:cNvPr id="2" name="Rubrik 1">
            <a:extLst>
              <a:ext uri="{FF2B5EF4-FFF2-40B4-BE49-F238E27FC236}">
                <a16:creationId xmlns:a16="http://schemas.microsoft.com/office/drawing/2014/main" id="{3CEA144D-6BBA-459A-9979-6832F6C90E4D}"/>
              </a:ext>
            </a:extLst>
          </p:cNvPr>
          <p:cNvSpPr>
            <a:spLocks noGrp="1"/>
          </p:cNvSpPr>
          <p:nvPr>
            <p:ph type="title"/>
          </p:nvPr>
        </p:nvSpPr>
        <p:spPr/>
        <p:txBody>
          <a:bodyPr/>
          <a:lstStyle/>
          <a:p>
            <a:r>
              <a:rPr lang="sv-SE" dirty="0">
                <a:solidFill>
                  <a:schemeClr val="bg1"/>
                </a:solidFill>
              </a:rPr>
              <a:t>Regeringsuppdrag till lantmäteriet </a:t>
            </a:r>
          </a:p>
        </p:txBody>
      </p:sp>
      <p:sp>
        <p:nvSpPr>
          <p:cNvPr id="3" name="Platshållare för innehåll 2">
            <a:extLst>
              <a:ext uri="{FF2B5EF4-FFF2-40B4-BE49-F238E27FC236}">
                <a16:creationId xmlns:a16="http://schemas.microsoft.com/office/drawing/2014/main" id="{8E1A6097-60ED-40D1-A3B2-E4D37D881FCB}"/>
              </a:ext>
            </a:extLst>
          </p:cNvPr>
          <p:cNvSpPr>
            <a:spLocks noGrp="1"/>
          </p:cNvSpPr>
          <p:nvPr>
            <p:ph idx="1"/>
          </p:nvPr>
        </p:nvSpPr>
        <p:spPr>
          <a:xfrm>
            <a:off x="612569" y="1773352"/>
            <a:ext cx="11171600" cy="4874803"/>
          </a:xfrm>
        </p:spPr>
        <p:txBody>
          <a:bodyPr/>
          <a:lstStyle/>
          <a:p>
            <a:r>
              <a:rPr lang="sv-SE" dirty="0">
                <a:solidFill>
                  <a:schemeClr val="bg1"/>
                </a:solidFill>
              </a:rPr>
              <a:t>Uppdraget ska slutredovisas till Regeringskansliet (Infrastrukturdepartementet) senast den 17 januari 2020 efter samråd med Ekonomistyrningsverket. </a:t>
            </a:r>
          </a:p>
          <a:p>
            <a:r>
              <a:rPr lang="sv-SE" dirty="0">
                <a:solidFill>
                  <a:schemeClr val="bg1"/>
                </a:solidFill>
              </a:rPr>
              <a:t>Lantmäteriet ska vara samordnande myndighet för uppdraget. Uppdraget ska ske i samverkan med</a:t>
            </a:r>
          </a:p>
          <a:p>
            <a:pPr marL="457200" indent="-457200">
              <a:buFont typeface="Arial" panose="020B0604020202020204" pitchFamily="34" charset="0"/>
              <a:buChar char="•"/>
            </a:pPr>
            <a:r>
              <a:rPr lang="sv-SE" dirty="0">
                <a:solidFill>
                  <a:schemeClr val="bg1"/>
                </a:solidFill>
              </a:rPr>
              <a:t>de organisationer som är representerade i Geodatarådet</a:t>
            </a:r>
          </a:p>
          <a:p>
            <a:pPr marL="457200" indent="-457200">
              <a:buFont typeface="Arial" panose="020B0604020202020204" pitchFamily="34" charset="0"/>
              <a:buChar char="•"/>
            </a:pPr>
            <a:r>
              <a:rPr lang="sv-SE" dirty="0">
                <a:solidFill>
                  <a:schemeClr val="bg1"/>
                </a:solidFill>
              </a:rPr>
              <a:t>Transportstyrelsen</a:t>
            </a:r>
          </a:p>
          <a:p>
            <a:pPr marL="457200" indent="-457200">
              <a:buFont typeface="Arial" panose="020B0604020202020204" pitchFamily="34" charset="0"/>
              <a:buChar char="•"/>
            </a:pPr>
            <a:r>
              <a:rPr lang="sv-SE" dirty="0">
                <a:solidFill>
                  <a:schemeClr val="bg1"/>
                </a:solidFill>
              </a:rPr>
              <a:t>Bolagsverket</a:t>
            </a:r>
          </a:p>
          <a:p>
            <a:pPr marL="457200" indent="-457200">
              <a:buFont typeface="Arial" panose="020B0604020202020204" pitchFamily="34" charset="0"/>
              <a:buChar char="•"/>
            </a:pPr>
            <a:r>
              <a:rPr lang="sv-SE" dirty="0">
                <a:solidFill>
                  <a:schemeClr val="bg1"/>
                </a:solidFill>
              </a:rPr>
              <a:t>Statens geotekniska institut</a:t>
            </a:r>
          </a:p>
          <a:p>
            <a:pPr marL="457200" indent="-457200">
              <a:buFont typeface="Arial" panose="020B0604020202020204" pitchFamily="34" charset="0"/>
              <a:buChar char="•"/>
            </a:pPr>
            <a:r>
              <a:rPr lang="sv-SE" dirty="0">
                <a:solidFill>
                  <a:schemeClr val="bg1"/>
                </a:solidFill>
              </a:rPr>
              <a:t>Rymdstyrelsen</a:t>
            </a:r>
          </a:p>
        </p:txBody>
      </p:sp>
    </p:spTree>
    <p:extLst>
      <p:ext uri="{BB962C8B-B14F-4D97-AF65-F5344CB8AC3E}">
        <p14:creationId xmlns:p14="http://schemas.microsoft.com/office/powerpoint/2010/main" val="23726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C000E-33DF-452C-9C57-387005387287}"/>
              </a:ext>
            </a:extLst>
          </p:cNvPr>
          <p:cNvSpPr>
            <a:spLocks noGrp="1"/>
          </p:cNvSpPr>
          <p:nvPr>
            <p:ph type="title"/>
          </p:nvPr>
        </p:nvSpPr>
        <p:spPr/>
        <p:txBody>
          <a:bodyPr/>
          <a:lstStyle/>
          <a:p>
            <a:r>
              <a:rPr lang="sv-SE" dirty="0"/>
              <a:t>Organisation för arbetet	</a:t>
            </a:r>
          </a:p>
        </p:txBody>
      </p:sp>
      <p:sp>
        <p:nvSpPr>
          <p:cNvPr id="3" name="Platshållare för innehåll 2">
            <a:extLst>
              <a:ext uri="{FF2B5EF4-FFF2-40B4-BE49-F238E27FC236}">
                <a16:creationId xmlns:a16="http://schemas.microsoft.com/office/drawing/2014/main" id="{88A77DF3-B343-44CF-9F4C-14EABEFC5C79}"/>
              </a:ext>
            </a:extLst>
          </p:cNvPr>
          <p:cNvSpPr>
            <a:spLocks noGrp="1"/>
          </p:cNvSpPr>
          <p:nvPr>
            <p:ph idx="1"/>
          </p:nvPr>
        </p:nvSpPr>
        <p:spPr/>
        <p:txBody>
          <a:bodyPr/>
          <a:lstStyle/>
          <a:p>
            <a:r>
              <a:rPr lang="sv-SE" sz="2400" b="1" dirty="0"/>
              <a:t>Arbetsgrupp på Lantmäteriet</a:t>
            </a:r>
          </a:p>
          <a:p>
            <a:pPr marL="457200" indent="-457200">
              <a:buFont typeface="Arial" panose="020B0604020202020204" pitchFamily="34" charset="0"/>
              <a:buChar char="•"/>
            </a:pPr>
            <a:r>
              <a:rPr lang="sv-SE" sz="2400" dirty="0"/>
              <a:t>Utredare, controllers, jurist, administrativt stöd, workshopledare</a:t>
            </a:r>
          </a:p>
          <a:p>
            <a:r>
              <a:rPr lang="sv-SE" sz="2400" b="1" dirty="0"/>
              <a:t>Konsultstöd</a:t>
            </a:r>
          </a:p>
          <a:p>
            <a:pPr marL="457200" indent="-457200">
              <a:buFont typeface="Arial" panose="020B0604020202020204" pitchFamily="34" charset="0"/>
              <a:buChar char="•"/>
            </a:pPr>
            <a:r>
              <a:rPr lang="sv-SE" sz="2400" dirty="0"/>
              <a:t>Direktupphandling på gång för att analysera de samhällsekonomiska nyttorna</a:t>
            </a:r>
          </a:p>
          <a:p>
            <a:pPr marL="457200" indent="-457200">
              <a:buFont typeface="Arial" panose="020B0604020202020204" pitchFamily="34" charset="0"/>
              <a:buChar char="•"/>
            </a:pPr>
            <a:r>
              <a:rPr lang="sv-SE" sz="2400" dirty="0"/>
              <a:t>Avrop för ekonomikonsult för att analysera de budgetära konsekvenserna</a:t>
            </a:r>
          </a:p>
          <a:p>
            <a:pPr marL="457200" indent="-457200">
              <a:buFont typeface="Arial" panose="020B0604020202020204" pitchFamily="34" charset="0"/>
              <a:buChar char="•"/>
            </a:pPr>
            <a:r>
              <a:rPr lang="sv-SE" sz="2400" dirty="0" err="1"/>
              <a:t>Ev</a:t>
            </a:r>
            <a:r>
              <a:rPr lang="sv-SE" sz="2400" dirty="0"/>
              <a:t> hjälp med delar i rapporten</a:t>
            </a:r>
          </a:p>
          <a:p>
            <a:r>
              <a:rPr lang="sv-SE" sz="2400" b="1" dirty="0"/>
              <a:t>Sakkunniga inom respektive område</a:t>
            </a:r>
          </a:p>
          <a:p>
            <a:pPr marL="457200" indent="-457200">
              <a:buFont typeface="Arial" panose="020B0604020202020204" pitchFamily="34" charset="0"/>
              <a:buChar char="•"/>
            </a:pPr>
            <a:r>
              <a:rPr lang="sv-SE" sz="2400" dirty="0"/>
              <a:t>Utpekade resurser med datakunskap (inbjudna till denna </a:t>
            </a:r>
            <a:r>
              <a:rPr lang="sv-SE" sz="2400" dirty="0" err="1"/>
              <a:t>ws</a:t>
            </a:r>
            <a:r>
              <a:rPr lang="sv-SE" sz="2400" dirty="0"/>
              <a:t>)</a:t>
            </a:r>
          </a:p>
          <a:p>
            <a:pPr marL="457200" indent="-457200">
              <a:buFont typeface="Arial" panose="020B0604020202020204" pitchFamily="34" charset="0"/>
              <a:buChar char="•"/>
            </a:pPr>
            <a:r>
              <a:rPr lang="sv-SE" sz="2400" dirty="0"/>
              <a:t>Controllers på utpekade organisationer</a:t>
            </a:r>
          </a:p>
          <a:p>
            <a:pPr marL="457200" indent="-457200">
              <a:buFont typeface="Arial" panose="020B0604020202020204" pitchFamily="34" charset="0"/>
              <a:buChar char="•"/>
            </a:pPr>
            <a:r>
              <a:rPr lang="sv-SE" sz="2400" dirty="0"/>
              <a:t>Stöd från SKL</a:t>
            </a:r>
          </a:p>
          <a:p>
            <a:pPr marL="457200" indent="-457200">
              <a:buFont typeface="Arial" panose="020B0604020202020204" pitchFamily="34" charset="0"/>
              <a:buChar char="•"/>
            </a:pPr>
            <a:r>
              <a:rPr lang="sv-SE" sz="2400" dirty="0"/>
              <a:t>Övriga som vill bidra i arbetet</a:t>
            </a:r>
          </a:p>
          <a:p>
            <a:pPr marL="457200" indent="-457200">
              <a:buFont typeface="Arial" panose="020B0604020202020204" pitchFamily="34" charset="0"/>
              <a:buChar char="•"/>
            </a:pPr>
            <a:endParaRPr lang="sv-SE" sz="2400" dirty="0"/>
          </a:p>
        </p:txBody>
      </p:sp>
    </p:spTree>
    <p:extLst>
      <p:ext uri="{BB962C8B-B14F-4D97-AF65-F5344CB8AC3E}">
        <p14:creationId xmlns:p14="http://schemas.microsoft.com/office/powerpoint/2010/main" val="345734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56CAF-46BD-4CAB-9A18-BED9B116B4C8}"/>
              </a:ext>
            </a:extLst>
          </p:cNvPr>
          <p:cNvSpPr>
            <a:spLocks noGrp="1"/>
          </p:cNvSpPr>
          <p:nvPr>
            <p:ph type="title"/>
          </p:nvPr>
        </p:nvSpPr>
        <p:spPr/>
        <p:txBody>
          <a:bodyPr/>
          <a:lstStyle/>
          <a:p>
            <a:r>
              <a:rPr lang="sv-SE" dirty="0"/>
              <a:t>Grov planering av arbetet</a:t>
            </a:r>
          </a:p>
        </p:txBody>
      </p:sp>
      <p:sp>
        <p:nvSpPr>
          <p:cNvPr id="3" name="Platshållare för innehåll 2">
            <a:extLst>
              <a:ext uri="{FF2B5EF4-FFF2-40B4-BE49-F238E27FC236}">
                <a16:creationId xmlns:a16="http://schemas.microsoft.com/office/drawing/2014/main" id="{05841419-3149-4A9D-93B9-0B5F90D378D8}"/>
              </a:ext>
            </a:extLst>
          </p:cNvPr>
          <p:cNvSpPr>
            <a:spLocks noGrp="1"/>
          </p:cNvSpPr>
          <p:nvPr>
            <p:ph idx="1"/>
          </p:nvPr>
        </p:nvSpPr>
        <p:spPr/>
        <p:txBody>
          <a:bodyPr/>
          <a:lstStyle/>
          <a:p>
            <a:r>
              <a:rPr lang="sv-SE" b="1" dirty="0"/>
              <a:t>Identifiera särskilt värdefulla datamängder</a:t>
            </a:r>
          </a:p>
          <a:p>
            <a:pPr marL="457200" indent="-457200">
              <a:buFont typeface="Arial" panose="020B0604020202020204" pitchFamily="34" charset="0"/>
              <a:buChar char="•"/>
            </a:pPr>
            <a:r>
              <a:rPr lang="sv-SE" dirty="0"/>
              <a:t>Jobba i workshopform med mycket aktivt deltagande</a:t>
            </a:r>
          </a:p>
          <a:p>
            <a:pPr marL="457200" indent="-457200">
              <a:buFont typeface="Arial" panose="020B0604020202020204" pitchFamily="34" charset="0"/>
              <a:buChar char="•"/>
            </a:pPr>
            <a:r>
              <a:rPr lang="sv-SE" dirty="0"/>
              <a:t>Hemläxor mellan workshoparna</a:t>
            </a:r>
          </a:p>
          <a:p>
            <a:pPr marL="457200" indent="-457200">
              <a:buFont typeface="Arial" panose="020B0604020202020204" pitchFamily="34" charset="0"/>
              <a:buChar char="•"/>
            </a:pPr>
            <a:r>
              <a:rPr lang="sv-SE" dirty="0"/>
              <a:t>Transparanta med framdriften för att löpande få input</a:t>
            </a:r>
          </a:p>
          <a:p>
            <a:r>
              <a:rPr lang="sv-SE" b="1" dirty="0"/>
              <a:t>Analys av budgetära konsekvenser</a:t>
            </a:r>
          </a:p>
          <a:p>
            <a:pPr marL="457200" indent="-457200">
              <a:buFont typeface="Arial" panose="020B0604020202020204" pitchFamily="34" charset="0"/>
              <a:buChar char="•"/>
            </a:pPr>
            <a:r>
              <a:rPr lang="sv-SE" dirty="0"/>
              <a:t>Skapa en modell för beräkningar</a:t>
            </a:r>
          </a:p>
          <a:p>
            <a:pPr marL="457200" indent="-457200">
              <a:buFont typeface="Arial" panose="020B0604020202020204" pitchFamily="34" charset="0"/>
              <a:buChar char="•"/>
            </a:pPr>
            <a:r>
              <a:rPr lang="sv-SE" dirty="0"/>
              <a:t>Respektive organisation genomför sina analyser</a:t>
            </a:r>
          </a:p>
          <a:p>
            <a:pPr marL="457200" indent="-457200">
              <a:buFont typeface="Arial" panose="020B0604020202020204" pitchFamily="34" charset="0"/>
              <a:buChar char="•"/>
            </a:pPr>
            <a:r>
              <a:rPr lang="sv-SE" dirty="0"/>
              <a:t>Samanställningar av resultaten</a:t>
            </a:r>
          </a:p>
          <a:p>
            <a:pPr marL="457200" indent="-457200">
              <a:buFont typeface="Arial" panose="020B0604020202020204" pitchFamily="34" charset="0"/>
              <a:buChar char="•"/>
            </a:pPr>
            <a:r>
              <a:rPr lang="sv-SE" dirty="0"/>
              <a:t>Föreslå finansieringslösningar – tillsammans med SKL, alla berörda, ekonomikonsulten</a:t>
            </a:r>
          </a:p>
        </p:txBody>
      </p:sp>
    </p:spTree>
    <p:extLst>
      <p:ext uri="{BB962C8B-B14F-4D97-AF65-F5344CB8AC3E}">
        <p14:creationId xmlns:p14="http://schemas.microsoft.com/office/powerpoint/2010/main" val="91163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10194-9F1C-4854-8C0E-4B76B59D30C0}"/>
              </a:ext>
            </a:extLst>
          </p:cNvPr>
          <p:cNvSpPr>
            <a:spLocks noGrp="1"/>
          </p:cNvSpPr>
          <p:nvPr>
            <p:ph type="title"/>
          </p:nvPr>
        </p:nvSpPr>
        <p:spPr/>
        <p:txBody>
          <a:bodyPr/>
          <a:lstStyle/>
          <a:p>
            <a:r>
              <a:rPr lang="sv-SE" dirty="0"/>
              <a:t>Grov planering av arbetet</a:t>
            </a:r>
          </a:p>
        </p:txBody>
      </p:sp>
      <p:sp>
        <p:nvSpPr>
          <p:cNvPr id="3" name="Platshållare för innehåll 2">
            <a:extLst>
              <a:ext uri="{FF2B5EF4-FFF2-40B4-BE49-F238E27FC236}">
                <a16:creationId xmlns:a16="http://schemas.microsoft.com/office/drawing/2014/main" id="{B2211E76-9851-4C99-88B8-FE4E7E30D733}"/>
              </a:ext>
            </a:extLst>
          </p:cNvPr>
          <p:cNvSpPr>
            <a:spLocks noGrp="1"/>
          </p:cNvSpPr>
          <p:nvPr>
            <p:ph idx="1"/>
          </p:nvPr>
        </p:nvSpPr>
        <p:spPr/>
        <p:txBody>
          <a:bodyPr/>
          <a:lstStyle/>
          <a:p>
            <a:r>
              <a:rPr lang="sv-SE" b="1" dirty="0"/>
              <a:t>Analys av de samhällsekonomiska nyttorna</a:t>
            </a:r>
          </a:p>
          <a:p>
            <a:pPr marL="457200" indent="-457200">
              <a:buFont typeface="Arial" panose="020B0604020202020204" pitchFamily="34" charset="0"/>
              <a:buChar char="•"/>
            </a:pPr>
            <a:r>
              <a:rPr lang="sv-SE" dirty="0"/>
              <a:t>Konsult som driver arbetet</a:t>
            </a:r>
          </a:p>
          <a:p>
            <a:pPr marL="457200" indent="-457200">
              <a:buFont typeface="Arial" panose="020B0604020202020204" pitchFamily="34" charset="0"/>
              <a:buChar char="•"/>
            </a:pPr>
            <a:r>
              <a:rPr lang="sv-SE" dirty="0"/>
              <a:t>Input från tidigare analyser</a:t>
            </a:r>
          </a:p>
          <a:p>
            <a:pPr marL="457200" indent="-457200">
              <a:buFont typeface="Arial" panose="020B0604020202020204" pitchFamily="34" charset="0"/>
              <a:buChar char="•"/>
            </a:pPr>
            <a:r>
              <a:rPr lang="sv-SE" dirty="0"/>
              <a:t>Input från berörda</a:t>
            </a:r>
          </a:p>
          <a:p>
            <a:pPr marL="457200" indent="-457200">
              <a:buFont typeface="Arial" panose="020B0604020202020204" pitchFamily="34" charset="0"/>
              <a:buChar char="•"/>
            </a:pPr>
            <a:endParaRPr lang="sv-SE" dirty="0"/>
          </a:p>
          <a:p>
            <a:r>
              <a:rPr lang="sv-SE" b="1" dirty="0"/>
              <a:t>Rapportskrivningen</a:t>
            </a:r>
          </a:p>
          <a:p>
            <a:pPr marL="457200" indent="-457200">
              <a:buFont typeface="Arial" panose="020B0604020202020204" pitchFamily="34" charset="0"/>
              <a:buChar char="•"/>
            </a:pPr>
            <a:r>
              <a:rPr lang="sv-SE" dirty="0"/>
              <a:t>Skapa rapportstruktur</a:t>
            </a:r>
          </a:p>
          <a:p>
            <a:pPr marL="457200" indent="-457200">
              <a:buFont typeface="Arial" panose="020B0604020202020204" pitchFamily="34" charset="0"/>
              <a:buChar char="•"/>
            </a:pPr>
            <a:r>
              <a:rPr lang="sv-SE" dirty="0"/>
              <a:t>Fylla på under arbetets gång</a:t>
            </a:r>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410836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519DC-12B4-4387-B190-5F48F90BE078}"/>
              </a:ext>
            </a:extLst>
          </p:cNvPr>
          <p:cNvSpPr>
            <a:spLocks noGrp="1"/>
          </p:cNvSpPr>
          <p:nvPr>
            <p:ph type="title"/>
          </p:nvPr>
        </p:nvSpPr>
        <p:spPr/>
        <p:txBody>
          <a:bodyPr/>
          <a:lstStyle/>
          <a:p>
            <a:r>
              <a:rPr lang="sv-SE" dirty="0"/>
              <a:t>Grova deadlines</a:t>
            </a:r>
          </a:p>
        </p:txBody>
      </p:sp>
      <p:sp>
        <p:nvSpPr>
          <p:cNvPr id="3" name="Platshållare för innehåll 2">
            <a:extLst>
              <a:ext uri="{FF2B5EF4-FFF2-40B4-BE49-F238E27FC236}">
                <a16:creationId xmlns:a16="http://schemas.microsoft.com/office/drawing/2014/main" id="{7418D252-323A-437E-8F2A-03FF15CDC8F3}"/>
              </a:ext>
            </a:extLst>
          </p:cNvPr>
          <p:cNvSpPr>
            <a:spLocks noGrp="1"/>
          </p:cNvSpPr>
          <p:nvPr>
            <p:ph idx="1"/>
          </p:nvPr>
        </p:nvSpPr>
        <p:spPr/>
        <p:txBody>
          <a:bodyPr/>
          <a:lstStyle/>
          <a:p>
            <a:pPr marL="457200" indent="-457200">
              <a:buFont typeface="Arial" panose="020B0604020202020204" pitchFamily="34" charset="0"/>
              <a:buChar char="•"/>
            </a:pPr>
            <a:r>
              <a:rPr lang="sv-SE" dirty="0"/>
              <a:t>Metodik: 						mitten av september</a:t>
            </a:r>
          </a:p>
          <a:p>
            <a:pPr marL="457200" indent="-457200">
              <a:buFont typeface="Arial" panose="020B0604020202020204" pitchFamily="34" charset="0"/>
              <a:buChar char="•"/>
            </a:pPr>
            <a:r>
              <a:rPr lang="sv-SE" dirty="0"/>
              <a:t>Förslag på lista: 					mitten av oktober</a:t>
            </a:r>
          </a:p>
          <a:p>
            <a:pPr marL="457200" indent="-457200">
              <a:buFont typeface="Arial" panose="020B0604020202020204" pitchFamily="34" charset="0"/>
              <a:buChar char="•"/>
            </a:pPr>
            <a:r>
              <a:rPr lang="sv-SE" dirty="0"/>
              <a:t>Samhällsekonomisk nyttovärdering: 	mitten av november</a:t>
            </a:r>
          </a:p>
          <a:p>
            <a:pPr marL="457200" indent="-457200">
              <a:buFont typeface="Arial" panose="020B0604020202020204" pitchFamily="34" charset="0"/>
              <a:buChar char="•"/>
            </a:pPr>
            <a:r>
              <a:rPr lang="sv-SE" dirty="0"/>
              <a:t>Beräkningar: 					mitten av december</a:t>
            </a:r>
          </a:p>
          <a:p>
            <a:pPr marL="457200" indent="-457200">
              <a:buFont typeface="Arial" panose="020B0604020202020204" pitchFamily="34" charset="0"/>
              <a:buChar char="•"/>
            </a:pPr>
            <a:r>
              <a:rPr lang="sv-SE" dirty="0"/>
              <a:t>Förslag på finansieringslösningar: 		mitten av december</a:t>
            </a:r>
          </a:p>
          <a:p>
            <a:pPr marL="457200" indent="-457200">
              <a:buFont typeface="Arial" panose="020B0604020202020204" pitchFamily="34" charset="0"/>
              <a:buChar char="•"/>
            </a:pPr>
            <a:r>
              <a:rPr lang="sv-SE" dirty="0"/>
              <a:t>Samråd med ESV: 				mitten av december</a:t>
            </a:r>
          </a:p>
          <a:p>
            <a:pPr marL="457200" indent="-457200">
              <a:buFont typeface="Arial" panose="020B0604020202020204" pitchFamily="34" charset="0"/>
              <a:buChar char="•"/>
            </a:pPr>
            <a:r>
              <a:rPr lang="sv-SE" dirty="0"/>
              <a:t>Färdig rapport: 					slutet av december</a:t>
            </a:r>
          </a:p>
        </p:txBody>
      </p:sp>
    </p:spTree>
    <p:extLst>
      <p:ext uri="{BB962C8B-B14F-4D97-AF65-F5344CB8AC3E}">
        <p14:creationId xmlns:p14="http://schemas.microsoft.com/office/powerpoint/2010/main" val="401157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C78C82-3D24-4D63-B4F1-FBFC002652B8}"/>
              </a:ext>
            </a:extLst>
          </p:cNvPr>
          <p:cNvSpPr>
            <a:spLocks noGrp="1"/>
          </p:cNvSpPr>
          <p:nvPr>
            <p:ph type="title"/>
          </p:nvPr>
        </p:nvSpPr>
        <p:spPr>
          <a:xfrm>
            <a:off x="1436911" y="723207"/>
            <a:ext cx="9538855" cy="549412"/>
          </a:xfrm>
        </p:spPr>
        <p:txBody>
          <a:bodyPr/>
          <a:lstStyle/>
          <a:p>
            <a:r>
              <a:rPr lang="sv-SE" dirty="0"/>
              <a:t>Workshops</a:t>
            </a:r>
          </a:p>
        </p:txBody>
      </p:sp>
      <p:graphicFrame>
        <p:nvGraphicFramePr>
          <p:cNvPr id="4" name="Tabell 3">
            <a:extLst>
              <a:ext uri="{FF2B5EF4-FFF2-40B4-BE49-F238E27FC236}">
                <a16:creationId xmlns:a16="http://schemas.microsoft.com/office/drawing/2014/main" id="{B54037B8-ECF1-4C38-81B1-C978D2EBA2A8}"/>
              </a:ext>
            </a:extLst>
          </p:cNvPr>
          <p:cNvGraphicFramePr>
            <a:graphicFrameLocks noGrp="1"/>
          </p:cNvGraphicFramePr>
          <p:nvPr>
            <p:extLst>
              <p:ext uri="{D42A27DB-BD31-4B8C-83A1-F6EECF244321}">
                <p14:modId xmlns:p14="http://schemas.microsoft.com/office/powerpoint/2010/main" val="1211196927"/>
              </p:ext>
            </p:extLst>
          </p:nvPr>
        </p:nvGraphicFramePr>
        <p:xfrm>
          <a:off x="1371601" y="1517195"/>
          <a:ext cx="9096375" cy="4958718"/>
        </p:xfrm>
        <a:graphic>
          <a:graphicData uri="http://schemas.openxmlformats.org/drawingml/2006/table">
            <a:tbl>
              <a:tblPr firstRow="1" bandRow="1">
                <a:tableStyleId>{16D9F66E-5EB9-4882-86FB-DCBF35E3C3E4}</a:tableStyleId>
              </a:tblPr>
              <a:tblGrid>
                <a:gridCol w="3032125">
                  <a:extLst>
                    <a:ext uri="{9D8B030D-6E8A-4147-A177-3AD203B41FA5}">
                      <a16:colId xmlns:a16="http://schemas.microsoft.com/office/drawing/2014/main" val="770542982"/>
                    </a:ext>
                  </a:extLst>
                </a:gridCol>
                <a:gridCol w="3032125">
                  <a:extLst>
                    <a:ext uri="{9D8B030D-6E8A-4147-A177-3AD203B41FA5}">
                      <a16:colId xmlns:a16="http://schemas.microsoft.com/office/drawing/2014/main" val="3349186383"/>
                    </a:ext>
                  </a:extLst>
                </a:gridCol>
                <a:gridCol w="3032125">
                  <a:extLst>
                    <a:ext uri="{9D8B030D-6E8A-4147-A177-3AD203B41FA5}">
                      <a16:colId xmlns:a16="http://schemas.microsoft.com/office/drawing/2014/main" val="1435923802"/>
                    </a:ext>
                  </a:extLst>
                </a:gridCol>
              </a:tblGrid>
              <a:tr h="506413">
                <a:tc>
                  <a:txBody>
                    <a:bodyPr/>
                    <a:lstStyle/>
                    <a:p>
                      <a:r>
                        <a:rPr lang="sv-SE" dirty="0"/>
                        <a:t>Typ av aktivitet</a:t>
                      </a:r>
                    </a:p>
                  </a:txBody>
                  <a:tcPr/>
                </a:tc>
                <a:tc>
                  <a:txBody>
                    <a:bodyPr/>
                    <a:lstStyle/>
                    <a:p>
                      <a:r>
                        <a:rPr lang="sv-SE" dirty="0"/>
                        <a:t>Datum</a:t>
                      </a:r>
                    </a:p>
                  </a:txBody>
                  <a:tcPr/>
                </a:tc>
                <a:tc>
                  <a:txBody>
                    <a:bodyPr/>
                    <a:lstStyle/>
                    <a:p>
                      <a:r>
                        <a:rPr lang="sv-SE" dirty="0"/>
                        <a:t>Plats</a:t>
                      </a:r>
                    </a:p>
                  </a:txBody>
                  <a:tcPr/>
                </a:tc>
                <a:extLst>
                  <a:ext uri="{0D108BD9-81ED-4DB2-BD59-A6C34878D82A}">
                    <a16:rowId xmlns:a16="http://schemas.microsoft.com/office/drawing/2014/main" val="1553229271"/>
                  </a:ext>
                </a:extLst>
              </a:tr>
              <a:tr h="506413">
                <a:tc>
                  <a:txBody>
                    <a:bodyPr/>
                    <a:lstStyle/>
                    <a:p>
                      <a:r>
                        <a:rPr lang="sv-SE" dirty="0"/>
                        <a:t>Berörda aktörer</a:t>
                      </a:r>
                    </a:p>
                  </a:txBody>
                  <a:tcPr/>
                </a:tc>
                <a:tc>
                  <a:txBody>
                    <a:bodyPr/>
                    <a:lstStyle/>
                    <a:p>
                      <a:r>
                        <a:rPr lang="sv-SE" dirty="0"/>
                        <a:t>Torsdag 22 augusti </a:t>
                      </a:r>
                    </a:p>
                  </a:txBody>
                  <a:tcPr/>
                </a:tc>
                <a:tc>
                  <a:txBody>
                    <a:bodyPr/>
                    <a:lstStyle/>
                    <a:p>
                      <a:r>
                        <a:rPr lang="sv-SE" dirty="0"/>
                        <a:t>Stockholm</a:t>
                      </a:r>
                    </a:p>
                  </a:txBody>
                  <a:tcPr/>
                </a:tc>
                <a:extLst>
                  <a:ext uri="{0D108BD9-81ED-4DB2-BD59-A6C34878D82A}">
                    <a16:rowId xmlns:a16="http://schemas.microsoft.com/office/drawing/2014/main" val="2152303159"/>
                  </a:ext>
                </a:extLst>
              </a:tr>
              <a:tr h="506413">
                <a:tc>
                  <a:txBody>
                    <a:bodyPr/>
                    <a:lstStyle/>
                    <a:p>
                      <a:r>
                        <a:rPr lang="sv-SE" dirty="0"/>
                        <a:t>Övriga som vill ge input</a:t>
                      </a:r>
                    </a:p>
                  </a:txBody>
                  <a:tcPr/>
                </a:tc>
                <a:tc>
                  <a:txBody>
                    <a:bodyPr/>
                    <a:lstStyle/>
                    <a:p>
                      <a:r>
                        <a:rPr lang="sv-SE" dirty="0"/>
                        <a:t>Torsdag 29 augusti</a:t>
                      </a:r>
                    </a:p>
                  </a:txBody>
                  <a:tcPr/>
                </a:tc>
                <a:tc>
                  <a:txBody>
                    <a:bodyPr/>
                    <a:lstStyle/>
                    <a:p>
                      <a:r>
                        <a:rPr lang="sv-SE" dirty="0"/>
                        <a:t>Göteborg</a:t>
                      </a:r>
                    </a:p>
                  </a:txBody>
                  <a:tcPr/>
                </a:tc>
                <a:extLst>
                  <a:ext uri="{0D108BD9-81ED-4DB2-BD59-A6C34878D82A}">
                    <a16:rowId xmlns:a16="http://schemas.microsoft.com/office/drawing/2014/main" val="584897024"/>
                  </a:ext>
                </a:extLst>
              </a:tr>
              <a:tr h="506413">
                <a:tc>
                  <a:txBody>
                    <a:bodyPr/>
                    <a:lstStyle/>
                    <a:p>
                      <a:r>
                        <a:rPr lang="sv-SE" dirty="0"/>
                        <a:t>Allmän info för ”alla”  </a:t>
                      </a:r>
                      <a:r>
                        <a:rPr lang="sv-SE" dirty="0" err="1"/>
                        <a:t>webbsem</a:t>
                      </a:r>
                      <a:endParaRPr lang="sv-SE" dirty="0"/>
                    </a:p>
                  </a:txBody>
                  <a:tcPr/>
                </a:tc>
                <a:tc>
                  <a:txBody>
                    <a:bodyPr/>
                    <a:lstStyle/>
                    <a:p>
                      <a:r>
                        <a:rPr lang="sv-SE" dirty="0"/>
                        <a:t>Onsdag 11 september</a:t>
                      </a:r>
                    </a:p>
                  </a:txBody>
                  <a:tcPr/>
                </a:tc>
                <a:tc>
                  <a:txBody>
                    <a:bodyPr/>
                    <a:lstStyle/>
                    <a:p>
                      <a:r>
                        <a:rPr lang="sv-SE" dirty="0"/>
                        <a:t>Webb</a:t>
                      </a:r>
                    </a:p>
                  </a:txBody>
                  <a:tcPr/>
                </a:tc>
                <a:extLst>
                  <a:ext uri="{0D108BD9-81ED-4DB2-BD59-A6C34878D82A}">
                    <a16:rowId xmlns:a16="http://schemas.microsoft.com/office/drawing/2014/main" val="349704088"/>
                  </a:ext>
                </a:extLst>
              </a:tr>
              <a:tr h="506413">
                <a:tc>
                  <a:txBody>
                    <a:bodyPr/>
                    <a:lstStyle/>
                    <a:p>
                      <a:r>
                        <a:rPr lang="sv-SE" dirty="0"/>
                        <a:t>Övriga som vill ge input</a:t>
                      </a:r>
                    </a:p>
                  </a:txBody>
                  <a:tcPr/>
                </a:tc>
                <a:tc>
                  <a:txBody>
                    <a:bodyPr/>
                    <a:lstStyle/>
                    <a:p>
                      <a:r>
                        <a:rPr lang="sv-SE" dirty="0"/>
                        <a:t>Torsdag 5 september</a:t>
                      </a:r>
                    </a:p>
                  </a:txBody>
                  <a:tcPr/>
                </a:tc>
                <a:tc>
                  <a:txBody>
                    <a:bodyPr/>
                    <a:lstStyle/>
                    <a:p>
                      <a:r>
                        <a:rPr lang="sv-SE" dirty="0"/>
                        <a:t>Stockholm</a:t>
                      </a:r>
                    </a:p>
                  </a:txBody>
                  <a:tcPr/>
                </a:tc>
                <a:extLst>
                  <a:ext uri="{0D108BD9-81ED-4DB2-BD59-A6C34878D82A}">
                    <a16:rowId xmlns:a16="http://schemas.microsoft.com/office/drawing/2014/main" val="1943973192"/>
                  </a:ext>
                </a:extLst>
              </a:tr>
              <a:tr h="506413">
                <a:tc>
                  <a:txBody>
                    <a:bodyPr/>
                    <a:lstStyle/>
                    <a:p>
                      <a:r>
                        <a:rPr lang="sv-SE" dirty="0"/>
                        <a:t>Övriga som vill ge input</a:t>
                      </a:r>
                    </a:p>
                  </a:txBody>
                  <a:tcPr/>
                </a:tc>
                <a:tc>
                  <a:txBody>
                    <a:bodyPr/>
                    <a:lstStyle/>
                    <a:p>
                      <a:r>
                        <a:rPr lang="sv-SE" dirty="0"/>
                        <a:t>Tisdag 17 september</a:t>
                      </a:r>
                    </a:p>
                  </a:txBody>
                  <a:tcPr/>
                </a:tc>
                <a:tc>
                  <a:txBody>
                    <a:bodyPr/>
                    <a:lstStyle/>
                    <a:p>
                      <a:r>
                        <a:rPr lang="sv-SE" dirty="0"/>
                        <a:t>Sundsvall</a:t>
                      </a:r>
                    </a:p>
                  </a:txBody>
                  <a:tcPr/>
                </a:tc>
                <a:extLst>
                  <a:ext uri="{0D108BD9-81ED-4DB2-BD59-A6C34878D82A}">
                    <a16:rowId xmlns:a16="http://schemas.microsoft.com/office/drawing/2014/main" val="1538179069"/>
                  </a:ext>
                </a:extLst>
              </a:tr>
              <a:tr h="506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Berörda aktörer</a:t>
                      </a:r>
                    </a:p>
                    <a:p>
                      <a:endParaRPr lang="sv-SE" dirty="0"/>
                    </a:p>
                  </a:txBody>
                  <a:tcPr/>
                </a:tc>
                <a:tc>
                  <a:txBody>
                    <a:bodyPr/>
                    <a:lstStyle/>
                    <a:p>
                      <a:r>
                        <a:rPr lang="sv-SE" dirty="0"/>
                        <a:t>Tisdag 24 september</a:t>
                      </a:r>
                    </a:p>
                  </a:txBody>
                  <a:tcPr/>
                </a:tc>
                <a:tc>
                  <a:txBody>
                    <a:bodyPr/>
                    <a:lstStyle/>
                    <a:p>
                      <a:r>
                        <a:rPr lang="sv-SE" dirty="0"/>
                        <a:t>Stockholm</a:t>
                      </a:r>
                    </a:p>
                  </a:txBody>
                  <a:tcPr/>
                </a:tc>
                <a:extLst>
                  <a:ext uri="{0D108BD9-81ED-4DB2-BD59-A6C34878D82A}">
                    <a16:rowId xmlns:a16="http://schemas.microsoft.com/office/drawing/2014/main" val="2263613128"/>
                  </a:ext>
                </a:extLst>
              </a:tr>
              <a:tr h="506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Berörda aktörer</a:t>
                      </a:r>
                    </a:p>
                    <a:p>
                      <a:endParaRPr lang="sv-SE" dirty="0"/>
                    </a:p>
                  </a:txBody>
                  <a:tcPr/>
                </a:tc>
                <a:tc>
                  <a:txBody>
                    <a:bodyPr/>
                    <a:lstStyle/>
                    <a:p>
                      <a:r>
                        <a:rPr lang="sv-SE" dirty="0"/>
                        <a:t>Onsdag 23 oktober</a:t>
                      </a:r>
                    </a:p>
                  </a:txBody>
                  <a:tcPr/>
                </a:tc>
                <a:tc>
                  <a:txBody>
                    <a:bodyPr/>
                    <a:lstStyle/>
                    <a:p>
                      <a:r>
                        <a:rPr lang="sv-SE" dirty="0"/>
                        <a:t>Stockholm</a:t>
                      </a:r>
                    </a:p>
                  </a:txBody>
                  <a:tcPr/>
                </a:tc>
                <a:extLst>
                  <a:ext uri="{0D108BD9-81ED-4DB2-BD59-A6C34878D82A}">
                    <a16:rowId xmlns:a16="http://schemas.microsoft.com/office/drawing/2014/main" val="2931069294"/>
                  </a:ext>
                </a:extLst>
              </a:tr>
              <a:tr h="506413">
                <a:tc>
                  <a:txBody>
                    <a:bodyPr/>
                    <a:lstStyle/>
                    <a:p>
                      <a:r>
                        <a:rPr lang="sv-SE" dirty="0"/>
                        <a:t>Berörda aktörer</a:t>
                      </a:r>
                    </a:p>
                  </a:txBody>
                  <a:tcPr/>
                </a:tc>
                <a:tc>
                  <a:txBody>
                    <a:bodyPr/>
                    <a:lstStyle/>
                    <a:p>
                      <a:r>
                        <a:rPr lang="sv-SE" dirty="0"/>
                        <a:t>Tisdag 26 november</a:t>
                      </a:r>
                    </a:p>
                  </a:txBody>
                  <a:tcPr/>
                </a:tc>
                <a:tc>
                  <a:txBody>
                    <a:bodyPr/>
                    <a:lstStyle/>
                    <a:p>
                      <a:r>
                        <a:rPr lang="sv-SE" dirty="0"/>
                        <a:t>Stockholm</a:t>
                      </a:r>
                    </a:p>
                  </a:txBody>
                  <a:tcPr/>
                </a:tc>
                <a:extLst>
                  <a:ext uri="{0D108BD9-81ED-4DB2-BD59-A6C34878D82A}">
                    <a16:rowId xmlns:a16="http://schemas.microsoft.com/office/drawing/2014/main" val="4104781798"/>
                  </a:ext>
                </a:extLst>
              </a:tr>
            </a:tbl>
          </a:graphicData>
        </a:graphic>
      </p:graphicFrame>
    </p:spTree>
    <p:extLst>
      <p:ext uri="{BB962C8B-B14F-4D97-AF65-F5344CB8AC3E}">
        <p14:creationId xmlns:p14="http://schemas.microsoft.com/office/powerpoint/2010/main" val="131002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1357</TotalTime>
  <Words>2124</Words>
  <Application>Microsoft Office PowerPoint</Application>
  <PresentationFormat>Bredbild</PresentationFormat>
  <Paragraphs>330</Paragraphs>
  <Slides>37</Slides>
  <Notes>17</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37</vt:i4>
      </vt:variant>
    </vt:vector>
  </HeadingPairs>
  <TitlesOfParts>
    <vt:vector size="44" baseType="lpstr">
      <vt:lpstr>Arial</vt:lpstr>
      <vt:lpstr>Calibri</vt:lpstr>
      <vt:lpstr>Calibri Light</vt:lpstr>
      <vt:lpstr>Gill Sans MT</vt:lpstr>
      <vt:lpstr>Verdana</vt:lpstr>
      <vt:lpstr>LANTMÄTERIET</vt:lpstr>
      <vt:lpstr>Office-tema</vt:lpstr>
      <vt:lpstr>Särskilt värdefulla data</vt:lpstr>
      <vt:lpstr>Genomgång av regeringsuppdrag kring särskilt värdefulla data som lantmäteriet fick i maj 2019 och plan för arbetet</vt:lpstr>
      <vt:lpstr>PowerPoint-presentation</vt:lpstr>
      <vt:lpstr>Regeringsuppdrag till lantmäteriet </vt:lpstr>
      <vt:lpstr>Organisation för arbetet </vt:lpstr>
      <vt:lpstr>Grov planering av arbetet</vt:lpstr>
      <vt:lpstr>Grov planering av arbetet</vt:lpstr>
      <vt:lpstr>Grova deadlines</vt:lpstr>
      <vt:lpstr>Workshops</vt:lpstr>
      <vt:lpstr>Genomgång av förändringar av PSI-direktivet och särskilt värdefulla data</vt:lpstr>
      <vt:lpstr>Vad är PSI?</vt:lpstr>
      <vt:lpstr>PSI-lagen</vt:lpstr>
      <vt:lpstr>EU VILL STÄRKA SIN DATAEKONOMI </vt:lpstr>
      <vt:lpstr>Nya direktivet</vt:lpstr>
      <vt:lpstr>ändring av PSI-direktivet </vt:lpstr>
      <vt:lpstr>PowerPoint-presentation</vt:lpstr>
      <vt:lpstr>PowerPoint-presentation</vt:lpstr>
      <vt:lpstr>PowerPoint-presentation</vt:lpstr>
      <vt:lpstr>PowerPoint-presentation</vt:lpstr>
      <vt:lpstr>PowerPoint-presentation</vt:lpstr>
      <vt:lpstr>VILKA ÄR DE Särskilt VÄRDEFULLA DATAMÄNGDERNA?</vt:lpstr>
      <vt:lpstr>Krav på tillgängliggörande</vt:lpstr>
      <vt:lpstr>Workshop kring Förväntningar, frågor och funderingar (alla deltagare fick fritt lista förväntningar, frågor och funderingar som sedan redovisades)</vt:lpstr>
      <vt:lpstr>Workshop kring Förväntningar, frågor och funderingar (alla deltagare fick fritt lista förväntningar, frågor och funderingar som sedan redovisades)</vt:lpstr>
      <vt:lpstr>Workshop kring Förväntningar, frågor och funderingar (alla deltagare fick fritt lista förväntningar, frågor och funderingar som sedan redovisades)</vt:lpstr>
      <vt:lpstr>Workshop kring Förväntningar, frågor och funderingar (alla deltagare fick fritt lista förväntningar, frågor och funderingar som sedan redovisades)</vt:lpstr>
      <vt:lpstr>Workshop kring Förväntningar, frågor och funderingar (alla deltagare fick fritt lista förväntningar, frågor och funderingar som sedan redovisades)</vt:lpstr>
      <vt:lpstr>Bikupa ett: Funderingar och input kring metodiken</vt:lpstr>
      <vt:lpstr>Redovisning av Bikupa ett: Funderingar och input kring metodiken</vt:lpstr>
      <vt:lpstr>Redovisning av Bikupa ett: Funderingar och input kring metodiken</vt:lpstr>
      <vt:lpstr>Bikupa två: Vilka perspektiv/samhällsprocesser är viktiga för respektive kategori?</vt:lpstr>
      <vt:lpstr>Redovisning av Bikupa två: Vilka perspektiv/samhällsprocesser är viktiga för respektive kategori</vt:lpstr>
      <vt:lpstr>Redovisning av Bikupa två: Vilka perspektiv/samhällsprocesser är viktiga för respektive kategori </vt:lpstr>
      <vt:lpstr>Presentation av fortsatt arbete</vt:lpstr>
      <vt:lpstr>Utkast till innehållsförteckning gicks igenom och kompletterades </vt:lpstr>
      <vt:lpstr>Hemläxa som återkopplas till psi@lm.se senast 16 aug</vt:lpstr>
      <vt:lpstr>Länkar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LM licens</dc:creator>
  <cp:lastModifiedBy>LM licens</cp:lastModifiedBy>
  <cp:revision>67</cp:revision>
  <dcterms:created xsi:type="dcterms:W3CDTF">2019-06-13T12:27:12Z</dcterms:created>
  <dcterms:modified xsi:type="dcterms:W3CDTF">2019-06-24T12:20:40Z</dcterms:modified>
</cp:coreProperties>
</file>