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1403" r:id="rId3"/>
    <p:sldId id="586" r:id="rId4"/>
    <p:sldId id="1382" r:id="rId5"/>
    <p:sldId id="1396" r:id="rId6"/>
    <p:sldId id="1372" r:id="rId7"/>
    <p:sldId id="1389" r:id="rId8"/>
    <p:sldId id="1383" r:id="rId9"/>
    <p:sldId id="1384" r:id="rId10"/>
    <p:sldId id="1385" r:id="rId11"/>
    <p:sldId id="1397" r:id="rId12"/>
    <p:sldId id="1386" r:id="rId13"/>
    <p:sldId id="1398" r:id="rId14"/>
    <p:sldId id="1390" r:id="rId15"/>
    <p:sldId id="1402" r:id="rId16"/>
    <p:sldId id="1394" r:id="rId17"/>
    <p:sldId id="1395" r:id="rId18"/>
    <p:sldId id="1393" r:id="rId19"/>
    <p:sldId id="1400" r:id="rId20"/>
    <p:sldId id="1406"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00"/>
    <a:srgbClr val="AEABAB"/>
    <a:srgbClr val="3333CC"/>
    <a:srgbClr val="1B0BB5"/>
    <a:srgbClr val="FFFFFF"/>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6" autoAdjust="0"/>
    <p:restoredTop sz="92308" autoAdjust="0"/>
  </p:normalViewPr>
  <p:slideViewPr>
    <p:cSldViewPr snapToGrid="0">
      <p:cViewPr varScale="1">
        <p:scale>
          <a:sx n="86" d="100"/>
          <a:sy n="86" d="100"/>
        </p:scale>
        <p:origin x="787" y="58"/>
      </p:cViewPr>
      <p:guideLst/>
    </p:cSldViewPr>
  </p:slideViewPr>
  <p:outlineViewPr>
    <p:cViewPr>
      <p:scale>
        <a:sx n="33" d="100"/>
        <a:sy n="33" d="100"/>
      </p:scale>
      <p:origin x="0" y="-11982"/>
    </p:cViewPr>
  </p:outlineViewPr>
  <p:notesTextViewPr>
    <p:cViewPr>
      <p:scale>
        <a:sx n="1" d="1"/>
        <a:sy n="1" d="1"/>
      </p:scale>
      <p:origin x="0" y="0"/>
    </p:cViewPr>
  </p:notesTextViewPr>
  <p:sorterViewPr>
    <p:cViewPr>
      <p:scale>
        <a:sx n="112" d="100"/>
        <a:sy n="112" d="100"/>
      </p:scale>
      <p:origin x="0" y="-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44EC6-6135-4C3A-99CE-7F32551C4EBA}" type="datetimeFigureOut">
              <a:rPr lang="sv-SE" smtClean="0"/>
              <a:t>2023-04-05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EB0FD-9F9A-4AD8-BBC0-1A9F61AAC46C}" type="slidenum">
              <a:rPr lang="sv-SE" smtClean="0"/>
              <a:t>‹#›</a:t>
            </a:fld>
            <a:endParaRPr lang="sv-SE"/>
          </a:p>
        </p:txBody>
      </p:sp>
    </p:spTree>
    <p:extLst>
      <p:ext uri="{BB962C8B-B14F-4D97-AF65-F5344CB8AC3E}">
        <p14:creationId xmlns:p14="http://schemas.microsoft.com/office/powerpoint/2010/main" val="419652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44EB0FD-9F9A-4AD8-BBC0-1A9F61AAC46C}" type="slidenum">
              <a:rPr lang="sv-SE" smtClean="0"/>
              <a:t>1</a:t>
            </a:fld>
            <a:endParaRPr lang="sv-SE"/>
          </a:p>
        </p:txBody>
      </p:sp>
    </p:spTree>
    <p:extLst>
      <p:ext uri="{BB962C8B-B14F-4D97-AF65-F5344CB8AC3E}">
        <p14:creationId xmlns:p14="http://schemas.microsoft.com/office/powerpoint/2010/main" val="1039294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Instruktion:</a:t>
            </a:r>
          </a:p>
          <a:p>
            <a:r>
              <a:rPr lang="sv-SE" sz="1200" b="0" dirty="0"/>
              <a:t>Använd 20 minuter till att s</a:t>
            </a:r>
            <a:r>
              <a:rPr lang="sv-SE" dirty="0"/>
              <a:t>vara på frågan. </a:t>
            </a:r>
          </a:p>
          <a:p>
            <a:r>
              <a:rPr lang="sv-SE" sz="1200" dirty="0"/>
              <a:t>Anteckna ert svar i högra fältet, eller på annan plats om ni så önskar.</a:t>
            </a:r>
          </a:p>
          <a:p>
            <a:endParaRPr lang="sv-SE" sz="1200" b="0" dirty="0"/>
          </a:p>
          <a:p>
            <a:endParaRPr lang="sv-SE" dirty="0"/>
          </a:p>
        </p:txBody>
      </p:sp>
      <p:sp>
        <p:nvSpPr>
          <p:cNvPr id="4" name="Platshållare för bildnummer 3"/>
          <p:cNvSpPr>
            <a:spLocks noGrp="1"/>
          </p:cNvSpPr>
          <p:nvPr>
            <p:ph type="sldNum" sz="quarter" idx="5"/>
          </p:nvPr>
        </p:nvSpPr>
        <p:spPr/>
        <p:txBody>
          <a:bodyPr/>
          <a:lstStyle/>
          <a:p>
            <a:fld id="{C44EB0FD-9F9A-4AD8-BBC0-1A9F61AAC46C}" type="slidenum">
              <a:rPr lang="sv-SE" smtClean="0"/>
              <a:t>17</a:t>
            </a:fld>
            <a:endParaRPr lang="sv-SE"/>
          </a:p>
        </p:txBody>
      </p:sp>
    </p:spTree>
    <p:extLst>
      <p:ext uri="{BB962C8B-B14F-4D97-AF65-F5344CB8AC3E}">
        <p14:creationId xmlns:p14="http://schemas.microsoft.com/office/powerpoint/2010/main" val="83820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Så här gör du när du genomför workshoppen</a:t>
            </a:r>
          </a:p>
          <a:p>
            <a:pPr marL="171450" indent="-171450">
              <a:buFont typeface="Arial" panose="020B0604020202020204" pitchFamily="34" charset="0"/>
              <a:buChar char="•"/>
            </a:pPr>
            <a:r>
              <a:rPr lang="sv-SE" dirty="0"/>
              <a:t>Gå igenom förutsättningarna för workshopen (bilderna sid 3-5)</a:t>
            </a:r>
          </a:p>
          <a:p>
            <a:pPr marL="171450" lvl="0" indent="-171450">
              <a:buFont typeface="Arial" panose="020B0604020202020204" pitchFamily="34" charset="0"/>
              <a:buChar char="•"/>
            </a:pPr>
            <a:r>
              <a:rPr lang="sv-SE" dirty="0"/>
              <a:t>Titta på de filmer med framtidsscenarier som bifogats. </a:t>
            </a:r>
            <a:br>
              <a:rPr lang="sv-SE" dirty="0"/>
            </a:br>
            <a:r>
              <a:rPr lang="sv-SE" dirty="0"/>
              <a:t>Reflektera utifrån de frågor som finns i materialet och skriv ned det ni kommer fram till (bilderna sid 6-12).</a:t>
            </a:r>
          </a:p>
          <a:p>
            <a:pPr marL="171450" lvl="0" indent="-171450">
              <a:buFont typeface="Arial" panose="020B0604020202020204" pitchFamily="34" charset="0"/>
              <a:buChar char="•"/>
            </a:pPr>
            <a:r>
              <a:rPr lang="sv-SE" dirty="0"/>
              <a:t>Vad ger framtiden för behov av arbetsområde och personalkategorier Sid 13-15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Workshop del 1 A: Ta fram en bild en framtiden. Hur behöver er verksamhet se ut för att klara omvärldens behov år 2040? Sid 16-18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Workshop del 1 B: När</a:t>
            </a:r>
            <a:r>
              <a:rPr lang="sv-SE" sz="1200" dirty="0"/>
              <a:t> ni ser på era framtidsbilder, vilka behov och finns för medborgarna och samhället och vilka behov har er verksamhet?</a:t>
            </a:r>
            <a:r>
              <a:rPr lang="sv-SE" sz="900" dirty="0">
                <a:solidFill>
                  <a:srgbClr val="FF0000"/>
                </a:solidFill>
              </a:rPr>
              <a:t> </a:t>
            </a:r>
            <a:endParaRPr lang="sv-SE" dirty="0"/>
          </a:p>
          <a:p>
            <a:pPr marL="171450" lvl="0" indent="-171450">
              <a:buFont typeface="Arial" panose="020B0604020202020204" pitchFamily="34" charset="0"/>
              <a:buChar char="•"/>
            </a:pPr>
            <a:r>
              <a:rPr lang="sv-SE" dirty="0"/>
              <a:t>Workshop del 2, Beskriv vad som krävs för att nå till framtidsbilden för 2040, sid19-20</a:t>
            </a:r>
          </a:p>
          <a:p>
            <a:pPr marL="171450" lvl="0" indent="-171450">
              <a:buFont typeface="Arial" panose="020B0604020202020204" pitchFamily="34" charset="0"/>
              <a:buChar char="•"/>
            </a:pPr>
            <a:r>
              <a:rPr lang="sv-SE" dirty="0"/>
              <a:t>Avslut och fortsättning</a:t>
            </a:r>
          </a:p>
        </p:txBody>
      </p:sp>
      <p:sp>
        <p:nvSpPr>
          <p:cNvPr id="4" name="Platshållare för bildnummer 3"/>
          <p:cNvSpPr>
            <a:spLocks noGrp="1"/>
          </p:cNvSpPr>
          <p:nvPr>
            <p:ph type="sldNum" sz="quarter" idx="5"/>
          </p:nvPr>
        </p:nvSpPr>
        <p:spPr/>
        <p:txBody>
          <a:bodyPr/>
          <a:lstStyle/>
          <a:p>
            <a:fld id="{C44EB0FD-9F9A-4AD8-BBC0-1A9F61AAC46C}" type="slidenum">
              <a:rPr lang="sv-SE" smtClean="0"/>
              <a:t>2</a:t>
            </a:fld>
            <a:endParaRPr lang="sv-SE"/>
          </a:p>
        </p:txBody>
      </p:sp>
    </p:spTree>
    <p:extLst>
      <p:ext uri="{BB962C8B-B14F-4D97-AF65-F5344CB8AC3E}">
        <p14:creationId xmlns:p14="http://schemas.microsoft.com/office/powerpoint/2010/main" val="8870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44EB0FD-9F9A-4AD8-BBC0-1A9F61AAC46C}" type="slidenum">
              <a:rPr lang="sv-SE" smtClean="0"/>
              <a:t>3</a:t>
            </a:fld>
            <a:endParaRPr lang="sv-SE"/>
          </a:p>
        </p:txBody>
      </p:sp>
    </p:spTree>
    <p:extLst>
      <p:ext uri="{BB962C8B-B14F-4D97-AF65-F5344CB8AC3E}">
        <p14:creationId xmlns:p14="http://schemas.microsoft.com/office/powerpoint/2010/main" val="387328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F45B56-FEF6-4CB4-89B8-A204092DBF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20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Förslag till reflektionsfrågor:</a:t>
            </a:r>
          </a:p>
          <a:p>
            <a:pPr marL="171450" indent="-171450">
              <a:buFont typeface="Arial" panose="020B0604020202020204" pitchFamily="34" charset="0"/>
              <a:buChar char="•"/>
            </a:pPr>
            <a:r>
              <a:rPr lang="sv-SE" dirty="0"/>
              <a:t>Vad tänker ni om den framtidsbilden som gavs i filmen? </a:t>
            </a:r>
          </a:p>
          <a:p>
            <a:pPr marL="171450" indent="-171450">
              <a:buFont typeface="Arial" panose="020B0604020202020204" pitchFamily="34" charset="0"/>
              <a:buChar char="•"/>
            </a:pPr>
            <a:r>
              <a:rPr lang="sv-SE" dirty="0"/>
              <a:t>Vad skulle det framtidsscenariot betyda för er verksamhet?</a:t>
            </a:r>
          </a:p>
          <a:p>
            <a:pPr marL="171450" indent="-171450">
              <a:buFont typeface="Arial" panose="020B0604020202020204" pitchFamily="34" charset="0"/>
              <a:buChar char="•"/>
            </a:pPr>
            <a:r>
              <a:rPr lang="sv-SE" dirty="0"/>
              <a:t>Vilka gemensamma utmaningar och behov tror ni branschen behöver klara av för att nå det framtidsscenariot?</a:t>
            </a:r>
          </a:p>
          <a:p>
            <a:pPr marL="171450" indent="-171450">
              <a:buFont typeface="Arial" panose="020B0604020202020204" pitchFamily="34" charset="0"/>
              <a:buChar char="•"/>
            </a:pPr>
            <a:r>
              <a:rPr lang="sv-SE" dirty="0"/>
              <a:t>Klarar vi det själva eller behöver vi göra mer tillsammans?</a:t>
            </a:r>
          </a:p>
          <a:p>
            <a:pPr marL="0" indent="0">
              <a:buFont typeface="Arial" panose="020B0604020202020204" pitchFamily="34" charset="0"/>
              <a:buNone/>
            </a:pPr>
            <a:r>
              <a:rPr lang="sv-SE" dirty="0"/>
              <a:t>Använd 10 minuter för reflektionen</a:t>
            </a:r>
          </a:p>
          <a:p>
            <a:endParaRPr lang="sv-SE" dirty="0"/>
          </a:p>
        </p:txBody>
      </p:sp>
      <p:sp>
        <p:nvSpPr>
          <p:cNvPr id="4" name="Platshållare för bildnummer 3"/>
          <p:cNvSpPr>
            <a:spLocks noGrp="1"/>
          </p:cNvSpPr>
          <p:nvPr>
            <p:ph type="sldNum" sz="quarter" idx="5"/>
          </p:nvPr>
        </p:nvSpPr>
        <p:spPr/>
        <p:txBody>
          <a:bodyPr/>
          <a:lstStyle/>
          <a:p>
            <a:fld id="{C44EB0FD-9F9A-4AD8-BBC0-1A9F61AAC46C}" type="slidenum">
              <a:rPr lang="sv-SE" smtClean="0"/>
              <a:t>9</a:t>
            </a:fld>
            <a:endParaRPr lang="sv-SE"/>
          </a:p>
        </p:txBody>
      </p:sp>
    </p:spTree>
    <p:extLst>
      <p:ext uri="{BB962C8B-B14F-4D97-AF65-F5344CB8AC3E}">
        <p14:creationId xmlns:p14="http://schemas.microsoft.com/office/powerpoint/2010/main" val="55704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Förslag till reflektionsfrågor:</a:t>
            </a:r>
          </a:p>
          <a:p>
            <a:pPr marL="171450" indent="-171450">
              <a:buFont typeface="Arial" panose="020B0604020202020204" pitchFamily="34" charset="0"/>
              <a:buChar char="•"/>
            </a:pPr>
            <a:r>
              <a:rPr lang="sv-SE" dirty="0"/>
              <a:t>Vad tänker ni om den framtidsbilden som gavs i filmen? </a:t>
            </a:r>
          </a:p>
          <a:p>
            <a:pPr marL="171450" indent="-171450">
              <a:buFont typeface="Arial" panose="020B0604020202020204" pitchFamily="34" charset="0"/>
              <a:buChar char="•"/>
            </a:pPr>
            <a:r>
              <a:rPr lang="sv-SE" dirty="0"/>
              <a:t>Vad skulle det framtidsscenariot betyda för er verksamhet?</a:t>
            </a:r>
          </a:p>
          <a:p>
            <a:pPr marL="171450" indent="-171450">
              <a:buFont typeface="Arial" panose="020B0604020202020204" pitchFamily="34" charset="0"/>
              <a:buChar char="•"/>
            </a:pPr>
            <a:r>
              <a:rPr lang="sv-SE" dirty="0"/>
              <a:t>Vilka gemensamma utmaningar och behov tror ni branschen behöver klara av för att nå det framtidsscenariot?</a:t>
            </a:r>
          </a:p>
          <a:p>
            <a:pPr marL="171450" indent="-171450">
              <a:buFont typeface="Arial" panose="020B0604020202020204" pitchFamily="34" charset="0"/>
              <a:buChar char="•"/>
            </a:pPr>
            <a:r>
              <a:rPr lang="sv-SE" dirty="0"/>
              <a:t>Klarar vi det själva eller behöver vi göra mer tillsammans?</a:t>
            </a:r>
          </a:p>
          <a:p>
            <a:pPr marL="0" indent="0">
              <a:buFont typeface="Arial" panose="020B0604020202020204" pitchFamily="34" charset="0"/>
              <a:buNone/>
            </a:pPr>
            <a:r>
              <a:rPr lang="sv-SE" dirty="0"/>
              <a:t>Använd 10 minuter för reflektionen</a:t>
            </a:r>
          </a:p>
          <a:p>
            <a:endParaRPr lang="sv-SE" dirty="0"/>
          </a:p>
        </p:txBody>
      </p:sp>
      <p:sp>
        <p:nvSpPr>
          <p:cNvPr id="4" name="Platshållare för bildnummer 3"/>
          <p:cNvSpPr>
            <a:spLocks noGrp="1"/>
          </p:cNvSpPr>
          <p:nvPr>
            <p:ph type="sldNum" sz="quarter" idx="5"/>
          </p:nvPr>
        </p:nvSpPr>
        <p:spPr/>
        <p:txBody>
          <a:bodyPr/>
          <a:lstStyle/>
          <a:p>
            <a:fld id="{C44EB0FD-9F9A-4AD8-BBC0-1A9F61AAC46C}" type="slidenum">
              <a:rPr lang="sv-SE" smtClean="0"/>
              <a:t>11</a:t>
            </a:fld>
            <a:endParaRPr lang="sv-SE"/>
          </a:p>
        </p:txBody>
      </p:sp>
    </p:spTree>
    <p:extLst>
      <p:ext uri="{BB962C8B-B14F-4D97-AF65-F5344CB8AC3E}">
        <p14:creationId xmlns:p14="http://schemas.microsoft.com/office/powerpoint/2010/main" val="3262561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Förslag till reflektionsfrågor:</a:t>
            </a:r>
          </a:p>
          <a:p>
            <a:pPr marL="171450" indent="-171450">
              <a:buFont typeface="Arial" panose="020B0604020202020204" pitchFamily="34" charset="0"/>
              <a:buChar char="•"/>
            </a:pPr>
            <a:r>
              <a:rPr lang="sv-SE" dirty="0"/>
              <a:t>Vad tänker ni om den framtidsbilden som gavs i filmen? </a:t>
            </a:r>
          </a:p>
          <a:p>
            <a:pPr marL="171450" indent="-171450">
              <a:buFont typeface="Arial" panose="020B0604020202020204" pitchFamily="34" charset="0"/>
              <a:buChar char="•"/>
            </a:pPr>
            <a:r>
              <a:rPr lang="sv-SE" dirty="0"/>
              <a:t>Vad skulle det framtidsscenariot betyda för er verksamhet?</a:t>
            </a:r>
          </a:p>
          <a:p>
            <a:pPr marL="171450" indent="-171450">
              <a:buFont typeface="Arial" panose="020B0604020202020204" pitchFamily="34" charset="0"/>
              <a:buChar char="•"/>
            </a:pPr>
            <a:r>
              <a:rPr lang="sv-SE" dirty="0"/>
              <a:t>Vilka gemensamma utmaningar och behov tror ni branschen behöver klara av för att nå det framtidsscenariot?</a:t>
            </a:r>
          </a:p>
          <a:p>
            <a:pPr marL="171450" indent="-171450">
              <a:buFont typeface="Arial" panose="020B0604020202020204" pitchFamily="34" charset="0"/>
              <a:buChar char="•"/>
            </a:pPr>
            <a:r>
              <a:rPr lang="sv-SE" dirty="0"/>
              <a:t>Klarar vi det själva eller behöver vi göra mer tillsammans?</a:t>
            </a:r>
          </a:p>
          <a:p>
            <a:pPr marL="0" indent="0">
              <a:buFont typeface="Arial" panose="020B0604020202020204" pitchFamily="34" charset="0"/>
              <a:buNone/>
            </a:pPr>
            <a:r>
              <a:rPr lang="sv-SE" dirty="0"/>
              <a:t>Använd 10 minuter för reflektionen</a:t>
            </a:r>
          </a:p>
          <a:p>
            <a:endParaRPr lang="sv-SE" dirty="0"/>
          </a:p>
        </p:txBody>
      </p:sp>
      <p:sp>
        <p:nvSpPr>
          <p:cNvPr id="4" name="Platshållare för bildnummer 3"/>
          <p:cNvSpPr>
            <a:spLocks noGrp="1"/>
          </p:cNvSpPr>
          <p:nvPr>
            <p:ph type="sldNum" sz="quarter" idx="5"/>
          </p:nvPr>
        </p:nvSpPr>
        <p:spPr/>
        <p:txBody>
          <a:bodyPr/>
          <a:lstStyle/>
          <a:p>
            <a:fld id="{C44EB0FD-9F9A-4AD8-BBC0-1A9F61AAC46C}" type="slidenum">
              <a:rPr lang="sv-SE" smtClean="0"/>
              <a:t>13</a:t>
            </a:fld>
            <a:endParaRPr lang="sv-SE"/>
          </a:p>
        </p:txBody>
      </p:sp>
    </p:spTree>
    <p:extLst>
      <p:ext uri="{BB962C8B-B14F-4D97-AF65-F5344CB8AC3E}">
        <p14:creationId xmlns:p14="http://schemas.microsoft.com/office/powerpoint/2010/main" val="199458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Instruktion:</a:t>
            </a:r>
          </a:p>
          <a:p>
            <a:r>
              <a:rPr lang="sv-SE" sz="1200" b="0" dirty="0"/>
              <a:t>Använd 20 minuter till att s</a:t>
            </a:r>
            <a:r>
              <a:rPr lang="sv-SE" dirty="0"/>
              <a:t>vara på frågan. </a:t>
            </a:r>
            <a:r>
              <a:rPr lang="sv-SE" sz="1200" dirty="0"/>
              <a:t>Anteckna ert svar i högra fältet, eller på annan plats om ni så önskar.</a:t>
            </a:r>
          </a:p>
          <a:p>
            <a:endParaRPr lang="sv-SE" sz="1200" dirty="0"/>
          </a:p>
          <a:p>
            <a:pPr marL="171450" indent="-171450">
              <a:buFont typeface="Arial" panose="020B0604020202020204" pitchFamily="34" charset="0"/>
              <a:buChar char="•"/>
            </a:pPr>
            <a:r>
              <a:rPr lang="sv-SE" sz="1200" b="0" kern="1200" dirty="0">
                <a:solidFill>
                  <a:schemeClr val="tx1"/>
                </a:solidFill>
                <a:latin typeface="+mn-lt"/>
                <a:ea typeface="+mn-ea"/>
                <a:cs typeface="+mn-cs"/>
              </a:rPr>
              <a:t>Tänk fritt utifrån vad vi tror att medborgare och samhället förväntar sig i framtiden. Det kan underlätta att utgå från delar av er verksamhet eller några enskilda funktioner eller förmågor som ni beskriver.  Och försök släppa det som begränsar dig idag. </a:t>
            </a:r>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När ni gjort detta så gå över till nästa bild och beskriv vilka behov medborgarna och samhället har samt vilka behov er verksamhet har?</a:t>
            </a:r>
            <a:endParaRPr lang="sv-SE" sz="900" dirty="0">
              <a:solidFill>
                <a:srgbClr val="FF0000"/>
              </a:solidFill>
            </a:endParaRPr>
          </a:p>
          <a:p>
            <a:endParaRPr lang="sv-SE" dirty="0"/>
          </a:p>
        </p:txBody>
      </p:sp>
      <p:sp>
        <p:nvSpPr>
          <p:cNvPr id="4" name="Platshållare för bildnummer 3"/>
          <p:cNvSpPr>
            <a:spLocks noGrp="1"/>
          </p:cNvSpPr>
          <p:nvPr>
            <p:ph type="sldNum" sz="quarter" idx="5"/>
          </p:nvPr>
        </p:nvSpPr>
        <p:spPr/>
        <p:txBody>
          <a:bodyPr/>
          <a:lstStyle/>
          <a:p>
            <a:fld id="{C44EB0FD-9F9A-4AD8-BBC0-1A9F61AAC46C}" type="slidenum">
              <a:rPr lang="sv-SE" smtClean="0"/>
              <a:t>15</a:t>
            </a:fld>
            <a:endParaRPr lang="sv-SE"/>
          </a:p>
        </p:txBody>
      </p:sp>
    </p:spTree>
    <p:extLst>
      <p:ext uri="{BB962C8B-B14F-4D97-AF65-F5344CB8AC3E}">
        <p14:creationId xmlns:p14="http://schemas.microsoft.com/office/powerpoint/2010/main" val="260244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Instruktion:</a:t>
            </a:r>
          </a:p>
          <a:p>
            <a:r>
              <a:rPr lang="sv-SE" sz="1200" b="0" dirty="0"/>
              <a:t>Använd 20 minuter till att s</a:t>
            </a:r>
            <a:r>
              <a:rPr lang="sv-SE" dirty="0"/>
              <a:t>vara på frågan och notera </a:t>
            </a:r>
            <a:r>
              <a:rPr lang="sv-SE" sz="1200" dirty="0"/>
              <a:t>ert svar i högra fältet, eller på annan plats om ni så önskar.</a:t>
            </a:r>
          </a:p>
          <a:p>
            <a:r>
              <a:rPr lang="sv-SE" sz="1200" dirty="0"/>
              <a:t>När ni gjort detta så gå över till nästa bild och beskriv vad som behövs för att komma dit</a:t>
            </a:r>
            <a:r>
              <a:rPr lang="sv-SE" sz="1100" dirty="0"/>
              <a:t>.</a:t>
            </a:r>
          </a:p>
          <a:p>
            <a:endParaRPr lang="sv-SE" dirty="0"/>
          </a:p>
        </p:txBody>
      </p:sp>
      <p:sp>
        <p:nvSpPr>
          <p:cNvPr id="4" name="Platshållare för bildnummer 3"/>
          <p:cNvSpPr>
            <a:spLocks noGrp="1"/>
          </p:cNvSpPr>
          <p:nvPr>
            <p:ph type="sldNum" sz="quarter" idx="5"/>
          </p:nvPr>
        </p:nvSpPr>
        <p:spPr/>
        <p:txBody>
          <a:bodyPr/>
          <a:lstStyle/>
          <a:p>
            <a:fld id="{C44EB0FD-9F9A-4AD8-BBC0-1A9F61AAC46C}" type="slidenum">
              <a:rPr lang="sv-SE" smtClean="0"/>
              <a:t>16</a:t>
            </a:fld>
            <a:endParaRPr lang="sv-SE"/>
          </a:p>
        </p:txBody>
      </p:sp>
    </p:spTree>
    <p:extLst>
      <p:ext uri="{BB962C8B-B14F-4D97-AF65-F5344CB8AC3E}">
        <p14:creationId xmlns:p14="http://schemas.microsoft.com/office/powerpoint/2010/main" val="4050894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C0AC0-93CA-4951-8A4B-6874E531254D}"/>
              </a:ext>
            </a:extLst>
          </p:cNvPr>
          <p:cNvSpPr>
            <a:spLocks noGrp="1"/>
          </p:cNvSpPr>
          <p:nvPr>
            <p:ph type="ctrTitle" hasCustomPrompt="1"/>
          </p:nvPr>
        </p:nvSpPr>
        <p:spPr>
          <a:xfrm>
            <a:off x="965860" y="2766951"/>
            <a:ext cx="10493828" cy="1657408"/>
          </a:xfrm>
        </p:spPr>
        <p:txBody>
          <a:bodyPr anchor="b"/>
          <a:lstStyle>
            <a:lvl1pPr algn="l">
              <a:defRPr sz="6600"/>
            </a:lvl1pPr>
          </a:lstStyle>
          <a:p>
            <a:r>
              <a:rPr lang="sv-SE" dirty="0"/>
              <a:t>Rubrik</a:t>
            </a:r>
          </a:p>
        </p:txBody>
      </p:sp>
      <p:sp>
        <p:nvSpPr>
          <p:cNvPr id="3" name="Underrubrik 2">
            <a:extLst>
              <a:ext uri="{FF2B5EF4-FFF2-40B4-BE49-F238E27FC236}">
                <a16:creationId xmlns:a16="http://schemas.microsoft.com/office/drawing/2014/main" id="{45419166-2568-481F-9233-BD169E157983}"/>
              </a:ext>
            </a:extLst>
          </p:cNvPr>
          <p:cNvSpPr>
            <a:spLocks noGrp="1"/>
          </p:cNvSpPr>
          <p:nvPr>
            <p:ph type="subTitle" idx="1" hasCustomPrompt="1"/>
          </p:nvPr>
        </p:nvSpPr>
        <p:spPr>
          <a:xfrm>
            <a:off x="965860" y="4682684"/>
            <a:ext cx="10493828" cy="886843"/>
          </a:xfrm>
        </p:spPr>
        <p:txBody>
          <a:bodyPr/>
          <a:lstStyle>
            <a:lvl1pPr marL="0" indent="0" algn="l">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12" name="Bildobjekt 11">
            <a:extLst>
              <a:ext uri="{FF2B5EF4-FFF2-40B4-BE49-F238E27FC236}">
                <a16:creationId xmlns:a16="http://schemas.microsoft.com/office/drawing/2014/main" id="{46581A50-C297-4A1D-9798-CF31234A93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6009" y="5929732"/>
            <a:ext cx="2461711" cy="377462"/>
          </a:xfrm>
          <a:prstGeom prst="rect">
            <a:avLst/>
          </a:prstGeom>
        </p:spPr>
      </p:pic>
      <p:cxnSp>
        <p:nvCxnSpPr>
          <p:cNvPr id="14" name="Rak koppling 13">
            <a:extLst>
              <a:ext uri="{FF2B5EF4-FFF2-40B4-BE49-F238E27FC236}">
                <a16:creationId xmlns:a16="http://schemas.microsoft.com/office/drawing/2014/main" id="{23419EF5-F930-48F5-9570-AA7E47DA438B}"/>
              </a:ext>
            </a:extLst>
          </p:cNvPr>
          <p:cNvCxnSpPr/>
          <p:nvPr userDrawn="1"/>
        </p:nvCxnSpPr>
        <p:spPr>
          <a:xfrm>
            <a:off x="950026" y="4500752"/>
            <a:ext cx="10521538" cy="0"/>
          </a:xfrm>
          <a:prstGeom prst="line">
            <a:avLst/>
          </a:prstGeom>
          <a:ln w="66675"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46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12569" y="723207"/>
            <a:ext cx="10515600" cy="549412"/>
          </a:xfrm>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p:nvPr>
        </p:nvSpPr>
        <p:spPr>
          <a:xfrm>
            <a:off x="612569" y="1415133"/>
            <a:ext cx="10515600" cy="4874803"/>
          </a:xfrm>
        </p:spPr>
        <p:txBody>
          <a:bodyPr/>
          <a:lstStyle>
            <a:lvl1pPr marL="0" indent="0">
              <a:buFontTx/>
              <a:buNone/>
              <a:defRPr sz="2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25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Övergångsida/Cita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186C626-F1B6-49F8-BFBF-A500CD82B242}"/>
              </a:ext>
            </a:extLst>
          </p:cNvPr>
          <p:cNvSpPr/>
          <p:nvPr userDrawn="1"/>
        </p:nvSpPr>
        <p:spPr>
          <a:xfrm>
            <a:off x="0" y="0"/>
            <a:ext cx="12192000" cy="428699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48E062A-0485-42BC-BA34-5C3D7A215FD6}"/>
              </a:ext>
            </a:extLst>
          </p:cNvPr>
          <p:cNvSpPr/>
          <p:nvPr userDrawn="1"/>
        </p:nvSpPr>
        <p:spPr>
          <a:xfrm>
            <a:off x="0" y="4144488"/>
            <a:ext cx="12192000" cy="271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12569" y="3381455"/>
            <a:ext cx="10515600" cy="620530"/>
          </a:xfrm>
        </p:spPr>
        <p:txBody>
          <a:bodyPr/>
          <a:lstStyle>
            <a:lvl1pPr>
              <a:defRPr/>
            </a:lvl1pPr>
          </a:lstStyle>
          <a:p>
            <a:r>
              <a:rPr lang="sv-SE" dirty="0"/>
              <a:t>Övergångssida eller citat</a:t>
            </a:r>
          </a:p>
        </p:txBody>
      </p:sp>
      <p:pic>
        <p:nvPicPr>
          <p:cNvPr id="7" name="Bildobjekt 6">
            <a:extLst>
              <a:ext uri="{FF2B5EF4-FFF2-40B4-BE49-F238E27FC236}">
                <a16:creationId xmlns:a16="http://schemas.microsoft.com/office/drawing/2014/main" id="{92AE39C3-4403-4075-A1DC-906BDF51B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241" y="108059"/>
            <a:ext cx="1297463" cy="198945"/>
          </a:xfrm>
          <a:prstGeom prst="rect">
            <a:avLst/>
          </a:prstGeom>
        </p:spPr>
      </p:pic>
      <p:sp>
        <p:nvSpPr>
          <p:cNvPr id="9" name="Likbent triangel 8">
            <a:extLst>
              <a:ext uri="{FF2B5EF4-FFF2-40B4-BE49-F238E27FC236}">
                <a16:creationId xmlns:a16="http://schemas.microsoft.com/office/drawing/2014/main" id="{4F4AADD8-469A-4ACC-A562-FEA83CE4C587}"/>
              </a:ext>
            </a:extLst>
          </p:cNvPr>
          <p:cNvSpPr/>
          <p:nvPr userDrawn="1"/>
        </p:nvSpPr>
        <p:spPr>
          <a:xfrm rot="10800000">
            <a:off x="1481804" y="4110880"/>
            <a:ext cx="390988" cy="333897"/>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7942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630BE71-6D9C-42A6-A9CB-CC6A60AFE82E}"/>
              </a:ext>
            </a:extLst>
          </p:cNvPr>
          <p:cNvSpPr/>
          <p:nvPr userDrawn="1"/>
        </p:nvSpPr>
        <p:spPr>
          <a:xfrm>
            <a:off x="0" y="0"/>
            <a:ext cx="12192000" cy="68580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hasCustomPrompt="1"/>
          </p:nvPr>
        </p:nvSpPr>
        <p:spPr>
          <a:xfrm>
            <a:off x="1726868" y="1894498"/>
            <a:ext cx="8265227" cy="2140737"/>
          </a:xfrm>
        </p:spPr>
        <p:txBody>
          <a:bodyPr/>
          <a:lstStyle>
            <a:lvl1pPr marL="0" indent="0">
              <a:spcBef>
                <a:spcPts val="1800"/>
              </a:spcBef>
              <a:buFontTx/>
              <a:buNone/>
              <a:defRPr sz="1600">
                <a:solidFill>
                  <a:srgbClr val="AEABAB"/>
                </a:solidFill>
                <a:latin typeface="Verdana" panose="020B0604030504040204" pitchFamily="34" charset="0"/>
                <a:ea typeface="Verdana" panose="020B0604030504040204" pitchFamily="34" charset="0"/>
              </a:defRPr>
            </a:lvl1pPr>
          </a:lstStyle>
          <a:p>
            <a:pPr lvl="0"/>
            <a:r>
              <a:rPr lang="sv-SE"/>
              <a:t>länkar</a:t>
            </a:r>
          </a:p>
        </p:txBody>
      </p:sp>
      <p:sp>
        <p:nvSpPr>
          <p:cNvPr id="7" name="textruta 6">
            <a:extLst>
              <a:ext uri="{FF2B5EF4-FFF2-40B4-BE49-F238E27FC236}">
                <a16:creationId xmlns:a16="http://schemas.microsoft.com/office/drawing/2014/main" id="{025B66BE-CEB8-48A7-9ABC-B70F4241E1CA}"/>
              </a:ext>
            </a:extLst>
          </p:cNvPr>
          <p:cNvSpPr txBox="1"/>
          <p:nvPr userDrawn="1"/>
        </p:nvSpPr>
        <p:spPr>
          <a:xfrm>
            <a:off x="1786709" y="4532874"/>
            <a:ext cx="5831662" cy="369332"/>
          </a:xfrm>
          <a:prstGeom prst="rect">
            <a:avLst/>
          </a:prstGeom>
          <a:noFill/>
        </p:spPr>
        <p:txBody>
          <a:bodyPr wrap="square" rtlCol="0">
            <a:spAutoFit/>
          </a:bodyPr>
          <a:lstStyle/>
          <a:p>
            <a:r>
              <a:rPr lang="sv-SE" sz="1200" b="1" dirty="0"/>
              <a:t>KONTAKT</a:t>
            </a:r>
            <a:r>
              <a:rPr lang="sv-SE" b="1" dirty="0"/>
              <a:t> </a:t>
            </a:r>
            <a:r>
              <a:rPr lang="sv-SE" dirty="0"/>
              <a:t>kundcenter@lm.se  </a:t>
            </a:r>
            <a:r>
              <a:rPr lang="sv-SE" sz="1200" b="1" dirty="0"/>
              <a:t>TELEFON</a:t>
            </a:r>
            <a:r>
              <a:rPr lang="sv-SE" dirty="0"/>
              <a:t> 0771-63 63 63</a:t>
            </a:r>
          </a:p>
        </p:txBody>
      </p:sp>
      <p:sp>
        <p:nvSpPr>
          <p:cNvPr id="10" name="textruta 9">
            <a:extLst>
              <a:ext uri="{FF2B5EF4-FFF2-40B4-BE49-F238E27FC236}">
                <a16:creationId xmlns:a16="http://schemas.microsoft.com/office/drawing/2014/main" id="{771C3FA4-9DF4-4F6F-896D-2205D0D348BA}"/>
              </a:ext>
            </a:extLst>
          </p:cNvPr>
          <p:cNvSpPr txBox="1"/>
          <p:nvPr userDrawn="1"/>
        </p:nvSpPr>
        <p:spPr>
          <a:xfrm>
            <a:off x="437407" y="627418"/>
            <a:ext cx="10844151" cy="584775"/>
          </a:xfrm>
          <a:prstGeom prst="rect">
            <a:avLst/>
          </a:prstGeom>
          <a:noFill/>
        </p:spPr>
        <p:txBody>
          <a:bodyPr wrap="square" rtlCol="0">
            <a:spAutoFit/>
          </a:bodyPr>
          <a:lstStyle/>
          <a:p>
            <a:r>
              <a:rPr lang="sv-SE" sz="3200" b="0" cap="all" baseline="0"/>
              <a:t>Tack för uppmärksamheten. Vi finns på…</a:t>
            </a:r>
          </a:p>
        </p:txBody>
      </p:sp>
      <p:pic>
        <p:nvPicPr>
          <p:cNvPr id="11" name="Bildobjekt 10">
            <a:extLst>
              <a:ext uri="{FF2B5EF4-FFF2-40B4-BE49-F238E27FC236}">
                <a16:creationId xmlns:a16="http://schemas.microsoft.com/office/drawing/2014/main" id="{DCB14AAD-34E1-4CA5-BD8C-1B5A52DD8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6009" y="5929732"/>
            <a:ext cx="2461711" cy="377462"/>
          </a:xfrm>
          <a:prstGeom prst="rect">
            <a:avLst/>
          </a:prstGeom>
        </p:spPr>
      </p:pic>
    </p:spTree>
    <p:extLst>
      <p:ext uri="{BB962C8B-B14F-4D97-AF65-F5344CB8AC3E}">
        <p14:creationId xmlns:p14="http://schemas.microsoft.com/office/powerpoint/2010/main" val="118322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ubrik och lodrät text">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E78C46EB-8312-426D-8A31-12F2B3A1C0F2}"/>
              </a:ext>
            </a:extLst>
          </p:cNvPr>
          <p:cNvSpPr/>
          <p:nvPr userDrawn="1"/>
        </p:nvSpPr>
        <p:spPr>
          <a:xfrm>
            <a:off x="-1" y="0"/>
            <a:ext cx="12192001" cy="42226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694BE41D-7317-458E-9D8C-960E367592E8}"/>
              </a:ext>
            </a:extLst>
          </p:cNvPr>
          <p:cNvSpPr>
            <a:spLocks noGrp="1"/>
          </p:cNvSpPr>
          <p:nvPr>
            <p:ph type="dt" sz="half" idx="10"/>
          </p:nvPr>
        </p:nvSpPr>
        <p:spPr/>
        <p:txBody>
          <a:bodyPr/>
          <a:lstStyle/>
          <a:p>
            <a:fld id="{6A907759-470F-4AA7-A4C1-FA9B872DA3DC}" type="datetimeFigureOut">
              <a:rPr lang="sv-SE" smtClean="0"/>
              <a:t>2023-04-05</a:t>
            </a:fld>
            <a:endParaRPr lang="sv-SE"/>
          </a:p>
        </p:txBody>
      </p:sp>
      <p:sp>
        <p:nvSpPr>
          <p:cNvPr id="5" name="Platshållare för sidfot 4">
            <a:extLst>
              <a:ext uri="{FF2B5EF4-FFF2-40B4-BE49-F238E27FC236}">
                <a16:creationId xmlns:a16="http://schemas.microsoft.com/office/drawing/2014/main" id="{A9792916-7919-4D0A-B2D1-4AB9E504DDA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EE2C459-D4A6-4CCF-9E7F-45D629852683}"/>
              </a:ext>
            </a:extLst>
          </p:cNvPr>
          <p:cNvSpPr>
            <a:spLocks noGrp="1"/>
          </p:cNvSpPr>
          <p:nvPr>
            <p:ph type="sldNum" sz="quarter" idx="12"/>
          </p:nvPr>
        </p:nvSpPr>
        <p:spPr/>
        <p:txBody>
          <a:bodyPr/>
          <a:lstStyle/>
          <a:p>
            <a:fld id="{55BC424C-DA84-4198-BC94-37DFF9680E13}" type="slidenum">
              <a:rPr lang="sv-SE" smtClean="0"/>
              <a:t>‹#›</a:t>
            </a:fld>
            <a:endParaRPr lang="sv-SE"/>
          </a:p>
        </p:txBody>
      </p:sp>
      <p:sp>
        <p:nvSpPr>
          <p:cNvPr id="10" name="Rektangel 9">
            <a:extLst>
              <a:ext uri="{FF2B5EF4-FFF2-40B4-BE49-F238E27FC236}">
                <a16:creationId xmlns:a16="http://schemas.microsoft.com/office/drawing/2014/main" id="{5946E68D-47F8-4F16-AE2C-A8AB199DC31B}"/>
              </a:ext>
            </a:extLst>
          </p:cNvPr>
          <p:cNvSpPr/>
          <p:nvPr userDrawn="1"/>
        </p:nvSpPr>
        <p:spPr>
          <a:xfrm>
            <a:off x="-1" y="4149215"/>
            <a:ext cx="12192001" cy="2864542"/>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Likbent triangel 10">
            <a:extLst>
              <a:ext uri="{FF2B5EF4-FFF2-40B4-BE49-F238E27FC236}">
                <a16:creationId xmlns:a16="http://schemas.microsoft.com/office/drawing/2014/main" id="{FEE60FF2-F147-4A60-AFEF-541D3D6790CF}"/>
              </a:ext>
            </a:extLst>
          </p:cNvPr>
          <p:cNvSpPr/>
          <p:nvPr userDrawn="1"/>
        </p:nvSpPr>
        <p:spPr>
          <a:xfrm rot="10800000">
            <a:off x="1474839" y="4139381"/>
            <a:ext cx="403122" cy="34412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a:extLst>
              <a:ext uri="{FF2B5EF4-FFF2-40B4-BE49-F238E27FC236}">
                <a16:creationId xmlns:a16="http://schemas.microsoft.com/office/drawing/2014/main" id="{D9D39FF4-F06D-4872-8227-D1EBDA1E8ED1}"/>
              </a:ext>
            </a:extLst>
          </p:cNvPr>
          <p:cNvSpPr>
            <a:spLocks noGrp="1"/>
          </p:cNvSpPr>
          <p:nvPr>
            <p:ph type="ctrTitle" hasCustomPrompt="1"/>
          </p:nvPr>
        </p:nvSpPr>
        <p:spPr>
          <a:xfrm>
            <a:off x="523982" y="2904865"/>
            <a:ext cx="11147845" cy="1048269"/>
          </a:xfrm>
        </p:spPr>
        <p:txBody>
          <a:bodyPr anchor="b">
            <a:normAutofit/>
          </a:bodyPr>
          <a:lstStyle>
            <a:lvl1pPr algn="l">
              <a:defRPr sz="3400" cap="all" baseline="0">
                <a:latin typeface="Gill Sans MT" panose="020B0502020104020203" pitchFamily="34" charset="0"/>
              </a:defRPr>
            </a:lvl1pPr>
          </a:lstStyle>
          <a:p>
            <a:r>
              <a:rPr lang="sv-SE" dirty="0"/>
              <a:t>Mellanrubrik eller citat</a:t>
            </a:r>
          </a:p>
        </p:txBody>
      </p:sp>
      <p:pic>
        <p:nvPicPr>
          <p:cNvPr id="15" name="Bildobjekt 14">
            <a:extLst>
              <a:ext uri="{FF2B5EF4-FFF2-40B4-BE49-F238E27FC236}">
                <a16:creationId xmlns:a16="http://schemas.microsoft.com/office/drawing/2014/main" id="{3CAFCCFB-A365-47A9-A403-603F589486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0681" y="108816"/>
            <a:ext cx="1301146" cy="199409"/>
          </a:xfrm>
          <a:prstGeom prst="rect">
            <a:avLst/>
          </a:prstGeom>
        </p:spPr>
      </p:pic>
    </p:spTree>
    <p:extLst>
      <p:ext uri="{BB962C8B-B14F-4D97-AF65-F5344CB8AC3E}">
        <p14:creationId xmlns:p14="http://schemas.microsoft.com/office/powerpoint/2010/main" val="4077282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F6AAC83-756F-4E9F-ABEE-10548486AECD}"/>
              </a:ext>
            </a:extLst>
          </p:cNvPr>
          <p:cNvSpPr/>
          <p:nvPr userDrawn="1"/>
        </p:nvSpPr>
        <p:spPr>
          <a:xfrm>
            <a:off x="0" y="0"/>
            <a:ext cx="12192000" cy="38001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088E9E2C-577B-432F-A39B-7431CA615A7D}"/>
              </a:ext>
            </a:extLst>
          </p:cNvPr>
          <p:cNvSpPr>
            <a:spLocks noGrp="1"/>
          </p:cNvSpPr>
          <p:nvPr>
            <p:ph type="title"/>
          </p:nvPr>
        </p:nvSpPr>
        <p:spPr>
          <a:xfrm>
            <a:off x="612569" y="724945"/>
            <a:ext cx="10515600" cy="546902"/>
          </a:xfrm>
          <a:prstGeom prst="rect">
            <a:avLst/>
          </a:prstGeom>
        </p:spPr>
        <p:txBody>
          <a:bodyPr vert="horz" lIns="0" tIns="0" rIns="0" bIns="0" rtlCol="0" anchor="t" anchorCtr="0">
            <a:noAutofit/>
          </a:bodyPr>
          <a:lstStyle/>
          <a:p>
            <a:r>
              <a:rPr lang="sv-SE"/>
              <a:t>rubrik</a:t>
            </a:r>
          </a:p>
        </p:txBody>
      </p:sp>
      <p:sp>
        <p:nvSpPr>
          <p:cNvPr id="3" name="Platshållare för text 2">
            <a:extLst>
              <a:ext uri="{FF2B5EF4-FFF2-40B4-BE49-F238E27FC236}">
                <a16:creationId xmlns:a16="http://schemas.microsoft.com/office/drawing/2014/main" id="{988AE464-3617-4F3D-ABAD-7C09B2F2D79F}"/>
              </a:ext>
            </a:extLst>
          </p:cNvPr>
          <p:cNvSpPr>
            <a:spLocks noGrp="1"/>
          </p:cNvSpPr>
          <p:nvPr>
            <p:ph type="body" idx="1"/>
          </p:nvPr>
        </p:nvSpPr>
        <p:spPr>
          <a:xfrm>
            <a:off x="612569" y="1437300"/>
            <a:ext cx="10515600" cy="435133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FF203738-3B75-41B8-9FD6-6DBACEFB514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74241" y="108059"/>
            <a:ext cx="1297463" cy="198945"/>
          </a:xfrm>
          <a:prstGeom prst="rect">
            <a:avLst/>
          </a:prstGeom>
        </p:spPr>
      </p:pic>
    </p:spTree>
    <p:extLst>
      <p:ext uri="{BB962C8B-B14F-4D97-AF65-F5344CB8AC3E}">
        <p14:creationId xmlns:p14="http://schemas.microsoft.com/office/powerpoint/2010/main" val="8014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lay.quickchannel.com/play/7dsfyt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lay.quickchannel.com/play/4uuigb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magnus.forsberg@lm.s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magnus.forsberg@lm.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lay.quickchannel.com/play/s889uw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586929-F4EF-497E-961B-B57D44A8FEC5}"/>
              </a:ext>
            </a:extLst>
          </p:cNvPr>
          <p:cNvSpPr>
            <a:spLocks noGrp="1"/>
          </p:cNvSpPr>
          <p:nvPr>
            <p:ph type="ctrTitle"/>
          </p:nvPr>
        </p:nvSpPr>
        <p:spPr/>
        <p:txBody>
          <a:bodyPr/>
          <a:lstStyle/>
          <a:p>
            <a:r>
              <a:rPr lang="sv-SE" sz="3600" b="1" dirty="0"/>
              <a:t>Geodataområdet 2040</a:t>
            </a:r>
          </a:p>
        </p:txBody>
      </p:sp>
      <p:sp>
        <p:nvSpPr>
          <p:cNvPr id="3" name="Underrubrik 2">
            <a:extLst>
              <a:ext uri="{FF2B5EF4-FFF2-40B4-BE49-F238E27FC236}">
                <a16:creationId xmlns:a16="http://schemas.microsoft.com/office/drawing/2014/main" id="{BF1BAFD3-9F3E-42C9-AE8E-33EA4D62BEA1}"/>
              </a:ext>
            </a:extLst>
          </p:cNvPr>
          <p:cNvSpPr>
            <a:spLocks noGrp="1"/>
          </p:cNvSpPr>
          <p:nvPr>
            <p:ph type="subTitle" idx="1"/>
          </p:nvPr>
        </p:nvSpPr>
        <p:spPr/>
        <p:txBody>
          <a:bodyPr/>
          <a:lstStyle/>
          <a:p>
            <a:r>
              <a:rPr lang="sv-SE" dirty="0"/>
              <a:t>Workshop kring framtidsbild och vilka behov den skapar</a:t>
            </a:r>
          </a:p>
        </p:txBody>
      </p:sp>
      <p:pic>
        <p:nvPicPr>
          <p:cNvPr id="4" name="Bildobjekt 3">
            <a:extLst>
              <a:ext uri="{FF2B5EF4-FFF2-40B4-BE49-F238E27FC236}">
                <a16:creationId xmlns:a16="http://schemas.microsoft.com/office/drawing/2014/main" id="{AE716652-90DD-404E-9D2D-1FA6587B1B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823" y="1092532"/>
            <a:ext cx="1857704" cy="1857704"/>
          </a:xfrm>
          <a:prstGeom prst="rect">
            <a:avLst/>
          </a:prstGeom>
        </p:spPr>
      </p:pic>
    </p:spTree>
    <p:extLst>
      <p:ext uri="{BB962C8B-B14F-4D97-AF65-F5344CB8AC3E}">
        <p14:creationId xmlns:p14="http://schemas.microsoft.com/office/powerpoint/2010/main" val="20941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973DC3-4F47-4F6F-84F2-7FE1FACB7045}"/>
              </a:ext>
            </a:extLst>
          </p:cNvPr>
          <p:cNvSpPr>
            <a:spLocks noGrp="1"/>
          </p:cNvSpPr>
          <p:nvPr>
            <p:ph type="title"/>
          </p:nvPr>
        </p:nvSpPr>
        <p:spPr/>
        <p:txBody>
          <a:bodyPr/>
          <a:lstStyle/>
          <a:p>
            <a:r>
              <a:rPr lang="sv-SE" dirty="0"/>
              <a:t>Film 2</a:t>
            </a:r>
          </a:p>
        </p:txBody>
      </p:sp>
      <p:sp>
        <p:nvSpPr>
          <p:cNvPr id="3" name="Platshållare för innehåll 2">
            <a:extLst>
              <a:ext uri="{FF2B5EF4-FFF2-40B4-BE49-F238E27FC236}">
                <a16:creationId xmlns:a16="http://schemas.microsoft.com/office/drawing/2014/main" id="{EA0575CB-4113-42EF-A303-C7F1ECFCACBE}"/>
              </a:ext>
            </a:extLst>
          </p:cNvPr>
          <p:cNvSpPr>
            <a:spLocks noGrp="1"/>
          </p:cNvSpPr>
          <p:nvPr>
            <p:ph idx="1"/>
          </p:nvPr>
        </p:nvSpPr>
        <p:spPr/>
        <p:txBody>
          <a:bodyPr/>
          <a:lstStyle/>
          <a:p>
            <a:r>
              <a:rPr lang="sv-SE" i="1" dirty="0"/>
              <a:t>Länk till film: </a:t>
            </a:r>
            <a:r>
              <a:rPr lang="sv-SE" sz="1800" u="sng" dirty="0">
                <a:solidFill>
                  <a:srgbClr val="0563C1"/>
                </a:solidFill>
                <a:effectLst/>
                <a:latin typeface="Calibri" panose="020F0502020204030204" pitchFamily="34" charset="0"/>
                <a:ea typeface="Calibri" panose="020F0502020204030204" pitchFamily="34" charset="0"/>
                <a:hlinkClick r:id="rId2"/>
              </a:rPr>
              <a:t>https://play.quickchannel.com/play/7dsfyti</a:t>
            </a:r>
            <a:endParaRPr lang="sv-SE" i="1" dirty="0"/>
          </a:p>
          <a:p>
            <a:endParaRPr lang="sv-SE" dirty="0"/>
          </a:p>
        </p:txBody>
      </p:sp>
    </p:spTree>
    <p:extLst>
      <p:ext uri="{BB962C8B-B14F-4D97-AF65-F5344CB8AC3E}">
        <p14:creationId xmlns:p14="http://schemas.microsoft.com/office/powerpoint/2010/main" val="416240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EB665D-F195-4522-A58C-4519041066FC}"/>
              </a:ext>
            </a:extLst>
          </p:cNvPr>
          <p:cNvSpPr>
            <a:spLocks noGrp="1"/>
          </p:cNvSpPr>
          <p:nvPr>
            <p:ph type="title"/>
          </p:nvPr>
        </p:nvSpPr>
        <p:spPr/>
        <p:txBody>
          <a:bodyPr/>
          <a:lstStyle/>
          <a:p>
            <a:r>
              <a:rPr lang="sv-SE" dirty="0"/>
              <a:t>Reflektion film 2</a:t>
            </a:r>
          </a:p>
        </p:txBody>
      </p:sp>
      <p:sp>
        <p:nvSpPr>
          <p:cNvPr id="3" name="Platshållare för innehåll 2">
            <a:extLst>
              <a:ext uri="{FF2B5EF4-FFF2-40B4-BE49-F238E27FC236}">
                <a16:creationId xmlns:a16="http://schemas.microsoft.com/office/drawing/2014/main" id="{6278A510-6623-4B4C-A5A7-797C502EA33A}"/>
              </a:ext>
            </a:extLst>
          </p:cNvPr>
          <p:cNvSpPr>
            <a:spLocks noGrp="1"/>
          </p:cNvSpPr>
          <p:nvPr>
            <p:ph idx="1"/>
          </p:nvPr>
        </p:nvSpPr>
        <p:spPr/>
        <p:txBody>
          <a:bodyPr/>
          <a:lstStyle/>
          <a:p>
            <a:r>
              <a:rPr lang="sv-SE" b="1" dirty="0"/>
              <a:t>Förslag till reflektionsfrågor:</a:t>
            </a:r>
          </a:p>
          <a:p>
            <a:pPr marL="457200" indent="-457200">
              <a:buFont typeface="Arial" panose="020B0604020202020204" pitchFamily="34" charset="0"/>
              <a:buChar char="•"/>
            </a:pPr>
            <a:r>
              <a:rPr lang="sv-SE" dirty="0"/>
              <a:t>Vad tänker ni om den framtidsbilden som gavs i filmen? </a:t>
            </a:r>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r>
              <a:rPr lang="sv-SE" dirty="0"/>
              <a:t>Vad skulle det framtidsscenariot betyda för er verksamhet?</a:t>
            </a:r>
          </a:p>
          <a:p>
            <a:pPr marL="171450" indent="-171450">
              <a:buFont typeface="Arial" panose="020B0604020202020204" pitchFamily="34" charset="0"/>
              <a:buChar char="•"/>
            </a:pPr>
            <a:endParaRPr lang="sv-SE" dirty="0"/>
          </a:p>
          <a:p>
            <a:pPr marL="457200" indent="-457200">
              <a:buFont typeface="Arial" panose="020B0604020202020204" pitchFamily="34" charset="0"/>
              <a:buChar char="•"/>
            </a:pPr>
            <a:r>
              <a:rPr lang="sv-SE" dirty="0"/>
              <a:t>Vilka gemensamma utmaningar och behov tror ni branschen behöver klara av för att nå det framtidsscenariot?</a:t>
            </a:r>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r>
              <a:rPr lang="sv-SE" dirty="0"/>
              <a:t>Klarar vi det själva eller behöver vi göra mer tillsammans?</a:t>
            </a:r>
          </a:p>
          <a:p>
            <a:pPr marL="457200" indent="-457200">
              <a:buFont typeface="Arial" panose="020B0604020202020204" pitchFamily="34" charset="0"/>
              <a:buChar char="•"/>
            </a:pPr>
            <a:endParaRPr lang="sv-SE" dirty="0"/>
          </a:p>
        </p:txBody>
      </p:sp>
    </p:spTree>
    <p:extLst>
      <p:ext uri="{BB962C8B-B14F-4D97-AF65-F5344CB8AC3E}">
        <p14:creationId xmlns:p14="http://schemas.microsoft.com/office/powerpoint/2010/main" val="114709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973DC3-4F47-4F6F-84F2-7FE1FACB7045}"/>
              </a:ext>
            </a:extLst>
          </p:cNvPr>
          <p:cNvSpPr>
            <a:spLocks noGrp="1"/>
          </p:cNvSpPr>
          <p:nvPr>
            <p:ph type="title"/>
          </p:nvPr>
        </p:nvSpPr>
        <p:spPr/>
        <p:txBody>
          <a:bodyPr/>
          <a:lstStyle/>
          <a:p>
            <a:r>
              <a:rPr lang="sv-SE" dirty="0"/>
              <a:t>Film 3</a:t>
            </a:r>
          </a:p>
        </p:txBody>
      </p:sp>
      <p:sp>
        <p:nvSpPr>
          <p:cNvPr id="3" name="Platshållare för innehåll 2">
            <a:extLst>
              <a:ext uri="{FF2B5EF4-FFF2-40B4-BE49-F238E27FC236}">
                <a16:creationId xmlns:a16="http://schemas.microsoft.com/office/drawing/2014/main" id="{EA0575CB-4113-42EF-A303-C7F1ECFCACBE}"/>
              </a:ext>
            </a:extLst>
          </p:cNvPr>
          <p:cNvSpPr>
            <a:spLocks noGrp="1"/>
          </p:cNvSpPr>
          <p:nvPr>
            <p:ph idx="1"/>
          </p:nvPr>
        </p:nvSpPr>
        <p:spPr/>
        <p:txBody>
          <a:bodyPr/>
          <a:lstStyle/>
          <a:p>
            <a:r>
              <a:rPr lang="sv-SE" i="1" dirty="0"/>
              <a:t>Länk till film: </a:t>
            </a:r>
            <a:r>
              <a:rPr lang="sv-SE" sz="1800" u="sng" dirty="0">
                <a:solidFill>
                  <a:srgbClr val="0563C1"/>
                </a:solidFill>
                <a:effectLst/>
                <a:latin typeface="Calibri" panose="020F0502020204030204" pitchFamily="34" charset="0"/>
                <a:ea typeface="Calibri" panose="020F0502020204030204" pitchFamily="34" charset="0"/>
                <a:hlinkClick r:id="rId2"/>
              </a:rPr>
              <a:t>https://play.quickchannel.com/play/4uuigbu</a:t>
            </a:r>
            <a:endParaRPr lang="sv-SE" i="1" dirty="0"/>
          </a:p>
          <a:p>
            <a:endParaRPr lang="sv-SE" dirty="0"/>
          </a:p>
        </p:txBody>
      </p:sp>
    </p:spTree>
    <p:extLst>
      <p:ext uri="{BB962C8B-B14F-4D97-AF65-F5344CB8AC3E}">
        <p14:creationId xmlns:p14="http://schemas.microsoft.com/office/powerpoint/2010/main" val="348959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EB665D-F195-4522-A58C-4519041066FC}"/>
              </a:ext>
            </a:extLst>
          </p:cNvPr>
          <p:cNvSpPr>
            <a:spLocks noGrp="1"/>
          </p:cNvSpPr>
          <p:nvPr>
            <p:ph type="title"/>
          </p:nvPr>
        </p:nvSpPr>
        <p:spPr/>
        <p:txBody>
          <a:bodyPr/>
          <a:lstStyle/>
          <a:p>
            <a:r>
              <a:rPr lang="sv-SE" dirty="0"/>
              <a:t>Reflektion film 3</a:t>
            </a:r>
          </a:p>
        </p:txBody>
      </p:sp>
      <p:sp>
        <p:nvSpPr>
          <p:cNvPr id="3" name="Platshållare för innehåll 2">
            <a:extLst>
              <a:ext uri="{FF2B5EF4-FFF2-40B4-BE49-F238E27FC236}">
                <a16:creationId xmlns:a16="http://schemas.microsoft.com/office/drawing/2014/main" id="{6278A510-6623-4B4C-A5A7-797C502EA33A}"/>
              </a:ext>
            </a:extLst>
          </p:cNvPr>
          <p:cNvSpPr>
            <a:spLocks noGrp="1"/>
          </p:cNvSpPr>
          <p:nvPr>
            <p:ph idx="1"/>
          </p:nvPr>
        </p:nvSpPr>
        <p:spPr/>
        <p:txBody>
          <a:bodyPr/>
          <a:lstStyle/>
          <a:p>
            <a:r>
              <a:rPr lang="sv-SE" b="1" dirty="0"/>
              <a:t>Förslag till reflektionsfrågor:</a:t>
            </a:r>
          </a:p>
          <a:p>
            <a:pPr marL="457200" indent="-457200">
              <a:buFont typeface="Arial" panose="020B0604020202020204" pitchFamily="34" charset="0"/>
              <a:buChar char="•"/>
            </a:pPr>
            <a:r>
              <a:rPr lang="sv-SE" dirty="0"/>
              <a:t>Vad tänker ni om den framtidsbilden som gavs i filmen? </a:t>
            </a:r>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r>
              <a:rPr lang="sv-SE" dirty="0"/>
              <a:t>Vad skulle det framtidsscenariot betyda för er verksamhet?</a:t>
            </a:r>
          </a:p>
          <a:p>
            <a:pPr marL="171450" indent="-171450">
              <a:buFont typeface="Arial" panose="020B0604020202020204" pitchFamily="34" charset="0"/>
              <a:buChar char="•"/>
            </a:pPr>
            <a:endParaRPr lang="sv-SE" dirty="0"/>
          </a:p>
          <a:p>
            <a:pPr marL="457200" indent="-457200">
              <a:buFont typeface="Arial" panose="020B0604020202020204" pitchFamily="34" charset="0"/>
              <a:buChar char="•"/>
            </a:pPr>
            <a:r>
              <a:rPr lang="sv-SE" dirty="0"/>
              <a:t>Vilka gemensamma utmaningar och behov tror ni branschen behöver klara av för att nå det framtidsscenariot?</a:t>
            </a:r>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r>
              <a:rPr lang="sv-SE" dirty="0"/>
              <a:t>Klarar vi det själva eller behöver vi göra mer tillsammans?</a:t>
            </a:r>
          </a:p>
          <a:p>
            <a:pPr marL="457200" indent="-457200">
              <a:buFont typeface="Arial" panose="020B0604020202020204" pitchFamily="34" charset="0"/>
              <a:buChar char="•"/>
            </a:pPr>
            <a:endParaRPr lang="sv-SE" dirty="0"/>
          </a:p>
        </p:txBody>
      </p:sp>
    </p:spTree>
    <p:extLst>
      <p:ext uri="{BB962C8B-B14F-4D97-AF65-F5344CB8AC3E}">
        <p14:creationId xmlns:p14="http://schemas.microsoft.com/office/powerpoint/2010/main" val="188885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47392B-B9DF-42E5-BDF1-A4AE008DADAA}"/>
              </a:ext>
            </a:extLst>
          </p:cNvPr>
          <p:cNvSpPr>
            <a:spLocks noGrp="1"/>
          </p:cNvSpPr>
          <p:nvPr>
            <p:ph type="title"/>
          </p:nvPr>
        </p:nvSpPr>
        <p:spPr/>
        <p:txBody>
          <a:bodyPr/>
          <a:lstStyle/>
          <a:p>
            <a:pPr algn="ctr"/>
            <a:r>
              <a:rPr lang="sv-SE" sz="2800" dirty="0"/>
              <a:t>Workshop om er bild av framtiden för er verksamhet</a:t>
            </a:r>
          </a:p>
        </p:txBody>
      </p:sp>
      <p:pic>
        <p:nvPicPr>
          <p:cNvPr id="5" name="Platshållare för innehåll 4">
            <a:extLst>
              <a:ext uri="{FF2B5EF4-FFF2-40B4-BE49-F238E27FC236}">
                <a16:creationId xmlns:a16="http://schemas.microsoft.com/office/drawing/2014/main" id="{48F521DC-2B37-4404-9567-AE16933E67FA}"/>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6062" y="1795463"/>
            <a:ext cx="8909026" cy="4494212"/>
          </a:xfrm>
        </p:spPr>
      </p:pic>
    </p:spTree>
    <p:extLst>
      <p:ext uri="{BB962C8B-B14F-4D97-AF65-F5344CB8AC3E}">
        <p14:creationId xmlns:p14="http://schemas.microsoft.com/office/powerpoint/2010/main" val="94492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46223CE-4694-4037-814D-F966D718BA09}"/>
              </a:ext>
            </a:extLst>
          </p:cNvPr>
          <p:cNvSpPr>
            <a:spLocks noGrp="1"/>
          </p:cNvSpPr>
          <p:nvPr>
            <p:ph type="title"/>
          </p:nvPr>
        </p:nvSpPr>
        <p:spPr/>
        <p:txBody>
          <a:bodyPr/>
          <a:lstStyle/>
          <a:p>
            <a:r>
              <a:rPr lang="sv-SE" dirty="0"/>
              <a:t>Workshop, del 1a</a:t>
            </a:r>
          </a:p>
        </p:txBody>
      </p:sp>
      <p:sp>
        <p:nvSpPr>
          <p:cNvPr id="4" name="Platshållare för innehåll 3">
            <a:extLst>
              <a:ext uri="{FF2B5EF4-FFF2-40B4-BE49-F238E27FC236}">
                <a16:creationId xmlns:a16="http://schemas.microsoft.com/office/drawing/2014/main" id="{7284E561-6992-4708-A75B-882A5CAB3407}"/>
              </a:ext>
            </a:extLst>
          </p:cNvPr>
          <p:cNvSpPr>
            <a:spLocks noGrp="1"/>
          </p:cNvSpPr>
          <p:nvPr>
            <p:ph idx="1"/>
          </p:nvPr>
        </p:nvSpPr>
        <p:spPr>
          <a:xfrm>
            <a:off x="612569" y="1271639"/>
            <a:ext cx="5483431" cy="4992913"/>
          </a:xfrm>
        </p:spPr>
        <p:txBody>
          <a:bodyPr/>
          <a:lstStyle/>
          <a:p>
            <a:endParaRPr lang="sv-SE" sz="3200" dirty="0"/>
          </a:p>
          <a:p>
            <a:r>
              <a:rPr lang="sv-SE" dirty="0"/>
              <a:t>Utifrån de tre framtidsscenariona som ni nu sett svara på den här frågan:</a:t>
            </a:r>
          </a:p>
          <a:p>
            <a:endParaRPr lang="sv-SE" dirty="0"/>
          </a:p>
          <a:p>
            <a:r>
              <a:rPr lang="sv-SE" dirty="0"/>
              <a:t>Hur tror ni att er verksamhet behöver se ut för att ut för att klara </a:t>
            </a:r>
            <a:r>
              <a:rPr lang="sv-SE" sz="2800" dirty="0"/>
              <a:t>kunder/medborgarna och samhället </a:t>
            </a:r>
            <a:r>
              <a:rPr lang="sv-SE" dirty="0"/>
              <a:t>och omvärldens behov år 2040? </a:t>
            </a:r>
          </a:p>
          <a:p>
            <a:endParaRPr lang="sv-SE" dirty="0"/>
          </a:p>
          <a:p>
            <a:r>
              <a:rPr lang="sv-SE" sz="1600" i="1" dirty="0"/>
              <a:t>Skriv ert svar här till höger.</a:t>
            </a:r>
          </a:p>
          <a:p>
            <a:endParaRPr lang="sv-SE" sz="1600" dirty="0"/>
          </a:p>
        </p:txBody>
      </p:sp>
      <p:sp>
        <p:nvSpPr>
          <p:cNvPr id="2" name="textruta 1" descr="Textruta för anteckningar">
            <a:extLst>
              <a:ext uri="{FF2B5EF4-FFF2-40B4-BE49-F238E27FC236}">
                <a16:creationId xmlns:a16="http://schemas.microsoft.com/office/drawing/2014/main" id="{0155B5D9-F096-4E2A-ADAA-64C0CE04EA6B}"/>
              </a:ext>
            </a:extLst>
          </p:cNvPr>
          <p:cNvSpPr txBox="1"/>
          <p:nvPr/>
        </p:nvSpPr>
        <p:spPr>
          <a:xfrm>
            <a:off x="5998464" y="1271639"/>
            <a:ext cx="5580967" cy="5111161"/>
          </a:xfrm>
          <a:prstGeom prst="rect">
            <a:avLst/>
          </a:prstGeom>
          <a:noFill/>
          <a:ln w="12700">
            <a:solidFill>
              <a:schemeClr val="accent1"/>
            </a:solidFill>
          </a:ln>
        </p:spPr>
        <p:txBody>
          <a:bodyPr wrap="none" lIns="0" tIns="0" rIns="0" bIns="0" rtlCol="0">
            <a:noAutofit/>
          </a:bodyPr>
          <a:lstStyle/>
          <a:p>
            <a:pPr algn="l"/>
            <a:r>
              <a:rPr lang="sv-SE" sz="1600" dirty="0"/>
              <a:t>Anteckningar:</a:t>
            </a:r>
          </a:p>
        </p:txBody>
      </p:sp>
    </p:spTree>
    <p:extLst>
      <p:ext uri="{BB962C8B-B14F-4D97-AF65-F5344CB8AC3E}">
        <p14:creationId xmlns:p14="http://schemas.microsoft.com/office/powerpoint/2010/main" val="54831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46223CE-4694-4037-814D-F966D718BA09}"/>
              </a:ext>
            </a:extLst>
          </p:cNvPr>
          <p:cNvSpPr>
            <a:spLocks noGrp="1"/>
          </p:cNvSpPr>
          <p:nvPr>
            <p:ph type="title"/>
          </p:nvPr>
        </p:nvSpPr>
        <p:spPr/>
        <p:txBody>
          <a:bodyPr/>
          <a:lstStyle/>
          <a:p>
            <a:r>
              <a:rPr lang="sv-SE" dirty="0"/>
              <a:t>Workshop, del 1b</a:t>
            </a:r>
          </a:p>
        </p:txBody>
      </p:sp>
      <p:sp>
        <p:nvSpPr>
          <p:cNvPr id="4" name="Platshållare för innehåll 3">
            <a:extLst>
              <a:ext uri="{FF2B5EF4-FFF2-40B4-BE49-F238E27FC236}">
                <a16:creationId xmlns:a16="http://schemas.microsoft.com/office/drawing/2014/main" id="{7284E561-6992-4708-A75B-882A5CAB3407}"/>
              </a:ext>
            </a:extLst>
          </p:cNvPr>
          <p:cNvSpPr>
            <a:spLocks noGrp="1"/>
          </p:cNvSpPr>
          <p:nvPr>
            <p:ph idx="1"/>
          </p:nvPr>
        </p:nvSpPr>
        <p:spPr>
          <a:xfrm>
            <a:off x="612569" y="1271639"/>
            <a:ext cx="5483431" cy="4992913"/>
          </a:xfrm>
        </p:spPr>
        <p:txBody>
          <a:bodyPr/>
          <a:lstStyle/>
          <a:p>
            <a:endParaRPr lang="sv-SE" dirty="0"/>
          </a:p>
          <a:p>
            <a:r>
              <a:rPr lang="sv-SE" dirty="0"/>
              <a:t>När</a:t>
            </a:r>
            <a:r>
              <a:rPr lang="sv-SE" sz="2800" dirty="0"/>
              <a:t> ni ser på er bild av framtiden kan ni beskriva vilka behov har era kunder/medborgarna och samhället i stort har?</a:t>
            </a:r>
          </a:p>
          <a:p>
            <a:endParaRPr lang="sv-SE" sz="2800" dirty="0"/>
          </a:p>
          <a:p>
            <a:r>
              <a:rPr lang="sv-SE" sz="2800" dirty="0"/>
              <a:t>Vad betyder det för er verksamhet?</a:t>
            </a:r>
            <a:endParaRPr lang="sv-SE" sz="1600" dirty="0">
              <a:solidFill>
                <a:srgbClr val="FF0000"/>
              </a:solidFill>
            </a:endParaRPr>
          </a:p>
          <a:p>
            <a:pPr marL="342900" indent="-342900">
              <a:buFont typeface="Arial" panose="020B0604020202020204" pitchFamily="34" charset="0"/>
              <a:buChar char="•"/>
            </a:pPr>
            <a:endParaRPr lang="sv-SE" sz="2000" dirty="0"/>
          </a:p>
          <a:p>
            <a:r>
              <a:rPr lang="sv-SE" sz="2000" i="1" dirty="0"/>
              <a:t>Skriv ert svar här till höger.</a:t>
            </a:r>
          </a:p>
          <a:p>
            <a:br>
              <a:rPr lang="sv-SE" sz="2000" i="1" dirty="0"/>
            </a:br>
            <a:endParaRPr lang="sv-SE" sz="1800" i="1"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sv-SE" sz="2000" dirty="0">
              <a:solidFill>
                <a:prstClr val="black"/>
              </a:solidFill>
              <a:latin typeface="Gill Sans MT"/>
            </a:endParaRPr>
          </a:p>
          <a:p>
            <a:endParaRPr lang="sv-SE" sz="1600" dirty="0"/>
          </a:p>
        </p:txBody>
      </p:sp>
      <p:sp>
        <p:nvSpPr>
          <p:cNvPr id="6" name="textruta 5" descr="Textruta för anteckningar">
            <a:extLst>
              <a:ext uri="{FF2B5EF4-FFF2-40B4-BE49-F238E27FC236}">
                <a16:creationId xmlns:a16="http://schemas.microsoft.com/office/drawing/2014/main" id="{B3EAE80C-AF14-4F4D-9F4E-912A08A56C0C}"/>
              </a:ext>
            </a:extLst>
          </p:cNvPr>
          <p:cNvSpPr txBox="1"/>
          <p:nvPr/>
        </p:nvSpPr>
        <p:spPr>
          <a:xfrm>
            <a:off x="6096000" y="1271639"/>
            <a:ext cx="5580967" cy="5111161"/>
          </a:xfrm>
          <a:prstGeom prst="rect">
            <a:avLst/>
          </a:prstGeom>
          <a:noFill/>
          <a:ln w="12700">
            <a:solidFill>
              <a:schemeClr val="accent1"/>
            </a:solidFill>
          </a:ln>
        </p:spPr>
        <p:txBody>
          <a:bodyPr wrap="none" lIns="0" tIns="0" rIns="0" bIns="0" rtlCol="0">
            <a:noAutofit/>
          </a:bodyPr>
          <a:lstStyle/>
          <a:p>
            <a:pPr algn="l"/>
            <a:r>
              <a:rPr lang="sv-SE" sz="1600" dirty="0"/>
              <a:t>Anteckningar:</a:t>
            </a:r>
          </a:p>
        </p:txBody>
      </p:sp>
    </p:spTree>
    <p:extLst>
      <p:ext uri="{BB962C8B-B14F-4D97-AF65-F5344CB8AC3E}">
        <p14:creationId xmlns:p14="http://schemas.microsoft.com/office/powerpoint/2010/main" val="28777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46223CE-4694-4037-814D-F966D718BA09}"/>
              </a:ext>
            </a:extLst>
          </p:cNvPr>
          <p:cNvSpPr>
            <a:spLocks noGrp="1"/>
          </p:cNvSpPr>
          <p:nvPr>
            <p:ph type="title"/>
          </p:nvPr>
        </p:nvSpPr>
        <p:spPr/>
        <p:txBody>
          <a:bodyPr/>
          <a:lstStyle/>
          <a:p>
            <a:r>
              <a:rPr lang="sv-SE" dirty="0"/>
              <a:t>Workshop, del 2</a:t>
            </a:r>
          </a:p>
        </p:txBody>
      </p:sp>
      <p:sp>
        <p:nvSpPr>
          <p:cNvPr id="4" name="Platshållare för innehåll 3">
            <a:extLst>
              <a:ext uri="{FF2B5EF4-FFF2-40B4-BE49-F238E27FC236}">
                <a16:creationId xmlns:a16="http://schemas.microsoft.com/office/drawing/2014/main" id="{7284E561-6992-4708-A75B-882A5CAB3407}"/>
              </a:ext>
            </a:extLst>
          </p:cNvPr>
          <p:cNvSpPr>
            <a:spLocks noGrp="1"/>
          </p:cNvSpPr>
          <p:nvPr>
            <p:ph idx="1"/>
          </p:nvPr>
        </p:nvSpPr>
        <p:spPr>
          <a:xfrm>
            <a:off x="612569" y="1271639"/>
            <a:ext cx="5483431" cy="4992913"/>
          </a:xfrm>
        </p:spPr>
        <p:txBody>
          <a:bodyPr/>
          <a:lstStyle/>
          <a:p>
            <a:endParaRPr lang="sv-SE" dirty="0"/>
          </a:p>
          <a:p>
            <a:r>
              <a:rPr lang="sv-SE" dirty="0"/>
              <a:t>Diskutera vad som krävs för er verksamhet att nå till framtidsbilden för 2040. </a:t>
            </a:r>
            <a:endParaRPr lang="sv-SE" sz="2800" dirty="0"/>
          </a:p>
          <a:p>
            <a:endParaRPr lang="sv-SE" sz="2000" dirty="0"/>
          </a:p>
          <a:p>
            <a:r>
              <a:rPr lang="sv-SE" sz="2000" i="1" dirty="0"/>
              <a:t>Exempel vad som kan krävas kan vara, nya författningar, mer finansiering, mer utbildad personal, mer samverkan, större mandat för någon att göra mer, etc.</a:t>
            </a:r>
          </a:p>
          <a:p>
            <a:endParaRPr lang="sv-SE" sz="1600" dirty="0"/>
          </a:p>
        </p:txBody>
      </p:sp>
      <p:sp>
        <p:nvSpPr>
          <p:cNvPr id="6" name="textruta 5" descr="Textruta för anteckningar">
            <a:extLst>
              <a:ext uri="{FF2B5EF4-FFF2-40B4-BE49-F238E27FC236}">
                <a16:creationId xmlns:a16="http://schemas.microsoft.com/office/drawing/2014/main" id="{B7E23F4B-8BEE-4F93-B5B6-BA83A6AD7E72}"/>
              </a:ext>
            </a:extLst>
          </p:cNvPr>
          <p:cNvSpPr txBox="1"/>
          <p:nvPr/>
        </p:nvSpPr>
        <p:spPr>
          <a:xfrm>
            <a:off x="6096000" y="1271639"/>
            <a:ext cx="5580967" cy="5111161"/>
          </a:xfrm>
          <a:prstGeom prst="rect">
            <a:avLst/>
          </a:prstGeom>
          <a:noFill/>
          <a:ln w="12700">
            <a:solidFill>
              <a:schemeClr val="accent1"/>
            </a:solidFill>
          </a:ln>
        </p:spPr>
        <p:txBody>
          <a:bodyPr wrap="none" lIns="0" tIns="0" rIns="0" bIns="0" rtlCol="0">
            <a:noAutofit/>
          </a:bodyPr>
          <a:lstStyle/>
          <a:p>
            <a:pPr algn="l"/>
            <a:r>
              <a:rPr lang="sv-SE" sz="1600" dirty="0"/>
              <a:t>Anteckningar:</a:t>
            </a:r>
          </a:p>
        </p:txBody>
      </p:sp>
    </p:spTree>
    <p:extLst>
      <p:ext uri="{BB962C8B-B14F-4D97-AF65-F5344CB8AC3E}">
        <p14:creationId xmlns:p14="http://schemas.microsoft.com/office/powerpoint/2010/main" val="376735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9AB852-E5BF-4EBC-8A62-F3A43A4E24F7}"/>
              </a:ext>
            </a:extLst>
          </p:cNvPr>
          <p:cNvSpPr>
            <a:spLocks noGrp="1"/>
          </p:cNvSpPr>
          <p:nvPr>
            <p:ph type="title"/>
          </p:nvPr>
        </p:nvSpPr>
        <p:spPr/>
        <p:txBody>
          <a:bodyPr/>
          <a:lstStyle/>
          <a:p>
            <a:r>
              <a:rPr lang="sv-SE" dirty="0"/>
              <a:t>Tack för er insats</a:t>
            </a:r>
          </a:p>
        </p:txBody>
      </p:sp>
      <p:sp>
        <p:nvSpPr>
          <p:cNvPr id="3" name="Platshållare för innehåll 2">
            <a:extLst>
              <a:ext uri="{FF2B5EF4-FFF2-40B4-BE49-F238E27FC236}">
                <a16:creationId xmlns:a16="http://schemas.microsoft.com/office/drawing/2014/main" id="{9B5C3924-65C3-4201-A702-3F8462AB3CB0}"/>
              </a:ext>
            </a:extLst>
          </p:cNvPr>
          <p:cNvSpPr>
            <a:spLocks noGrp="1"/>
          </p:cNvSpPr>
          <p:nvPr>
            <p:ph idx="1"/>
          </p:nvPr>
        </p:nvSpPr>
        <p:spPr/>
        <p:txBody>
          <a:bodyPr/>
          <a:lstStyle/>
          <a:p>
            <a:r>
              <a:rPr lang="sv-SE" dirty="0"/>
              <a:t>Vi kommer nu ta med ert material i den sammanställning vi gör för att beskriva hur Geodatabranschen år 2040, ser ut, vad som krävs för att nå dit och att realisera behoven.</a:t>
            </a:r>
            <a:br>
              <a:rPr lang="sv-SE" dirty="0"/>
            </a:br>
            <a:endParaRPr lang="sv-SE" dirty="0"/>
          </a:p>
          <a:p>
            <a:r>
              <a:rPr lang="sv-SE" dirty="0"/>
              <a:t>Ert arbete kommer att ge oss stöd i de dialoger vi kommer ha med regering och departement kring var vi vill vara, vilka behov som finns och hur vi borde göra för att nå dit.</a:t>
            </a:r>
          </a:p>
          <a:p>
            <a:r>
              <a:rPr lang="sv-SE" dirty="0"/>
              <a:t>Vi kommer att hålla er informerade genom dels Geodatarådets webbsändningar, dels Geodatarådets nyhetsbrev som kommer ut fyra gånger per år.</a:t>
            </a:r>
          </a:p>
          <a:p>
            <a:br>
              <a:rPr lang="sv-SE" dirty="0"/>
            </a:br>
            <a:r>
              <a:rPr lang="sv-SE" dirty="0"/>
              <a:t>Skicka in materialet till: </a:t>
            </a:r>
            <a:r>
              <a:rPr lang="sv-SE" dirty="0">
                <a:hlinkClick r:id="rId2"/>
              </a:rPr>
              <a:t>magnus.forsberg@lm.se</a:t>
            </a:r>
            <a:endParaRPr lang="sv-SE" dirty="0"/>
          </a:p>
          <a:p>
            <a:endParaRPr lang="sv-SE" sz="2000" i="1" dirty="0"/>
          </a:p>
        </p:txBody>
      </p:sp>
    </p:spTree>
    <p:extLst>
      <p:ext uri="{BB962C8B-B14F-4D97-AF65-F5344CB8AC3E}">
        <p14:creationId xmlns:p14="http://schemas.microsoft.com/office/powerpoint/2010/main" val="192168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FADBE8-0E52-4B22-AA5D-1F73A63C043A}"/>
              </a:ext>
            </a:extLst>
          </p:cNvPr>
          <p:cNvSpPr>
            <a:spLocks noGrp="1"/>
          </p:cNvSpPr>
          <p:nvPr>
            <p:ph type="title"/>
          </p:nvPr>
        </p:nvSpPr>
        <p:spPr/>
        <p:txBody>
          <a:bodyPr/>
          <a:lstStyle/>
          <a:p>
            <a:r>
              <a:rPr lang="sv-SE" dirty="0"/>
              <a:t>Tack för er medverkan!</a:t>
            </a:r>
          </a:p>
        </p:txBody>
      </p:sp>
    </p:spTree>
    <p:extLst>
      <p:ext uri="{BB962C8B-B14F-4D97-AF65-F5344CB8AC3E}">
        <p14:creationId xmlns:p14="http://schemas.microsoft.com/office/powerpoint/2010/main" val="46241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3299D0-1CAB-4837-9420-220DB94ECF30}"/>
              </a:ext>
            </a:extLst>
          </p:cNvPr>
          <p:cNvSpPr>
            <a:spLocks noGrp="1"/>
          </p:cNvSpPr>
          <p:nvPr>
            <p:ph type="title"/>
          </p:nvPr>
        </p:nvSpPr>
        <p:spPr/>
        <p:txBody>
          <a:bodyPr/>
          <a:lstStyle/>
          <a:p>
            <a:r>
              <a:rPr lang="sv-SE" dirty="0"/>
              <a:t>arbetsprocessen för workshopen</a:t>
            </a:r>
          </a:p>
        </p:txBody>
      </p:sp>
      <p:pic>
        <p:nvPicPr>
          <p:cNvPr id="4" name="Bildobjekt 3" descr="Processbild över de olika stegen i workshopen: Start med förutsättningar, sedan filmer med framtidsbilder och efter det instruktion och workshop i två delar.">
            <a:extLst>
              <a:ext uri="{FF2B5EF4-FFF2-40B4-BE49-F238E27FC236}">
                <a16:creationId xmlns:a16="http://schemas.microsoft.com/office/drawing/2014/main" id="{CB550652-7AAF-4A7E-846C-3D6050357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75" y="1138507"/>
            <a:ext cx="10526594" cy="5553850"/>
          </a:xfrm>
          <a:prstGeom prst="rect">
            <a:avLst/>
          </a:prstGeom>
        </p:spPr>
      </p:pic>
    </p:spTree>
    <p:extLst>
      <p:ext uri="{BB962C8B-B14F-4D97-AF65-F5344CB8AC3E}">
        <p14:creationId xmlns:p14="http://schemas.microsoft.com/office/powerpoint/2010/main" val="302149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7FCFC4-1B03-409C-88F7-76A7F14C3E9B}"/>
              </a:ext>
            </a:extLst>
          </p:cNvPr>
          <p:cNvSpPr>
            <a:spLocks noGrp="1"/>
          </p:cNvSpPr>
          <p:nvPr>
            <p:ph type="title"/>
          </p:nvPr>
        </p:nvSpPr>
        <p:spPr>
          <a:xfrm>
            <a:off x="612569" y="723206"/>
            <a:ext cx="10515600" cy="1288473"/>
          </a:xfrm>
        </p:spPr>
        <p:txBody>
          <a:bodyPr/>
          <a:lstStyle/>
          <a:p>
            <a:r>
              <a:rPr lang="sv-SE" dirty="0"/>
              <a:t>Förutsättningar</a:t>
            </a:r>
            <a:br>
              <a:rPr lang="sv-SE" dirty="0"/>
            </a:br>
            <a:r>
              <a:rPr lang="sv-SE" sz="2000" dirty="0"/>
              <a:t>arbetsmetodik under workshopen</a:t>
            </a:r>
          </a:p>
        </p:txBody>
      </p:sp>
      <p:pic>
        <p:nvPicPr>
          <p:cNvPr id="5" name="Bildobjekt 4" descr="Bild över arbetsmetodiken: Start med film, sedan gemensam reflektion och efter det dela upp i mindre grupper och tar fram framtidsbild och behov. Efter det gemensam reflektion.">
            <a:extLst>
              <a:ext uri="{FF2B5EF4-FFF2-40B4-BE49-F238E27FC236}">
                <a16:creationId xmlns:a16="http://schemas.microsoft.com/office/drawing/2014/main" id="{9A53525D-2D36-4FEC-8C8B-771727E4E96F}"/>
              </a:ext>
            </a:extLst>
          </p:cNvPr>
          <p:cNvPicPr>
            <a:picLocks noChangeAspect="1"/>
          </p:cNvPicPr>
          <p:nvPr/>
        </p:nvPicPr>
        <p:blipFill>
          <a:blip r:embed="rId2"/>
          <a:stretch>
            <a:fillRect/>
          </a:stretch>
        </p:blipFill>
        <p:spPr>
          <a:xfrm>
            <a:off x="1193863" y="1742122"/>
            <a:ext cx="8658225" cy="4714875"/>
          </a:xfrm>
          <a:prstGeom prst="rect">
            <a:avLst/>
          </a:prstGeom>
        </p:spPr>
      </p:pic>
    </p:spTree>
    <p:extLst>
      <p:ext uri="{BB962C8B-B14F-4D97-AF65-F5344CB8AC3E}">
        <p14:creationId xmlns:p14="http://schemas.microsoft.com/office/powerpoint/2010/main" val="392181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A2357F-8180-45A8-8397-CCED4918CD77}"/>
              </a:ext>
            </a:extLst>
          </p:cNvPr>
          <p:cNvSpPr>
            <a:spLocks noGrp="1"/>
          </p:cNvSpPr>
          <p:nvPr>
            <p:ph type="title"/>
          </p:nvPr>
        </p:nvSpPr>
        <p:spPr/>
        <p:txBody>
          <a:bodyPr/>
          <a:lstStyle/>
          <a:p>
            <a:r>
              <a:rPr lang="sv-SE" dirty="0"/>
              <a:t>förutsättningar</a:t>
            </a:r>
            <a:br>
              <a:rPr lang="sv-SE" dirty="0"/>
            </a:br>
            <a:endParaRPr lang="sv-SE" dirty="0"/>
          </a:p>
        </p:txBody>
      </p:sp>
      <p:sp>
        <p:nvSpPr>
          <p:cNvPr id="3" name="Platshållare för innehåll 2">
            <a:extLst>
              <a:ext uri="{FF2B5EF4-FFF2-40B4-BE49-F238E27FC236}">
                <a16:creationId xmlns:a16="http://schemas.microsoft.com/office/drawing/2014/main" id="{31EDA87D-1D7E-46FC-AB48-04F3E0FAE198}"/>
              </a:ext>
            </a:extLst>
          </p:cNvPr>
          <p:cNvSpPr>
            <a:spLocks noGrp="1"/>
          </p:cNvSpPr>
          <p:nvPr>
            <p:ph idx="1"/>
          </p:nvPr>
        </p:nvSpPr>
        <p:spPr>
          <a:xfrm>
            <a:off x="612569" y="1348458"/>
            <a:ext cx="10515600" cy="4874803"/>
          </a:xfrm>
        </p:spPr>
        <p:txBody>
          <a:bodyPr/>
          <a:lstStyle/>
          <a:p>
            <a:r>
              <a:rPr lang="sv-SE" sz="3200" dirty="0"/>
              <a:t>Geodatarådets målsättning under 2023 för arbetet med fokusområdet Geodataområdet 2040 är:</a:t>
            </a:r>
          </a:p>
          <a:p>
            <a:r>
              <a:rPr lang="sv-SE" i="1" dirty="0"/>
              <a:t>- Vi har tagit fram ett gemensam nuläge och ett framtida läge, utifrån de olika behov som finns inom olika delområden. Dessa olika behov ska Geodatarådet känna ett ägarskap till och att geodatabranschen fått kännedom och kunnat vara delaktiga.</a:t>
            </a:r>
          </a:p>
          <a:p>
            <a:r>
              <a:rPr lang="sv-SE" i="1" dirty="0"/>
              <a:t>- Geodatarådet har tagit fram en gemensam vision över geodataområdet 2040</a:t>
            </a:r>
          </a:p>
          <a:p>
            <a:r>
              <a:rPr lang="sv-SE" i="1" dirty="0"/>
              <a:t>- Det finns gemensamma beskrivningar över vad som behövs för att nå de olika behoven inom de olika delområdena</a:t>
            </a:r>
          </a:p>
          <a:p>
            <a:pPr algn="ctr"/>
            <a:endParaRPr lang="sv-SE" dirty="0"/>
          </a:p>
        </p:txBody>
      </p:sp>
    </p:spTree>
    <p:extLst>
      <p:ext uri="{BB962C8B-B14F-4D97-AF65-F5344CB8AC3E}">
        <p14:creationId xmlns:p14="http://schemas.microsoft.com/office/powerpoint/2010/main" val="398786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6C040A-5144-40E7-861B-BEE55FBD17D3}"/>
              </a:ext>
            </a:extLst>
          </p:cNvPr>
          <p:cNvSpPr>
            <a:spLocks noGrp="1"/>
          </p:cNvSpPr>
          <p:nvPr>
            <p:ph type="title"/>
          </p:nvPr>
        </p:nvSpPr>
        <p:spPr/>
        <p:txBody>
          <a:bodyPr/>
          <a:lstStyle/>
          <a:p>
            <a:r>
              <a:rPr lang="sv-SE" dirty="0"/>
              <a:t>Förutsättningar</a:t>
            </a:r>
          </a:p>
        </p:txBody>
      </p:sp>
      <p:sp>
        <p:nvSpPr>
          <p:cNvPr id="3" name="Platshållare för innehåll 2">
            <a:extLst>
              <a:ext uri="{FF2B5EF4-FFF2-40B4-BE49-F238E27FC236}">
                <a16:creationId xmlns:a16="http://schemas.microsoft.com/office/drawing/2014/main" id="{57195CB2-22A9-4BE1-9DC9-F48C87300F3F}"/>
              </a:ext>
            </a:extLst>
          </p:cNvPr>
          <p:cNvSpPr>
            <a:spLocks noGrp="1"/>
          </p:cNvSpPr>
          <p:nvPr>
            <p:ph idx="1"/>
          </p:nvPr>
        </p:nvSpPr>
        <p:spPr>
          <a:xfrm>
            <a:off x="600693" y="1362668"/>
            <a:ext cx="10515600" cy="1784293"/>
          </a:xfrm>
        </p:spPr>
        <p:txBody>
          <a:bodyPr/>
          <a:lstStyle/>
          <a:p>
            <a:r>
              <a:rPr lang="sv-SE" sz="3200" dirty="0"/>
              <a:t>Syfte och mål</a:t>
            </a:r>
          </a:p>
          <a:p>
            <a:r>
              <a:rPr lang="sv-SE" sz="2400" dirty="0"/>
              <a:t>För att klara det beskrivna syftet och målet har ett material tagits fram med stöd av olika företrädare som verkar inom geodatabranschen. Din medverkan är en viktig del i slutresultatet.</a:t>
            </a:r>
          </a:p>
        </p:txBody>
      </p:sp>
      <p:sp>
        <p:nvSpPr>
          <p:cNvPr id="4" name="Platshållare för innehåll 2">
            <a:extLst>
              <a:ext uri="{FF2B5EF4-FFF2-40B4-BE49-F238E27FC236}">
                <a16:creationId xmlns:a16="http://schemas.microsoft.com/office/drawing/2014/main" id="{4CC09EB6-EEDE-4A3F-961A-861AFFFF0976}"/>
              </a:ext>
            </a:extLst>
          </p:cNvPr>
          <p:cNvSpPr txBox="1">
            <a:spLocks/>
          </p:cNvSpPr>
          <p:nvPr/>
        </p:nvSpPr>
        <p:spPr>
          <a:xfrm>
            <a:off x="600693" y="3428999"/>
            <a:ext cx="10515600" cy="280554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3200" dirty="0"/>
              <a:t>Förväntat slutresultat</a:t>
            </a:r>
          </a:p>
          <a:p>
            <a:r>
              <a:rPr lang="sv-SE" sz="2400" dirty="0"/>
              <a:t>Att vi i geodatabranschen får en gemensam framtidsbild och till den får en gemensam bild av våra behov för att nå dit.</a:t>
            </a:r>
          </a:p>
          <a:p>
            <a:r>
              <a:rPr lang="sv-SE" sz="2400" dirty="0"/>
              <a:t>Att vi får en samlad uppfattning av vad geodatabranschen vill att Geodatarådet ska verka för i dialog med Regeringen och dess departement.</a:t>
            </a:r>
          </a:p>
          <a:p>
            <a:endParaRPr lang="sv-SE" sz="2000" dirty="0"/>
          </a:p>
        </p:txBody>
      </p:sp>
    </p:spTree>
    <p:extLst>
      <p:ext uri="{BB962C8B-B14F-4D97-AF65-F5344CB8AC3E}">
        <p14:creationId xmlns:p14="http://schemas.microsoft.com/office/powerpoint/2010/main" val="314645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F01EF0-F16F-4527-99B3-75AA052068A0}"/>
              </a:ext>
            </a:extLst>
          </p:cNvPr>
          <p:cNvSpPr>
            <a:spLocks noGrp="1"/>
          </p:cNvSpPr>
          <p:nvPr>
            <p:ph type="title"/>
          </p:nvPr>
        </p:nvSpPr>
        <p:spPr/>
        <p:txBody>
          <a:bodyPr/>
          <a:lstStyle/>
          <a:p>
            <a:r>
              <a:rPr lang="sv-SE" dirty="0"/>
              <a:t>Upplägg av workshop</a:t>
            </a:r>
          </a:p>
        </p:txBody>
      </p:sp>
      <p:sp>
        <p:nvSpPr>
          <p:cNvPr id="3" name="Platshållare för innehåll 2">
            <a:extLst>
              <a:ext uri="{FF2B5EF4-FFF2-40B4-BE49-F238E27FC236}">
                <a16:creationId xmlns:a16="http://schemas.microsoft.com/office/drawing/2014/main" id="{492BB738-C7B0-49E8-B0F8-0BAAFCDB41B7}"/>
              </a:ext>
            </a:extLst>
          </p:cNvPr>
          <p:cNvSpPr>
            <a:spLocks noGrp="1"/>
          </p:cNvSpPr>
          <p:nvPr>
            <p:ph idx="1"/>
          </p:nvPr>
        </p:nvSpPr>
        <p:spPr/>
        <p:txBody>
          <a:bodyPr/>
          <a:lstStyle/>
          <a:p>
            <a:r>
              <a:rPr lang="sv-SE" sz="3200" dirty="0"/>
              <a:t>Vi ger er två alternativ till hur du kan genomföra arbetet med denna workshop. Givetvis är ni fri att göra på annat sätt.</a:t>
            </a:r>
          </a:p>
          <a:p>
            <a:r>
              <a:rPr lang="sv-SE" sz="2400" b="1" dirty="0"/>
              <a:t>Alternativ 1, Långa versionen - att genomföra tillsammans:</a:t>
            </a:r>
          </a:p>
          <a:p>
            <a:r>
              <a:rPr lang="sv-SE" sz="2400" dirty="0"/>
              <a:t>Att tillsammans genomföra workshopen i ett svep. Se hela presentationen och alla filmerna vid ett och samma tillfälle.</a:t>
            </a:r>
          </a:p>
          <a:p>
            <a:r>
              <a:rPr lang="sv-SE" sz="2400" dirty="0"/>
              <a:t>Tidsåtgång ca 2 timmar.</a:t>
            </a:r>
          </a:p>
          <a:p>
            <a:r>
              <a:rPr lang="sv-SE" sz="2400" b="1" dirty="0"/>
              <a:t>Alternativ 2, Korta versionen - förberedelser på egen hand:</a:t>
            </a:r>
          </a:p>
          <a:p>
            <a:r>
              <a:rPr lang="sv-SE" sz="2400" dirty="0"/>
              <a:t>Var och en av deltagarna tar själv del av de tre filmerna med framtidsbilder och förbereder sina egna svar och reflektioner. När ni träffas börjar ni med att tillsammans reflektera utifrån svaren i ca 15 minuter.</a:t>
            </a:r>
            <a:br>
              <a:rPr lang="sv-SE" sz="2400" dirty="0"/>
            </a:br>
            <a:r>
              <a:rPr lang="sv-SE" sz="2400" dirty="0"/>
              <a:t>Därefter genomför ni workshopen. Låt det ta ca 15 minuter per fråga. </a:t>
            </a:r>
          </a:p>
          <a:p>
            <a:r>
              <a:rPr lang="sv-SE" sz="2400" dirty="0"/>
              <a:t>Tidsåtgång ca 1 timme.</a:t>
            </a:r>
          </a:p>
        </p:txBody>
      </p:sp>
    </p:spTree>
    <p:extLst>
      <p:ext uri="{BB962C8B-B14F-4D97-AF65-F5344CB8AC3E}">
        <p14:creationId xmlns:p14="http://schemas.microsoft.com/office/powerpoint/2010/main" val="3512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2CF734-9635-4BE6-9966-74DEF75689C9}"/>
              </a:ext>
            </a:extLst>
          </p:cNvPr>
          <p:cNvSpPr>
            <a:spLocks noGrp="1"/>
          </p:cNvSpPr>
          <p:nvPr>
            <p:ph type="title"/>
          </p:nvPr>
        </p:nvSpPr>
        <p:spPr>
          <a:xfrm>
            <a:off x="665018" y="729673"/>
            <a:ext cx="10336357" cy="605641"/>
          </a:xfrm>
        </p:spPr>
        <p:txBody>
          <a:bodyPr/>
          <a:lstStyle/>
          <a:p>
            <a:r>
              <a:rPr lang="sv-SE" dirty="0"/>
              <a:t>Upplägg av workshop</a:t>
            </a:r>
            <a:br>
              <a:rPr lang="sv-SE" dirty="0">
                <a:effectLst>
                  <a:outerShdw blurRad="38100" dist="38100" dir="2700000" algn="tl">
                    <a:srgbClr val="000000">
                      <a:alpha val="43137"/>
                    </a:srgbClr>
                  </a:outerShdw>
                </a:effectLst>
              </a:rPr>
            </a:br>
            <a:br>
              <a:rPr lang="sv-SE" dirty="0">
                <a:effectLst>
                  <a:outerShdw blurRad="38100" dist="38100" dir="2700000" algn="tl">
                    <a:srgbClr val="000000">
                      <a:alpha val="43137"/>
                    </a:srgbClr>
                  </a:outerShdw>
                </a:effectLst>
              </a:rPr>
            </a:br>
            <a:br>
              <a:rPr lang="sv-SE" dirty="0">
                <a:effectLst>
                  <a:outerShdw blurRad="38100" dist="38100" dir="2700000" algn="tl">
                    <a:srgbClr val="000000">
                      <a:alpha val="43137"/>
                    </a:srgbClr>
                  </a:outerShdw>
                </a:effectLst>
              </a:rPr>
            </a:br>
            <a:br>
              <a:rPr lang="sv-SE" dirty="0">
                <a:effectLst>
                  <a:outerShdw blurRad="38100" dist="38100" dir="2700000" algn="tl">
                    <a:srgbClr val="000000">
                      <a:alpha val="43137"/>
                    </a:srgbClr>
                  </a:outerShdw>
                </a:effectLst>
              </a:rPr>
            </a:br>
            <a:br>
              <a:rPr lang="sv-SE" dirty="0">
                <a:effectLst>
                  <a:outerShdw blurRad="38100" dist="38100" dir="2700000" algn="tl">
                    <a:srgbClr val="000000">
                      <a:alpha val="43137"/>
                    </a:srgbClr>
                  </a:outerShdw>
                </a:effectLst>
              </a:rPr>
            </a:br>
            <a:br>
              <a:rPr lang="sv-SE" dirty="0">
                <a:effectLst>
                  <a:outerShdw blurRad="38100" dist="38100" dir="2700000" algn="tl">
                    <a:srgbClr val="000000">
                      <a:alpha val="43137"/>
                    </a:srgbClr>
                  </a:outerShdw>
                </a:effectLst>
              </a:rPr>
            </a:br>
            <a:br>
              <a:rPr lang="sv-SE" dirty="0">
                <a:effectLst>
                  <a:outerShdw blurRad="38100" dist="38100" dir="2700000" algn="tl">
                    <a:srgbClr val="000000">
                      <a:alpha val="43137"/>
                    </a:srgbClr>
                  </a:outerShdw>
                </a:effectLst>
              </a:rPr>
            </a:br>
            <a:br>
              <a:rPr lang="sv-SE" dirty="0">
                <a:effectLst>
                  <a:outerShdw blurRad="38100" dist="38100" dir="2700000" algn="tl">
                    <a:srgbClr val="000000">
                      <a:alpha val="43137"/>
                    </a:srgbClr>
                  </a:outerShdw>
                </a:effectLst>
              </a:rPr>
            </a:br>
            <a:endParaRPr lang="sv-SE" dirty="0">
              <a:effectLst>
                <a:outerShdw blurRad="38100" dist="38100" dir="2700000" algn="tl">
                  <a:srgbClr val="000000">
                    <a:alpha val="43137"/>
                  </a:srgbClr>
                </a:outerShdw>
              </a:effectLst>
            </a:endParaRPr>
          </a:p>
        </p:txBody>
      </p:sp>
      <p:sp>
        <p:nvSpPr>
          <p:cNvPr id="5" name="Platshållare för innehåll 2">
            <a:extLst>
              <a:ext uri="{FF2B5EF4-FFF2-40B4-BE49-F238E27FC236}">
                <a16:creationId xmlns:a16="http://schemas.microsoft.com/office/drawing/2014/main" id="{54162289-9E02-4049-A442-CBD7D3841DA4}"/>
              </a:ext>
            </a:extLst>
          </p:cNvPr>
          <p:cNvSpPr>
            <a:spLocks noGrp="1"/>
          </p:cNvSpPr>
          <p:nvPr>
            <p:ph idx="1"/>
          </p:nvPr>
        </p:nvSpPr>
        <p:spPr>
          <a:xfrm>
            <a:off x="360217" y="1566430"/>
            <a:ext cx="11326957" cy="5624945"/>
          </a:xfrm>
        </p:spPr>
        <p:txBody>
          <a:bodyPr/>
          <a:lstStyle/>
          <a:p>
            <a:pPr marL="457200" lvl="0" indent="-457200">
              <a:lnSpc>
                <a:spcPct val="100000"/>
              </a:lnSpc>
              <a:spcBef>
                <a:spcPts val="0"/>
              </a:spcBef>
              <a:spcAft>
                <a:spcPts val="1200"/>
              </a:spcAft>
              <a:buFont typeface="Arial" panose="020B0604020202020204" pitchFamily="34" charset="0"/>
              <a:buChar char="•"/>
            </a:pPr>
            <a:r>
              <a:rPr lang="sv-SE" sz="2400" dirty="0"/>
              <a:t>Dela upp er i smågrupper, förslagsvis inte mindre än tre personer i varje grupp eller mer än fem personer i var grupp</a:t>
            </a:r>
          </a:p>
          <a:p>
            <a:pPr marL="457200" lvl="0" indent="-457200">
              <a:lnSpc>
                <a:spcPct val="100000"/>
              </a:lnSpc>
              <a:spcBef>
                <a:spcPts val="0"/>
              </a:spcBef>
              <a:spcAft>
                <a:spcPts val="1200"/>
              </a:spcAft>
              <a:buFont typeface="Arial" panose="020B0604020202020204" pitchFamily="34" charset="0"/>
              <a:buChar char="•"/>
            </a:pPr>
            <a:r>
              <a:rPr lang="sv-SE" sz="2400" dirty="0"/>
              <a:t>Utse en person i gruppen som antecknar</a:t>
            </a:r>
            <a:endParaRPr lang="sv-SE" sz="2400" dirty="0">
              <a:solidFill>
                <a:prstClr val="black"/>
              </a:solidFill>
            </a:endParaRPr>
          </a:p>
          <a:p>
            <a:pPr marL="457200" indent="-457200">
              <a:lnSpc>
                <a:spcPct val="100000"/>
              </a:lnSpc>
              <a:spcBef>
                <a:spcPts val="0"/>
              </a:spcBef>
              <a:spcAft>
                <a:spcPts val="1200"/>
              </a:spcAft>
              <a:buFont typeface="Arial" panose="020B0604020202020204" pitchFamily="34" charset="0"/>
              <a:buChar char="•"/>
            </a:pPr>
            <a:r>
              <a:rPr lang="sv-SE" sz="2400" dirty="0">
                <a:solidFill>
                  <a:prstClr val="black"/>
                </a:solidFill>
              </a:rPr>
              <a:t>Workshopen består av två delar:</a:t>
            </a:r>
          </a:p>
          <a:p>
            <a:pPr marL="914400" lvl="1" indent="-457200">
              <a:lnSpc>
                <a:spcPct val="100000"/>
              </a:lnSpc>
              <a:spcBef>
                <a:spcPts val="0"/>
              </a:spcBef>
              <a:spcAft>
                <a:spcPts val="1200"/>
              </a:spcAft>
              <a:buFont typeface="Arial" panose="020B0604020202020204" pitchFamily="34" charset="0"/>
              <a:buChar char="•"/>
            </a:pPr>
            <a:r>
              <a:rPr lang="sv-SE" sz="2400" dirty="0">
                <a:solidFill>
                  <a:prstClr val="black"/>
                </a:solidFill>
              </a:rPr>
              <a:t>del ett där ni tar fram ett scenario om var ni kommer att vara med er verksamhet 2040  och vad som krävs av er då, (era behov). </a:t>
            </a:r>
          </a:p>
          <a:p>
            <a:pPr marL="914400" lvl="1" indent="-457200">
              <a:lnSpc>
                <a:spcPct val="100000"/>
              </a:lnSpc>
              <a:spcBef>
                <a:spcPts val="0"/>
              </a:spcBef>
              <a:spcAft>
                <a:spcPts val="1200"/>
              </a:spcAft>
              <a:buFont typeface="Arial" panose="020B0604020202020204" pitchFamily="34" charset="0"/>
              <a:buChar char="•"/>
            </a:pPr>
            <a:r>
              <a:rPr lang="sv-SE" sz="2400" dirty="0">
                <a:solidFill>
                  <a:prstClr val="black"/>
                </a:solidFill>
              </a:rPr>
              <a:t>del två utifrån era behov, beskriv vad ni ser behöver göras för att nå dit.</a:t>
            </a:r>
            <a:endParaRPr lang="sv-SE" sz="2400" dirty="0"/>
          </a:p>
          <a:p>
            <a:pPr marL="457200" lvl="0" indent="-457200">
              <a:lnSpc>
                <a:spcPct val="100000"/>
              </a:lnSpc>
              <a:spcBef>
                <a:spcPts val="0"/>
              </a:spcBef>
              <a:spcAft>
                <a:spcPts val="1200"/>
              </a:spcAft>
              <a:buFont typeface="Arial" panose="020B0604020202020204" pitchFamily="34" charset="0"/>
              <a:buChar char="•"/>
            </a:pPr>
            <a:r>
              <a:rPr lang="sv-SE" sz="2400" dirty="0">
                <a:solidFill>
                  <a:prstClr val="black"/>
                </a:solidFill>
              </a:rPr>
              <a:t>Skriv ner era anteckningar i detta material och den </a:t>
            </a:r>
            <a:r>
              <a:rPr lang="sv-SE" sz="2400" dirty="0"/>
              <a:t>som fört anteckningar skickar dem till </a:t>
            </a:r>
            <a:r>
              <a:rPr lang="sv-SE" sz="2400" dirty="0">
                <a:hlinkClick r:id="rId3"/>
              </a:rPr>
              <a:t>magnus.forsberg@lm.se</a:t>
            </a:r>
            <a:endParaRPr lang="sv-SE" sz="2400" dirty="0"/>
          </a:p>
          <a:p>
            <a:pPr marL="457200" indent="-457200">
              <a:lnSpc>
                <a:spcPct val="100000"/>
              </a:lnSpc>
              <a:spcBef>
                <a:spcPts val="0"/>
              </a:spcBef>
              <a:spcAft>
                <a:spcPts val="1200"/>
              </a:spcAft>
              <a:buFont typeface="Arial" panose="020B0604020202020204" pitchFamily="34" charset="0"/>
              <a:buChar char="•"/>
            </a:pPr>
            <a:r>
              <a:rPr lang="sv-SE" sz="2400" dirty="0">
                <a:solidFill>
                  <a:prstClr val="black"/>
                </a:solidFill>
              </a:rPr>
              <a:t>Du bidrar med din kompetens, din kunskap, din kreativitet och dina olika perspektiv. </a:t>
            </a:r>
          </a:p>
          <a:p>
            <a:pPr marL="457200" lvl="0" indent="-457200">
              <a:lnSpc>
                <a:spcPct val="100000"/>
              </a:lnSpc>
              <a:spcBef>
                <a:spcPts val="0"/>
              </a:spcBef>
              <a:spcAft>
                <a:spcPts val="1200"/>
              </a:spcAft>
              <a:buFont typeface="Arial" panose="020B0604020202020204" pitchFamily="34" charset="0"/>
              <a:buChar char="•"/>
            </a:pPr>
            <a:r>
              <a:rPr lang="sv-SE" sz="2400" dirty="0"/>
              <a:t>Tack för ditt bidrag!</a:t>
            </a:r>
          </a:p>
        </p:txBody>
      </p:sp>
    </p:spTree>
    <p:extLst>
      <p:ext uri="{BB962C8B-B14F-4D97-AF65-F5344CB8AC3E}">
        <p14:creationId xmlns:p14="http://schemas.microsoft.com/office/powerpoint/2010/main" val="327579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4BAD60-3545-4727-B26F-B4D38F8E937D}"/>
              </a:ext>
            </a:extLst>
          </p:cNvPr>
          <p:cNvSpPr>
            <a:spLocks noGrp="1"/>
          </p:cNvSpPr>
          <p:nvPr>
            <p:ph type="title"/>
          </p:nvPr>
        </p:nvSpPr>
        <p:spPr/>
        <p:txBody>
          <a:bodyPr/>
          <a:lstStyle/>
          <a:p>
            <a:pPr algn="ctr"/>
            <a:r>
              <a:rPr lang="sv-SE" dirty="0"/>
              <a:t>Reflektera över framtiden</a:t>
            </a:r>
            <a:br>
              <a:rPr lang="sv-SE" dirty="0"/>
            </a:br>
            <a:r>
              <a:rPr lang="sv-SE" dirty="0"/>
              <a:t> - Filmer med framtidsbilder</a:t>
            </a:r>
          </a:p>
        </p:txBody>
      </p:sp>
      <p:pic>
        <p:nvPicPr>
          <p:cNvPr id="5" name="Platshållare för innehåll 4">
            <a:extLst>
              <a:ext uri="{FF2B5EF4-FFF2-40B4-BE49-F238E27FC236}">
                <a16:creationId xmlns:a16="http://schemas.microsoft.com/office/drawing/2014/main" id="{7812D6F3-831C-48D8-8C6D-C8E75F6CC5F7}"/>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3473" y="2004941"/>
            <a:ext cx="2860060" cy="4284734"/>
          </a:xfrm>
        </p:spPr>
      </p:pic>
    </p:spTree>
    <p:extLst>
      <p:ext uri="{BB962C8B-B14F-4D97-AF65-F5344CB8AC3E}">
        <p14:creationId xmlns:p14="http://schemas.microsoft.com/office/powerpoint/2010/main" val="157806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973DC3-4F47-4F6F-84F2-7FE1FACB7045}"/>
              </a:ext>
            </a:extLst>
          </p:cNvPr>
          <p:cNvSpPr>
            <a:spLocks noGrp="1"/>
          </p:cNvSpPr>
          <p:nvPr>
            <p:ph type="title"/>
          </p:nvPr>
        </p:nvSpPr>
        <p:spPr/>
        <p:txBody>
          <a:bodyPr/>
          <a:lstStyle/>
          <a:p>
            <a:r>
              <a:rPr lang="sv-SE" dirty="0"/>
              <a:t>Film 1</a:t>
            </a:r>
          </a:p>
        </p:txBody>
      </p:sp>
      <p:sp>
        <p:nvSpPr>
          <p:cNvPr id="3" name="Platshållare för innehåll 2">
            <a:extLst>
              <a:ext uri="{FF2B5EF4-FFF2-40B4-BE49-F238E27FC236}">
                <a16:creationId xmlns:a16="http://schemas.microsoft.com/office/drawing/2014/main" id="{EA0575CB-4113-42EF-A303-C7F1ECFCACBE}"/>
              </a:ext>
            </a:extLst>
          </p:cNvPr>
          <p:cNvSpPr>
            <a:spLocks noGrp="1"/>
          </p:cNvSpPr>
          <p:nvPr>
            <p:ph idx="1"/>
          </p:nvPr>
        </p:nvSpPr>
        <p:spPr/>
        <p:txBody>
          <a:bodyPr/>
          <a:lstStyle/>
          <a:p>
            <a:r>
              <a:rPr lang="sv-SE" i="1" dirty="0"/>
              <a:t>Länk till film: </a:t>
            </a:r>
            <a:r>
              <a:rPr lang="sv-SE" sz="1800" u="sng" dirty="0">
                <a:solidFill>
                  <a:srgbClr val="0563C1"/>
                </a:solidFill>
                <a:effectLst/>
                <a:latin typeface="Calibri" panose="020F0502020204030204" pitchFamily="34" charset="0"/>
                <a:ea typeface="Calibri" panose="020F0502020204030204" pitchFamily="34" charset="0"/>
                <a:hlinkClick r:id="rId2"/>
              </a:rPr>
              <a:t>https://play.quickchannel.com/play/s889uww</a:t>
            </a:r>
            <a:endParaRPr lang="sv-SE" i="1" dirty="0"/>
          </a:p>
        </p:txBody>
      </p:sp>
    </p:spTree>
    <p:extLst>
      <p:ext uri="{BB962C8B-B14F-4D97-AF65-F5344CB8AC3E}">
        <p14:creationId xmlns:p14="http://schemas.microsoft.com/office/powerpoint/2010/main" val="224661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EB665D-F195-4522-A58C-4519041066FC}"/>
              </a:ext>
            </a:extLst>
          </p:cNvPr>
          <p:cNvSpPr>
            <a:spLocks noGrp="1"/>
          </p:cNvSpPr>
          <p:nvPr>
            <p:ph type="title"/>
          </p:nvPr>
        </p:nvSpPr>
        <p:spPr/>
        <p:txBody>
          <a:bodyPr/>
          <a:lstStyle/>
          <a:p>
            <a:r>
              <a:rPr lang="sv-SE" dirty="0"/>
              <a:t>Reflektion film 1</a:t>
            </a:r>
          </a:p>
        </p:txBody>
      </p:sp>
      <p:sp>
        <p:nvSpPr>
          <p:cNvPr id="3" name="Platshållare för innehåll 2">
            <a:extLst>
              <a:ext uri="{FF2B5EF4-FFF2-40B4-BE49-F238E27FC236}">
                <a16:creationId xmlns:a16="http://schemas.microsoft.com/office/drawing/2014/main" id="{6278A510-6623-4B4C-A5A7-797C502EA33A}"/>
              </a:ext>
            </a:extLst>
          </p:cNvPr>
          <p:cNvSpPr>
            <a:spLocks noGrp="1"/>
          </p:cNvSpPr>
          <p:nvPr>
            <p:ph idx="1"/>
          </p:nvPr>
        </p:nvSpPr>
        <p:spPr/>
        <p:txBody>
          <a:bodyPr/>
          <a:lstStyle/>
          <a:p>
            <a:r>
              <a:rPr lang="sv-SE" b="1" dirty="0"/>
              <a:t>Förslag till reflektionsfrågor:</a:t>
            </a:r>
          </a:p>
          <a:p>
            <a:pPr marL="457200" indent="-457200">
              <a:buFont typeface="Arial" panose="020B0604020202020204" pitchFamily="34" charset="0"/>
              <a:buChar char="•"/>
            </a:pPr>
            <a:r>
              <a:rPr lang="sv-SE" dirty="0"/>
              <a:t>Vad tänker ni om den framtidsbilden som gavs i filmen? </a:t>
            </a:r>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r>
              <a:rPr lang="sv-SE" dirty="0"/>
              <a:t>Vad skulle det framtidsscenariot betyda för er verksamhet?</a:t>
            </a:r>
          </a:p>
          <a:p>
            <a:pPr marL="171450" indent="-171450">
              <a:buFont typeface="Arial" panose="020B0604020202020204" pitchFamily="34" charset="0"/>
              <a:buChar char="•"/>
            </a:pPr>
            <a:endParaRPr lang="sv-SE" dirty="0"/>
          </a:p>
          <a:p>
            <a:pPr marL="457200" indent="-457200">
              <a:buFont typeface="Arial" panose="020B0604020202020204" pitchFamily="34" charset="0"/>
              <a:buChar char="•"/>
            </a:pPr>
            <a:r>
              <a:rPr lang="sv-SE" dirty="0"/>
              <a:t>Vilka gemensamma utmaningar och behov tror ni branschen behöver klara av för att nå det framtidsscenariot?</a:t>
            </a:r>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r>
              <a:rPr lang="sv-SE" dirty="0"/>
              <a:t>Klarar vi det själva eller behöver vi göra mer tillsammans?</a:t>
            </a:r>
          </a:p>
          <a:p>
            <a:pPr marL="457200" indent="-457200">
              <a:buFont typeface="Arial" panose="020B0604020202020204" pitchFamily="34" charset="0"/>
              <a:buChar char="•"/>
            </a:pPr>
            <a:endParaRPr lang="sv-SE" dirty="0"/>
          </a:p>
        </p:txBody>
      </p:sp>
    </p:spTree>
    <p:extLst>
      <p:ext uri="{BB962C8B-B14F-4D97-AF65-F5344CB8AC3E}">
        <p14:creationId xmlns:p14="http://schemas.microsoft.com/office/powerpoint/2010/main" val="167243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NTMÄTERIET">
  <a:themeElements>
    <a:clrScheme name="Lantmäteri">
      <a:dk1>
        <a:sysClr val="windowText" lastClr="000000"/>
      </a:dk1>
      <a:lt1>
        <a:sysClr val="window" lastClr="FFFFFF"/>
      </a:lt1>
      <a:dk2>
        <a:srgbClr val="000000"/>
      </a:dk2>
      <a:lt2>
        <a:srgbClr val="E40427"/>
      </a:lt2>
      <a:accent1>
        <a:srgbClr val="7AB800"/>
      </a:accent1>
      <a:accent2>
        <a:srgbClr val="2D7CAD"/>
      </a:accent2>
      <a:accent3>
        <a:srgbClr val="8455A1"/>
      </a:accent3>
      <a:accent4>
        <a:srgbClr val="EF8604"/>
      </a:accent4>
      <a:accent5>
        <a:srgbClr val="000000"/>
      </a:accent5>
      <a:accent6>
        <a:srgbClr val="000000"/>
      </a:accent6>
      <a:hlink>
        <a:srgbClr val="AEABAB"/>
      </a:hlink>
      <a:folHlink>
        <a:srgbClr val="AEABAB"/>
      </a:folHlink>
    </a:clrScheme>
    <a:fontScheme name="Lantmäteri">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400" smtClean="0"/>
        </a:defPPr>
      </a:lstStyle>
    </a:txDef>
  </a:objectDefaults>
  <a:extraClrSchemeLst/>
  <a:extLst>
    <a:ext uri="{05A4C25C-085E-4340-85A3-A5531E510DB2}">
      <thm15:themeFamily xmlns:thm15="http://schemas.microsoft.com/office/thememl/2012/main" name="Lantmäteriet_PP_mall.pptx" id="{3BE7C8D8-F29C-424D-9573-59AB15231008}" vid="{505B374F-8DF6-443F-936F-FF34CFA7E09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Lantmäteriet_PP_mall</Template>
  <TotalTime>3057</TotalTime>
  <Words>1443</Words>
  <Application>Microsoft Office PowerPoint</Application>
  <PresentationFormat>Bredbild</PresentationFormat>
  <Paragraphs>144</Paragraphs>
  <Slides>20</Slides>
  <Notes>10</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20</vt:i4>
      </vt:variant>
    </vt:vector>
  </HeadingPairs>
  <TitlesOfParts>
    <vt:vector size="25" baseType="lpstr">
      <vt:lpstr>Arial</vt:lpstr>
      <vt:lpstr>Calibri</vt:lpstr>
      <vt:lpstr>Gill Sans MT</vt:lpstr>
      <vt:lpstr>Verdana</vt:lpstr>
      <vt:lpstr>LANTMÄTERIET</vt:lpstr>
      <vt:lpstr>Geodataområdet 2040</vt:lpstr>
      <vt:lpstr>arbetsprocessen för workshopen</vt:lpstr>
      <vt:lpstr>förutsättningar </vt:lpstr>
      <vt:lpstr>Förutsättningar</vt:lpstr>
      <vt:lpstr>Upplägg av workshop</vt:lpstr>
      <vt:lpstr>Upplägg av workshop        </vt:lpstr>
      <vt:lpstr>Reflektera över framtiden  - Filmer med framtidsbilder</vt:lpstr>
      <vt:lpstr>Film 1</vt:lpstr>
      <vt:lpstr>Reflektion film 1</vt:lpstr>
      <vt:lpstr>Film 2</vt:lpstr>
      <vt:lpstr>Reflektion film 2</vt:lpstr>
      <vt:lpstr>Film 3</vt:lpstr>
      <vt:lpstr>Reflektion film 3</vt:lpstr>
      <vt:lpstr>Workshop om er bild av framtiden för er verksamhet</vt:lpstr>
      <vt:lpstr>Workshop, del 1a</vt:lpstr>
      <vt:lpstr>Workshop, del 1b</vt:lpstr>
      <vt:lpstr>Workshop, del 2</vt:lpstr>
      <vt:lpstr>Tack för er insats</vt:lpstr>
      <vt:lpstr>Tack för er medverkan!</vt:lpstr>
      <vt:lpstr>Förutsättningar arbetsmetodik under workshopen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kring framtidsbild och vilka behov den skapar</dc:title>
  <dc:creator>Lewis Elisabet</dc:creator>
  <cp:keywords>Geodatarådet</cp:keywords>
  <cp:lastModifiedBy>Renöfält Sofia</cp:lastModifiedBy>
  <cp:revision>117</cp:revision>
  <dcterms:created xsi:type="dcterms:W3CDTF">2021-03-15T10:18:46Z</dcterms:created>
  <dcterms:modified xsi:type="dcterms:W3CDTF">2023-04-05T12:20:54Z</dcterms:modified>
</cp:coreProperties>
</file>