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6"/>
  </p:notesMasterIdLst>
  <p:handoutMasterIdLst>
    <p:handoutMasterId r:id="rId7"/>
  </p:handoutMasterIdLst>
  <p:sldIdLst>
    <p:sldId id="288" r:id="rId2"/>
    <p:sldId id="309" r:id="rId3"/>
    <p:sldId id="312" r:id="rId4"/>
    <p:sldId id="313" r:id="rId5"/>
  </p:sldIdLst>
  <p:sldSz cx="9144000" cy="6858000" type="screen4x3"/>
  <p:notesSz cx="6648450" cy="9782175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1">
          <p15:clr>
            <a:srgbClr val="A4A3A4"/>
          </p15:clr>
        </p15:guide>
        <p15:guide id="2" pos="209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FF66"/>
    <a:srgbClr val="99FF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58" autoAdjust="0"/>
    <p:restoredTop sz="95382" autoAdjust="0"/>
  </p:normalViewPr>
  <p:slideViewPr>
    <p:cSldViewPr showGuides="1">
      <p:cViewPr varScale="1">
        <p:scale>
          <a:sx n="82" d="100"/>
          <a:sy n="82" d="100"/>
        </p:scale>
        <p:origin x="160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4" d="100"/>
          <a:sy n="74" d="100"/>
        </p:scale>
        <p:origin x="-1230" y="-96"/>
      </p:cViewPr>
      <p:guideLst>
        <p:guide orient="horz" pos="3081"/>
        <p:guide pos="209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0000"/>
                </a:solidFill>
                <a:miter lim="800000"/>
                <a:headEnd type="none" w="med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318" tIns="45159" rIns="90318" bIns="45159" numCol="1" anchor="ctr" anchorCtr="0" compatLnSpc="1">
            <a:prstTxWarp prst="textNoShape">
              <a:avLst/>
            </a:prstTxWarp>
          </a:bodyPr>
          <a:lstStyle>
            <a:lvl1pPr defTabSz="903288">
              <a:spcBef>
                <a:spcPct val="0"/>
              </a:spcBef>
              <a:defRPr sz="1100" b="1"/>
            </a:lvl1pPr>
          </a:lstStyle>
          <a:p>
            <a:endParaRPr lang="sv-S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8725" y="0"/>
            <a:ext cx="287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0000"/>
                </a:solidFill>
                <a:miter lim="800000"/>
                <a:headEnd type="none" w="med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318" tIns="45159" rIns="90318" bIns="45159" numCol="1" anchor="ctr" anchorCtr="0" compatLnSpc="1">
            <a:prstTxWarp prst="textNoShape">
              <a:avLst/>
            </a:prstTxWarp>
          </a:bodyPr>
          <a:lstStyle>
            <a:lvl1pPr algn="r" defTabSz="903288">
              <a:spcBef>
                <a:spcPct val="0"/>
              </a:spcBef>
              <a:defRPr sz="1100" b="1"/>
            </a:lvl1pPr>
          </a:lstStyle>
          <a:p>
            <a:endParaRPr lang="sv-SE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4338"/>
            <a:ext cx="287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0000"/>
                </a:solidFill>
                <a:miter lim="800000"/>
                <a:headEnd type="none" w="med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318" tIns="45159" rIns="90318" bIns="45159" numCol="1" anchor="b" anchorCtr="0" compatLnSpc="1">
            <a:prstTxWarp prst="textNoShape">
              <a:avLst/>
            </a:prstTxWarp>
          </a:bodyPr>
          <a:lstStyle>
            <a:lvl1pPr defTabSz="903288">
              <a:spcBef>
                <a:spcPct val="0"/>
              </a:spcBef>
              <a:defRPr sz="1100" b="1"/>
            </a:lvl1pPr>
          </a:lstStyle>
          <a:p>
            <a:endParaRPr lang="sv-SE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8725" y="9304338"/>
            <a:ext cx="287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FF0000"/>
                </a:solidFill>
                <a:miter lim="800000"/>
                <a:headEnd type="none" w="med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318" tIns="45159" rIns="90318" bIns="45159" numCol="1" anchor="b" anchorCtr="0" compatLnSpc="1">
            <a:prstTxWarp prst="textNoShape">
              <a:avLst/>
            </a:prstTxWarp>
          </a:bodyPr>
          <a:lstStyle>
            <a:lvl1pPr algn="r" defTabSz="903288">
              <a:spcBef>
                <a:spcPct val="0"/>
              </a:spcBef>
              <a:defRPr sz="1100" b="1"/>
            </a:lvl1pPr>
          </a:lstStyle>
          <a:p>
            <a:fld id="{88D8E36A-B329-48CD-A170-E40DE75C7191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36300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 type="none" w="med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defRPr sz="1200" b="1"/>
            </a:lvl1pPr>
          </a:lstStyle>
          <a:p>
            <a:endParaRPr lang="sv-SE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33800" y="0"/>
            <a:ext cx="2895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 type="none" w="med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>
            <a:lvl1pPr algn="r">
              <a:spcBef>
                <a:spcPct val="0"/>
              </a:spcBef>
              <a:defRPr sz="1200" b="1"/>
            </a:lvl1pPr>
          </a:lstStyle>
          <a:p>
            <a:endParaRPr lang="sv-SE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620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8200"/>
            <a:ext cx="4876800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 type="none" w="med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78963"/>
            <a:ext cx="28956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 type="none" w="med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defRPr sz="1200" b="1"/>
            </a:lvl1pPr>
          </a:lstStyle>
          <a:p>
            <a:endParaRPr lang="sv-SE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33800" y="9478963"/>
            <a:ext cx="28956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 type="none" w="med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  <a:spAutoFit/>
          </a:bodyPr>
          <a:lstStyle>
            <a:lvl1pPr algn="r">
              <a:spcBef>
                <a:spcPct val="0"/>
              </a:spcBef>
              <a:defRPr sz="1200" b="1"/>
            </a:lvl1pPr>
          </a:lstStyle>
          <a:p>
            <a:fld id="{CAFA4894-4B5C-4FA6-BA38-B2C57C131475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71699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DB5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0"/>
              </a:spcBef>
              <a:defRPr/>
            </a:pPr>
            <a:endParaRPr lang="sv-SE" sz="1800"/>
          </a:p>
        </p:txBody>
      </p:sp>
      <p:sp>
        <p:nvSpPr>
          <p:cNvPr id="140291" name="Platshållare för rubrik 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sv-SE" noProof="0"/>
              <a:t>Klicka här för att ändra format</a:t>
            </a:r>
          </a:p>
        </p:txBody>
      </p:sp>
      <p:sp>
        <p:nvSpPr>
          <p:cNvPr id="140292" name="Platshållare för text 10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sv-SE" noProof="0"/>
              <a:t>Klicka här för att ändra format på underrubrik i bakgrunden</a:t>
            </a:r>
          </a:p>
        </p:txBody>
      </p:sp>
      <p:pic>
        <p:nvPicPr>
          <p:cNvPr id="140293" name="Picture 4" descr="Y:\Jonas\Lantmäteriet ppts\lm_dekor_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0294" name="Picture 3" descr="Y:\Jonas\Lantmäteriet ppts\LM99036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575" y="5953125"/>
            <a:ext cx="32400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276533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426200" y="620713"/>
            <a:ext cx="1817688" cy="467995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71550" y="620713"/>
            <a:ext cx="5302250" cy="46799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935326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074084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43270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71550" y="1700213"/>
            <a:ext cx="3559175" cy="360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83125" y="1700213"/>
            <a:ext cx="3560763" cy="360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884827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404435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686484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0652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532446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5794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5" descr="Y:\Jonas\Lantmäteriet ppts\lm_dekor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5664200"/>
            <a:ext cx="9161463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9267" name="Platshållare för rubrik 9"/>
          <p:cNvSpPr>
            <a:spLocks noGrp="1"/>
          </p:cNvSpPr>
          <p:nvPr>
            <p:ph type="title"/>
          </p:nvPr>
        </p:nvSpPr>
        <p:spPr bwMode="auto">
          <a:xfrm>
            <a:off x="971550" y="620713"/>
            <a:ext cx="7272338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45720" rIns="7200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139268" name="Platshållare för text 10"/>
          <p:cNvSpPr>
            <a:spLocks noGrp="1"/>
          </p:cNvSpPr>
          <p:nvPr>
            <p:ph type="body" idx="1"/>
          </p:nvPr>
        </p:nvSpPr>
        <p:spPr bwMode="auto">
          <a:xfrm>
            <a:off x="971550" y="1700213"/>
            <a:ext cx="7272338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45720" rIns="360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139269" name="Picture 8" descr="Y:\Jonas\Lantmäteriet ppts\LM99036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0" y="6210300"/>
            <a:ext cx="2373313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9pPr>
    </p:titleStyle>
    <p:bodyStyle>
      <a:lvl1pPr marL="179388" indent="-179388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179388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100">
          <a:solidFill>
            <a:schemeClr val="tx1"/>
          </a:solidFill>
          <a:latin typeface="+mn-lt"/>
        </a:defRPr>
      </a:lvl2pPr>
      <a:lvl3pPr marL="895350" indent="-1778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100">
          <a:solidFill>
            <a:schemeClr val="tx1"/>
          </a:solidFill>
          <a:latin typeface="+mn-lt"/>
        </a:defRPr>
      </a:lvl3pPr>
      <a:lvl4pPr marL="1257300" indent="-180975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100">
          <a:solidFill>
            <a:schemeClr val="tx1"/>
          </a:solidFill>
          <a:latin typeface="+mn-lt"/>
        </a:defRPr>
      </a:lvl4pPr>
      <a:lvl5pPr marL="1700213" indent="-179388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100">
          <a:solidFill>
            <a:schemeClr val="tx1"/>
          </a:solidFill>
          <a:latin typeface="+mn-lt"/>
        </a:defRPr>
      </a:lvl5pPr>
      <a:lvl6pPr marL="2157413" indent="-179388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100">
          <a:solidFill>
            <a:schemeClr val="tx1"/>
          </a:solidFill>
          <a:latin typeface="+mn-lt"/>
        </a:defRPr>
      </a:lvl6pPr>
      <a:lvl7pPr marL="2614613" indent="-179388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100">
          <a:solidFill>
            <a:schemeClr val="tx1"/>
          </a:solidFill>
          <a:latin typeface="+mn-lt"/>
        </a:defRPr>
      </a:lvl7pPr>
      <a:lvl8pPr marL="3071813" indent="-179388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100">
          <a:solidFill>
            <a:schemeClr val="tx1"/>
          </a:solidFill>
          <a:latin typeface="+mn-lt"/>
        </a:defRPr>
      </a:lvl8pPr>
      <a:lvl9pPr marL="3529013" indent="-179388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1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DRK-platsen och </a:t>
            </a:r>
            <a:r>
              <a:rPr lang="sv-SE" dirty="0" err="1"/>
              <a:t>Registerkarte</a:t>
            </a:r>
            <a:r>
              <a:rPr lang="sv-SE" dirty="0"/>
              <a:t>-GML version 2</a:t>
            </a:r>
          </a:p>
        </p:txBody>
      </p:sp>
      <p:sp>
        <p:nvSpPr>
          <p:cNvPr id="4" name="Underrubrik 3">
            <a:extLst>
              <a:ext uri="{FF2B5EF4-FFF2-40B4-BE49-F238E27FC236}">
                <a16:creationId xmlns:a16="http://schemas.microsoft.com/office/drawing/2014/main" id="{6840CF92-4EBD-4A74-9E6F-D1F0119B77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9504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/>
          </p:cNvSpPr>
          <p:nvPr>
            <p:ph type="title"/>
          </p:nvPr>
        </p:nvSpPr>
        <p:spPr>
          <a:xfrm>
            <a:off x="323528" y="116632"/>
            <a:ext cx="6984776" cy="893461"/>
          </a:xfrm>
        </p:spPr>
        <p:txBody>
          <a:bodyPr/>
          <a:lstStyle/>
          <a:p>
            <a:r>
              <a:rPr lang="sv-SE" dirty="0"/>
              <a:t>DRK-platsen</a:t>
            </a:r>
          </a:p>
        </p:txBody>
      </p:sp>
      <p:sp>
        <p:nvSpPr>
          <p:cNvPr id="142339" name="Rectangle 3"/>
          <p:cNvSpPr>
            <a:spLocks noGrp="1"/>
          </p:cNvSpPr>
          <p:nvPr>
            <p:ph type="body" idx="1"/>
          </p:nvPr>
        </p:nvSpPr>
        <p:spPr>
          <a:xfrm>
            <a:off x="251520" y="980728"/>
            <a:ext cx="8748464" cy="3888432"/>
          </a:xfrm>
        </p:spPr>
        <p:txBody>
          <a:bodyPr/>
          <a:lstStyle/>
          <a:p>
            <a:r>
              <a:rPr lang="sv-SE" sz="2000" dirty="0"/>
              <a:t>KLM-kommuner och kommuner med ”nytt” DRK-avtal får leverans av DRK-informationen via DRK-platsen</a:t>
            </a:r>
            <a:endParaRPr lang="sv-SE" sz="1400" dirty="0"/>
          </a:p>
          <a:p>
            <a:r>
              <a:rPr lang="sv-SE" sz="2000" dirty="0" err="1"/>
              <a:t>RegisterKarte</a:t>
            </a:r>
            <a:r>
              <a:rPr lang="sv-SE" sz="2000" dirty="0"/>
              <a:t>-GML lagras på lantmäteriets FTP-plats under kommun katalog</a:t>
            </a:r>
          </a:p>
          <a:p>
            <a:r>
              <a:rPr lang="sv-SE" sz="2000" dirty="0"/>
              <a:t>Leverans mån-fre senast 23:30 av hela kommunens DRK-information</a:t>
            </a:r>
          </a:p>
          <a:p>
            <a:r>
              <a:rPr lang="sv-SE" sz="2000" dirty="0"/>
              <a:t>Idag är det 18 KLM-kommuner </a:t>
            </a:r>
            <a:r>
              <a:rPr lang="sv-SE" sz="2000"/>
              <a:t>och 80 </a:t>
            </a:r>
            <a:r>
              <a:rPr lang="sv-SE" sz="2000" dirty="0"/>
              <a:t>DRK-avtals kommuner som använder DRK-platsen. </a:t>
            </a:r>
          </a:p>
          <a:p>
            <a:pPr marL="0" indent="0">
              <a:buNone/>
            </a:pP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4267112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/>
          </p:cNvSpPr>
          <p:nvPr>
            <p:ph type="title"/>
          </p:nvPr>
        </p:nvSpPr>
        <p:spPr>
          <a:xfrm>
            <a:off x="323528" y="116632"/>
            <a:ext cx="6984776" cy="893461"/>
          </a:xfrm>
        </p:spPr>
        <p:txBody>
          <a:bodyPr/>
          <a:lstStyle/>
          <a:p>
            <a:r>
              <a:rPr lang="sv-SE" dirty="0" err="1"/>
              <a:t>RegisterKarte</a:t>
            </a:r>
            <a:r>
              <a:rPr lang="sv-SE" dirty="0"/>
              <a:t>-GML</a:t>
            </a:r>
          </a:p>
        </p:txBody>
      </p:sp>
      <p:sp>
        <p:nvSpPr>
          <p:cNvPr id="142339" name="Rectangle 3"/>
          <p:cNvSpPr>
            <a:spLocks noGrp="1"/>
          </p:cNvSpPr>
          <p:nvPr>
            <p:ph type="body" idx="1"/>
          </p:nvPr>
        </p:nvSpPr>
        <p:spPr>
          <a:xfrm>
            <a:off x="251520" y="980728"/>
            <a:ext cx="8748464" cy="5328592"/>
          </a:xfrm>
        </p:spPr>
        <p:txBody>
          <a:bodyPr/>
          <a:lstStyle/>
          <a:p>
            <a:pPr marL="0" indent="0">
              <a:buNone/>
            </a:pPr>
            <a:r>
              <a:rPr lang="sv-SE" sz="2000" dirty="0"/>
              <a:t>Version 2 av </a:t>
            </a:r>
            <a:r>
              <a:rPr lang="sv-SE" sz="2000" dirty="0" err="1"/>
              <a:t>RegisterKarte</a:t>
            </a:r>
            <a:r>
              <a:rPr lang="sv-SE" sz="2000" dirty="0"/>
              <a:t>-GML (RK-GML)</a:t>
            </a:r>
          </a:p>
          <a:p>
            <a:pPr lvl="1"/>
            <a:r>
              <a:rPr lang="sv-SE" sz="2000" dirty="0"/>
              <a:t>Infört stabilt GML-ID för hantering av förändringsdata </a:t>
            </a:r>
          </a:p>
          <a:p>
            <a:pPr lvl="1"/>
            <a:r>
              <a:rPr lang="sv-SE" sz="2000" dirty="0"/>
              <a:t>Lagt till UUID (</a:t>
            </a:r>
            <a:r>
              <a:rPr lang="sv-SE" sz="2000" dirty="0" err="1"/>
              <a:t>objektid</a:t>
            </a:r>
            <a:r>
              <a:rPr lang="sv-SE" sz="2000" dirty="0"/>
              <a:t>) från FR för fastigheter</a:t>
            </a:r>
          </a:p>
          <a:p>
            <a:pPr lvl="1"/>
            <a:r>
              <a:rPr lang="sv-SE" sz="2000" dirty="0"/>
              <a:t>Lagt till fastighetsnyckel (</a:t>
            </a:r>
            <a:r>
              <a:rPr lang="sv-SE" sz="2000" dirty="0" err="1"/>
              <a:t>fnr</a:t>
            </a:r>
            <a:r>
              <a:rPr lang="sv-SE" sz="2000" dirty="0"/>
              <a:t>-fr) och UUID (</a:t>
            </a:r>
            <a:r>
              <a:rPr lang="sv-SE" sz="2000" dirty="0" err="1"/>
              <a:t>objektid</a:t>
            </a:r>
            <a:r>
              <a:rPr lang="sv-SE" sz="2000" dirty="0"/>
              <a:t>) för Gemensamhetsanläggningar, 3D- fastigheter och samfälligheter</a:t>
            </a:r>
          </a:p>
          <a:p>
            <a:pPr lvl="1"/>
            <a:r>
              <a:rPr lang="sv-SE" sz="2000" dirty="0"/>
              <a:t>Lagt till klasser för bilaga och leveransinformation</a:t>
            </a:r>
          </a:p>
          <a:p>
            <a:pPr lvl="1"/>
            <a:endParaRPr lang="sv-SE" sz="2000" dirty="0"/>
          </a:p>
          <a:p>
            <a:endParaRPr lang="sv-SE" sz="2000" dirty="0"/>
          </a:p>
          <a:p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732180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/>
          </p:cNvSpPr>
          <p:nvPr>
            <p:ph type="title"/>
          </p:nvPr>
        </p:nvSpPr>
        <p:spPr>
          <a:xfrm>
            <a:off x="323528" y="116632"/>
            <a:ext cx="6984776" cy="893461"/>
          </a:xfrm>
        </p:spPr>
        <p:txBody>
          <a:bodyPr/>
          <a:lstStyle/>
          <a:p>
            <a:r>
              <a:rPr lang="sv-SE" dirty="0" err="1"/>
              <a:t>RegisterKarte</a:t>
            </a:r>
            <a:r>
              <a:rPr lang="sv-SE" dirty="0"/>
              <a:t>-GML</a:t>
            </a:r>
          </a:p>
        </p:txBody>
      </p:sp>
      <p:sp>
        <p:nvSpPr>
          <p:cNvPr id="142339" name="Rectangle 3"/>
          <p:cNvSpPr>
            <a:spLocks noGrp="1"/>
          </p:cNvSpPr>
          <p:nvPr>
            <p:ph type="body" idx="1"/>
          </p:nvPr>
        </p:nvSpPr>
        <p:spPr>
          <a:xfrm>
            <a:off x="251520" y="980728"/>
            <a:ext cx="8748464" cy="5328592"/>
          </a:xfrm>
        </p:spPr>
        <p:txBody>
          <a:bodyPr/>
          <a:lstStyle/>
          <a:p>
            <a:pPr marL="0" indent="0">
              <a:buNone/>
            </a:pPr>
            <a:r>
              <a:rPr lang="sv-SE" sz="2000" dirty="0"/>
              <a:t>Version 2 av </a:t>
            </a:r>
            <a:r>
              <a:rPr lang="sv-SE" sz="2000" dirty="0" err="1"/>
              <a:t>RegisterKarte</a:t>
            </a:r>
            <a:r>
              <a:rPr lang="sv-SE" sz="2000" dirty="0"/>
              <a:t>-GML (RK-GML)</a:t>
            </a:r>
          </a:p>
          <a:p>
            <a:pPr lvl="1"/>
            <a:r>
              <a:rPr lang="sv-SE" sz="2000" dirty="0"/>
              <a:t>Ändrat datumformat för </a:t>
            </a:r>
            <a:r>
              <a:rPr lang="sv-SE" sz="2000" dirty="0" err="1"/>
              <a:t>adat</a:t>
            </a:r>
            <a:r>
              <a:rPr lang="sv-SE" sz="2000" dirty="0"/>
              <a:t> och </a:t>
            </a:r>
            <a:r>
              <a:rPr lang="sv-SE" sz="2000" dirty="0" err="1"/>
              <a:t>gdat</a:t>
            </a:r>
            <a:r>
              <a:rPr lang="sv-SE" sz="2000" dirty="0"/>
              <a:t>, ex. 20181016104500 </a:t>
            </a:r>
          </a:p>
          <a:p>
            <a:pPr lvl="1"/>
            <a:r>
              <a:rPr lang="sv-SE" sz="2000" dirty="0"/>
              <a:t>Lagt till värden för ny och uppdaterad detalj i attributet </a:t>
            </a:r>
            <a:r>
              <a:rPr lang="sv-SE" sz="2000" dirty="0" err="1"/>
              <a:t>atgard</a:t>
            </a:r>
            <a:endParaRPr lang="sv-SE" sz="2000" dirty="0"/>
          </a:p>
          <a:p>
            <a:pPr lvl="1"/>
            <a:r>
              <a:rPr lang="sv-SE" sz="2000" dirty="0"/>
              <a:t>Tagit bort attribut för id-grupp, ursprungsmärkning för höjd och z-fel</a:t>
            </a:r>
          </a:p>
          <a:p>
            <a:pPr lvl="1"/>
            <a:r>
              <a:rPr lang="sv-SE" sz="2000" dirty="0"/>
              <a:t>Skickar inte med signatur för person som skapat eller ändrat detalj</a:t>
            </a:r>
          </a:p>
          <a:p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3643899105"/>
      </p:ext>
    </p:extLst>
  </p:cSld>
  <p:clrMapOvr>
    <a:masterClrMapping/>
  </p:clrMapOvr>
</p:sld>
</file>

<file path=ppt/theme/theme1.xml><?xml version="1.0" encoding="utf-8"?>
<a:theme xmlns:a="http://schemas.openxmlformats.org/drawingml/2006/main" name="Lantmateriet_mall">
  <a:themeElements>
    <a:clrScheme name="Lantmateriet_mal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ntmateriet_mal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antmateriet_mal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ntmateriet_mal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ntmateriet_mal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ntmateriet_mal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ntmateriet_mal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ntmateriet_mal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ntmateriet_mal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ntmateriet_mal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ntmateriet_mal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ntmateriet_mal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ntmateriet_mal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ntmateriet_mal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6773</TotalTime>
  <Words>150</Words>
  <Application>Microsoft Office PowerPoint</Application>
  <PresentationFormat>Bildspel på skärmen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7" baseType="lpstr">
      <vt:lpstr>Arial</vt:lpstr>
      <vt:lpstr>Verdana</vt:lpstr>
      <vt:lpstr>Lantmateriet_mall</vt:lpstr>
      <vt:lpstr>DRK-platsen och Registerkarte-GML version 2</vt:lpstr>
      <vt:lpstr>DRK-platsen</vt:lpstr>
      <vt:lpstr>RegisterKarte-GML</vt:lpstr>
      <vt:lpstr>RegisterKarte-GML</vt:lpstr>
    </vt:vector>
  </TitlesOfParts>
  <Company>Lantmäteriet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Lika då som nu. En resa ifrån 1993 - 2008</dc:title>
  <dc:creator>Pellas Mats Andersson</dc:creator>
  <cp:lastModifiedBy>Andersson Mikael</cp:lastModifiedBy>
  <cp:revision>226</cp:revision>
  <cp:lastPrinted>2001-11-30T09:09:14Z</cp:lastPrinted>
  <dcterms:created xsi:type="dcterms:W3CDTF">2008-03-04T09:48:47Z</dcterms:created>
  <dcterms:modified xsi:type="dcterms:W3CDTF">2019-09-03T22:51:02Z</dcterms:modified>
</cp:coreProperties>
</file>