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53" r:id="rId3"/>
  </p:sldMasterIdLst>
  <p:notesMasterIdLst>
    <p:notesMasterId r:id="rId13"/>
  </p:notesMasterIdLst>
  <p:handoutMasterIdLst>
    <p:handoutMasterId r:id="rId14"/>
  </p:handoutMasterIdLst>
  <p:sldIdLst>
    <p:sldId id="256" r:id="rId4"/>
    <p:sldId id="274" r:id="rId5"/>
    <p:sldId id="263" r:id="rId6"/>
    <p:sldId id="273" r:id="rId7"/>
    <p:sldId id="272" r:id="rId8"/>
    <p:sldId id="267" r:id="rId9"/>
    <p:sldId id="278" r:id="rId10"/>
    <p:sldId id="266" r:id="rId11"/>
    <p:sldId id="270" r:id="rId1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sida" id="{3F40F41E-AE0A-4C2D-BC47-FD1364DD978D}">
          <p14:sldIdLst>
            <p14:sldId id="256"/>
            <p14:sldId id="274"/>
          </p14:sldIdLst>
        </p14:section>
        <p14:section name="Mall normalsida" id="{0881682D-4AFA-48D8-A9CF-8FF9585F24D9}">
          <p14:sldIdLst>
            <p14:sldId id="263"/>
            <p14:sldId id="273"/>
            <p14:sldId id="272"/>
            <p14:sldId id="267"/>
            <p14:sldId id="278"/>
            <p14:sldId id="266"/>
            <p14:sldId id="270"/>
          </p14:sldIdLst>
        </p14:section>
        <p14:section name="Övergångssida - ändra till passande namn" id="{63058AB2-F139-4113-99CE-4A09A99E0AAF}">
          <p14:sldIdLst/>
        </p14:section>
        <p14:section name="Sista sida" id="{CCAD4CF6-3E55-4FE3-B49D-6C120BE52C30}">
          <p14:sldIdLst/>
        </p14:section>
        <p14:section name="Informationssida om layout-tas bort" id="{9AE7DCFA-FEFA-4133-AA8B-D47DA1261051}">
          <p14:sldIdLst/>
        </p14:section>
        <p14:section name="Informationssida om färger-tas bort" id="{2CCA8C18-9635-426A-9212-E16D46B54B84}">
          <p14:sldIdLst/>
        </p14:section>
        <p14:section name="Informationssida om övrig grafik - tas bort" id="{5724D057-22FE-4080-8457-3D16DC203AE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0FC21-98AA-D409-2DC9-6633CCCE418F}" name="Göthberg Frida" initials="GF" userId="Göthberg Frida" providerId="None"/>
  <p188:author id="{559BB47C-E3F2-1235-58C6-9EAED41374FB}" name="Vallberg Maria" initials="VM" userId="Vallberg Maria" providerId="None"/>
  <p188:author id="{EB5603BC-2336-F3E1-B5EE-CDBAAFBA8B42}" name="Tjulin Karin" initials="TK" userId="Tjulin Kar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7A9"/>
    <a:srgbClr val="C7E1F3"/>
    <a:srgbClr val="655D6C"/>
    <a:srgbClr val="D1CC5E"/>
    <a:srgbClr val="DDD887"/>
    <a:srgbClr val="81BDBE"/>
    <a:srgbClr val="97BE4B"/>
    <a:srgbClr val="CAC246"/>
    <a:srgbClr val="E6E6E6"/>
    <a:srgbClr val="A1C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9" autoAdjust="0"/>
    <p:restoredTop sz="47215" autoAdjust="0"/>
  </p:normalViewPr>
  <p:slideViewPr>
    <p:cSldViewPr snapToGrid="0">
      <p:cViewPr>
        <p:scale>
          <a:sx n="110" d="100"/>
          <a:sy n="110" d="100"/>
        </p:scale>
        <p:origin x="60" y="6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2" d="100"/>
        <a:sy n="112" d="100"/>
      </p:scale>
      <p:origin x="0" y="0"/>
    </p:cViewPr>
  </p:sorterViewPr>
  <p:notesViewPr>
    <p:cSldViewPr snapToGrid="0">
      <p:cViewPr varScale="1">
        <p:scale>
          <a:sx n="81" d="100"/>
          <a:sy n="81" d="100"/>
        </p:scale>
        <p:origin x="29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FA441E1-6942-B71C-CB69-A8FFDBC5F1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F25A6200-C683-1C2E-4F12-4A4B4F46FB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F4F3EF-EA38-4ED5-9688-B82BB26A084F}" type="datetimeFigureOut">
              <a:rPr lang="sv-SE" smtClean="0"/>
              <a:t>2026-03-18</a:t>
            </a:fld>
            <a:endParaRPr lang="sv-SE"/>
          </a:p>
        </p:txBody>
      </p:sp>
      <p:sp>
        <p:nvSpPr>
          <p:cNvPr id="4" name="Platshållare för sidfot 3">
            <a:extLst>
              <a:ext uri="{FF2B5EF4-FFF2-40B4-BE49-F238E27FC236}">
                <a16:creationId xmlns:a16="http://schemas.microsoft.com/office/drawing/2014/main" id="{7FA7696F-4C27-D000-F75A-58DDE06C8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DD07B4D-7121-C592-CBCA-7299E758F7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9A590F-3677-43D5-B683-E567EBC3D680}" type="slidenum">
              <a:rPr lang="sv-SE" smtClean="0"/>
              <a:t>‹#›</a:t>
            </a:fld>
            <a:endParaRPr lang="sv-SE"/>
          </a:p>
        </p:txBody>
      </p:sp>
    </p:spTree>
    <p:extLst>
      <p:ext uri="{BB962C8B-B14F-4D97-AF65-F5344CB8AC3E}">
        <p14:creationId xmlns:p14="http://schemas.microsoft.com/office/powerpoint/2010/main" val="3672160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6A25C-0E58-4950-B92E-5B1ACA9EF87A}" type="datetimeFigureOut">
              <a:rPr lang="sv-SE" smtClean="0"/>
              <a:t>2026-03-18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F5623-E05C-4843-A6D0-90855114655A}" type="slidenum">
              <a:rPr lang="sv-SE" smtClean="0"/>
              <a:t>‹#›</a:t>
            </a:fld>
            <a:endParaRPr lang="sv-SE" dirty="0"/>
          </a:p>
        </p:txBody>
      </p:sp>
    </p:spTree>
    <p:extLst>
      <p:ext uri="{BB962C8B-B14F-4D97-AF65-F5344CB8AC3E}">
        <p14:creationId xmlns:p14="http://schemas.microsoft.com/office/powerpoint/2010/main" val="366564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raleway" panose="020B0604020202020204" pitchFamily="2" charset="0"/>
              </a:rPr>
              <a:t>Din kommun ansvarar för att samla in och uppdatera information som är avgörande för att blåljusaktörer ska hitta rätt. </a:t>
            </a:r>
          </a:p>
          <a:p>
            <a:r>
              <a:rPr lang="sv-SE" b="0" i="0" dirty="0">
                <a:solidFill>
                  <a:srgbClr val="000000"/>
                </a:solidFill>
                <a:effectLst/>
                <a:latin typeface="raleway" panose="020B0604020202020204" pitchFamily="2" charset="0"/>
              </a:rPr>
              <a:t>Den information som blåljusaktörerna behöver är till exempel aktuella adresser, byggnader och vägar.</a:t>
            </a:r>
          </a:p>
          <a:p>
            <a:endParaRPr lang="sv-SE" b="0" i="0" dirty="0">
              <a:solidFill>
                <a:srgbClr val="000000"/>
              </a:solidFill>
              <a:effectLst/>
              <a:latin typeface="raleway" panose="020B0604020202020204" pitchFamily="2" charset="0"/>
            </a:endParaRPr>
          </a:p>
          <a:p>
            <a:r>
              <a:rPr lang="sv-SE" b="0" i="0" dirty="0">
                <a:solidFill>
                  <a:srgbClr val="000000"/>
                </a:solidFill>
                <a:effectLst/>
                <a:latin typeface="raleway" panose="020B0604020202020204" pitchFamily="2" charset="0"/>
              </a:rPr>
              <a:t>Blåljuskollen är ett stöd för kommunen att möta blåljusaktörernas behov. Med Blåljuskollen får kommunen stöd att rätta eventuella brister, upprätta interna rutiner för vem som gör vad, och samla in och uppdatera information.</a:t>
            </a:r>
          </a:p>
          <a:p>
            <a:r>
              <a:rPr lang="sv-SE" b="0" i="0" dirty="0">
                <a:solidFill>
                  <a:srgbClr val="000000"/>
                </a:solidFill>
                <a:effectLst/>
                <a:latin typeface="raleway" panose="020B0604020202020204" pitchFamily="2" charset="0"/>
              </a:rPr>
              <a:t>När kommunen har genomfört Blåljuskollen kan ni vara trygga i att ni levererar aktuell och kvalitetssäkrad information!</a:t>
            </a:r>
          </a:p>
          <a:p>
            <a:endParaRPr lang="sv-SE" b="0" i="0" dirty="0">
              <a:solidFill>
                <a:srgbClr val="000000"/>
              </a:solidFill>
              <a:effectLst/>
              <a:latin typeface="raleway"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Lantmäteriet tillsammans med Trafikverket har tagit fram Blåljuskollen, en checklista, som ska hjälpa kommuner att kvalitetssäkra sina geodataprocesser så att man skapar och uppdaterar den information som krävs för att blåljusaktörer ska hitta rätt.</a:t>
            </a:r>
          </a:p>
          <a:p>
            <a:endParaRPr lang="sv-SE" b="0" i="0" dirty="0">
              <a:solidFill>
                <a:srgbClr val="000000"/>
              </a:solidFill>
              <a:effectLst/>
              <a:latin typeface="raleway"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Myndigheten för civilt försvar, MCF, </a:t>
            </a:r>
            <a:r>
              <a:rPr lang="sv-SE" i="0" dirty="0"/>
              <a:t>rekommenderar kommuner att genomföra Blåljuskollen för att säkerställa att de skapar och uppdaterar de geodata som blåljusaktörerna behöver.</a:t>
            </a:r>
          </a:p>
          <a:p>
            <a:endParaRPr lang="sv-SE" b="0" i="0" dirty="0">
              <a:solidFill>
                <a:srgbClr val="000000"/>
              </a:solidFill>
              <a:effectLst/>
              <a:latin typeface="raleway" panose="020B0604020202020204" pitchFamily="2" charset="0"/>
            </a:endParaRPr>
          </a:p>
        </p:txBody>
      </p:sp>
      <p:sp>
        <p:nvSpPr>
          <p:cNvPr id="4" name="Platshållare för bildnummer 3"/>
          <p:cNvSpPr>
            <a:spLocks noGrp="1"/>
          </p:cNvSpPr>
          <p:nvPr>
            <p:ph type="sldNum" sz="quarter" idx="5"/>
          </p:nvPr>
        </p:nvSpPr>
        <p:spPr/>
        <p:txBody>
          <a:bodyPr/>
          <a:lstStyle/>
          <a:p>
            <a:fld id="{3A3F5623-E05C-4843-A6D0-90855114655A}" type="slidenum">
              <a:rPr lang="sv-SE" smtClean="0"/>
              <a:t>1</a:t>
            </a:fld>
            <a:endParaRPr lang="sv-SE" dirty="0"/>
          </a:p>
        </p:txBody>
      </p:sp>
    </p:spTree>
    <p:extLst>
      <p:ext uri="{BB962C8B-B14F-4D97-AF65-F5344CB8AC3E}">
        <p14:creationId xmlns:p14="http://schemas.microsoft.com/office/powerpoint/2010/main" val="170421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333333"/>
                </a:solidFill>
                <a:effectLst/>
                <a:latin typeface="Open sans" panose="020B0606030504020204" pitchFamily="34" charset="0"/>
              </a:rPr>
              <a:t>Om kommunen inte har aktuell information i sina kartor så kan det få allvarliga konsekvenser. Till exempel kan en saknad vägbom i kartan hindra eller fördröja en räddningsinsats. I värsta fall kanske inte ens vägen finns med i kartan. </a:t>
            </a:r>
          </a:p>
          <a:p>
            <a:r>
              <a:rPr lang="sv-SE" b="0" i="0" dirty="0">
                <a:solidFill>
                  <a:srgbClr val="333333"/>
                </a:solidFill>
                <a:effectLst/>
                <a:latin typeface="Open sans" panose="020B0606030504020204" pitchFamily="34" charset="0"/>
              </a:rPr>
              <a:t>Inaktuella adresser gör det svårt för blåljusaktörer att utföra sitt uppdrag. </a:t>
            </a:r>
          </a:p>
        </p:txBody>
      </p:sp>
      <p:sp>
        <p:nvSpPr>
          <p:cNvPr id="4" name="Platshållare för bildnummer 3"/>
          <p:cNvSpPr>
            <a:spLocks noGrp="1"/>
          </p:cNvSpPr>
          <p:nvPr>
            <p:ph type="sldNum" sz="quarter" idx="5"/>
          </p:nvPr>
        </p:nvSpPr>
        <p:spPr/>
        <p:txBody>
          <a:bodyPr/>
          <a:lstStyle/>
          <a:p>
            <a:fld id="{3A3F5623-E05C-4843-A6D0-90855114655A}" type="slidenum">
              <a:rPr lang="sv-SE" smtClean="0"/>
              <a:t>2</a:t>
            </a:fld>
            <a:endParaRPr lang="sv-SE" dirty="0"/>
          </a:p>
        </p:txBody>
      </p:sp>
    </p:spTree>
    <p:extLst>
      <p:ext uri="{BB962C8B-B14F-4D97-AF65-F5344CB8AC3E}">
        <p14:creationId xmlns:p14="http://schemas.microsoft.com/office/powerpoint/2010/main" val="244753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t>Alla kommuner behöver genomföra Blåljuskollen för att kunna lita på kartan och att den visar rätt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33333"/>
                </a:solidFill>
                <a:effectLst/>
                <a:latin typeface="Open sans" panose="020B0606030504020204" pitchFamily="34" charset="0"/>
              </a:rPr>
              <a:t>Blåljuskollen innehåller: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333333"/>
                </a:solidFill>
                <a:effectLst/>
                <a:latin typeface="Open sans" panose="020B0606030504020204" pitchFamily="34" charset="0"/>
              </a:rPr>
              <a:t>en checklista som ger stöd för att </a:t>
            </a:r>
            <a:r>
              <a:rPr lang="sv-SE" dirty="0"/>
              <a:t>kvalitetssäkra viktiga geodata för blåljusaktörer - d</a:t>
            </a:r>
            <a:r>
              <a:rPr lang="sv-SE" b="0" i="0" dirty="0">
                <a:solidFill>
                  <a:srgbClr val="333333"/>
                </a:solidFill>
                <a:effectLst/>
                <a:latin typeface="Open sans" panose="020B0606030504020204" pitchFamily="34" charset="0"/>
              </a:rPr>
              <a:t>et vill säga geografisk information om allt från fastigheter, byggnader, vägar och sjöar till adresser.</a:t>
            </a:r>
            <a:endParaRPr lang="sv-SE" sz="1200" b="0" i="0" dirty="0">
              <a:solidFill>
                <a:srgbClr val="333333"/>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solidFill>
                  <a:srgbClr val="333333"/>
                </a:solidFill>
                <a:effectLst/>
                <a:latin typeface="Open sans" panose="020B0606030504020204" pitchFamily="34" charset="0"/>
              </a:rPr>
              <a:t>krav på att kommunen har dokumenterade och s</a:t>
            </a:r>
            <a:r>
              <a:rPr lang="sv-SE" dirty="0"/>
              <a:t>trukturerade processer för insamling och uppdatering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t>På så vis bidrar Blåljuskollen till att kommunens kartdata håller den kvalitet och aktualitet som blåljusaktörerna behöver.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Myndigheten för civilt försvar, MCF rekommenderar kommuner att genomföra Blåljuskollen.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3</a:t>
            </a:fld>
            <a:endParaRPr lang="sv-SE" dirty="0"/>
          </a:p>
        </p:txBody>
      </p:sp>
    </p:spTree>
    <p:extLst>
      <p:ext uri="{BB962C8B-B14F-4D97-AF65-F5344CB8AC3E}">
        <p14:creationId xmlns:p14="http://schemas.microsoft.com/office/powerpoint/2010/main" val="174207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Karta och positionering är avgörande verktyg för både larmcentral och uttryckande fordon. På rätt plats, i rätt tid ställer krav på aktuella kommundata</a:t>
            </a:r>
            <a:endParaRPr lang="sv-SE" b="0" i="0" dirty="0">
              <a:solidFill>
                <a:srgbClr val="333333"/>
              </a:solidFill>
              <a:effectLst/>
              <a:latin typeface="Open sans" panose="020B0606030504020204" pitchFamily="34" charset="0"/>
            </a:endParaRPr>
          </a:p>
          <a:p>
            <a:endParaRPr lang="sv-SE" b="0" i="0" dirty="0">
              <a:solidFill>
                <a:srgbClr val="333333"/>
              </a:solidFill>
              <a:effectLst/>
              <a:latin typeface="Open sans" panose="020B0606030504020204" pitchFamily="34" charset="0"/>
            </a:endParaRPr>
          </a:p>
          <a:p>
            <a:r>
              <a:rPr lang="sv-SE" b="0" i="0" dirty="0">
                <a:solidFill>
                  <a:srgbClr val="333333"/>
                </a:solidFill>
                <a:effectLst/>
                <a:latin typeface="Open sans" panose="020B0606030504020204" pitchFamily="34" charset="0"/>
              </a:rPr>
              <a:t>För blåljusaktörer är kartan ett viktigt arbetsredskap som används både i larmcentral och utryckningsfordon för att snabbt komma fram till den plats där hjälpinsats krävs. Vid en nödsituation är det med andra ord oerhört viktigt att den här typen av stödsystem med geografisk information – så kallad geodata – fungerar och visar aktuell information.</a:t>
            </a:r>
          </a:p>
          <a:p>
            <a:endParaRPr lang="sv-SE" b="0" i="0" dirty="0">
              <a:solidFill>
                <a:srgbClr val="333333"/>
              </a:solidFill>
              <a:effectLst/>
              <a:latin typeface="Open sans" panose="020B0606030504020204" pitchFamily="34" charset="0"/>
            </a:endParaRPr>
          </a:p>
          <a:p>
            <a:r>
              <a:rPr lang="sv-SE" b="0" i="0" dirty="0">
                <a:solidFill>
                  <a:srgbClr val="333333"/>
                </a:solidFill>
                <a:effectLst/>
                <a:latin typeface="Open sans" panose="020B0606030504020204" pitchFamily="34" charset="0"/>
              </a:rPr>
              <a:t>Så här säger några blåljusaktörer runtom i landet: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chemeClr val="tx1"/>
                </a:solidFill>
              </a:rPr>
              <a:t>”</a:t>
            </a:r>
            <a:r>
              <a:rPr lang="sv-SE" sz="1200" i="0" dirty="0">
                <a:solidFill>
                  <a:schemeClr val="tx1"/>
                </a:solidFill>
              </a:rPr>
              <a:t>Det handlar om säkerhet och att ge räddningstjänsten bästa möjliga förutsättningar för att hinna fram och hjälpa kommuninvånare i nöd”</a:t>
            </a:r>
          </a:p>
          <a:p>
            <a:pPr marL="171450" indent="-171450">
              <a:buFont typeface="Arial" panose="020B0604020202020204" pitchFamily="34" charset="0"/>
              <a:buChar char="•"/>
            </a:pPr>
            <a:r>
              <a:rPr lang="sv-SE" sz="1200" dirty="0"/>
              <a:t>”Blåljuskollen ger bättre förutsättningar för brandkår, polis och ambulans att ta sig fram till olycksplatser”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”Rätt adress underlättar vid utryckning”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a:t>
            </a:r>
            <a:r>
              <a:rPr lang="sv-SE" sz="1200" i="0" dirty="0">
                <a:solidFill>
                  <a:schemeClr val="tx1"/>
                </a:solidFill>
              </a:rPr>
              <a:t>Även andra aktörer än blåljusaktörer har lättare att hitta rätt i kommuner som godkänts enligt Blåljuskollen”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4</a:t>
            </a:fld>
            <a:endParaRPr lang="sv-SE" dirty="0"/>
          </a:p>
        </p:txBody>
      </p:sp>
    </p:spTree>
    <p:extLst>
      <p:ext uri="{BB962C8B-B14F-4D97-AF65-F5344CB8AC3E}">
        <p14:creationId xmlns:p14="http://schemas.microsoft.com/office/powerpoint/2010/main" val="3455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sker förändringar i kommunen som till exempel bostadsbyggande, vägar som dras om, lokalisering av skolor, väghinder som sätts upp, nya företagsparker eller friluftsområden – så är det viktigt att informationen uppdateras så att blåljusaktörerna har tillgång till en aktuell karta.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33333"/>
                </a:solidFill>
                <a:effectLst/>
                <a:latin typeface="Open sans" panose="020B0606030504020204" pitchFamily="34" charset="0"/>
              </a:rPr>
              <a:t>En saknad väg kan försena en brandinsats och om adressen till en ny skola inte finns har ambulansen svårare att hitta fram.</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5</a:t>
            </a:fld>
            <a:endParaRPr lang="sv-SE" dirty="0"/>
          </a:p>
        </p:txBody>
      </p:sp>
    </p:spTree>
    <p:extLst>
      <p:ext uri="{BB962C8B-B14F-4D97-AF65-F5344CB8AC3E}">
        <p14:creationId xmlns:p14="http://schemas.microsoft.com/office/powerpoint/2010/main" val="317893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Förutom de direkta nyttorna för blåljusaktörer så får även kommunen ytterligare nyttor genom att genomföra Blåljuskollen: </a:t>
            </a:r>
          </a:p>
          <a:p>
            <a:pPr marL="0" indent="0">
              <a:buFont typeface="Arial" panose="020B0604020202020204" pitchFamily="34" charset="0"/>
              <a:buNone/>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Effektivare ruttplanering och transportvägar, underlag för att välja kortaste eller snabbaste vägen eller för att leda om tung trafik</a:t>
            </a:r>
          </a:p>
          <a:p>
            <a:pPr marL="171450" indent="-171450">
              <a:buFont typeface="Arial" panose="020B0604020202020204" pitchFamily="34" charset="0"/>
              <a:buChar char="•"/>
            </a:pPr>
            <a:r>
              <a:rPr lang="sv-SE" dirty="0"/>
              <a:t>Effektivare planering av hemtjänstbesök</a:t>
            </a:r>
          </a:p>
          <a:p>
            <a:pPr marL="171450" indent="-171450">
              <a:buFont typeface="Arial" panose="020B0604020202020204" pitchFamily="34" charset="0"/>
              <a:buChar char="•"/>
            </a:pPr>
            <a:r>
              <a:rPr lang="sv-SE" dirty="0"/>
              <a:t>Effektivare skolskjutsplanering</a:t>
            </a:r>
          </a:p>
          <a:p>
            <a:pPr marL="171450" indent="-171450">
              <a:buFont typeface="Arial" panose="020B0604020202020204" pitchFamily="34" charset="0"/>
              <a:buChar char="•"/>
            </a:pPr>
            <a:r>
              <a:rPr lang="sv-SE" dirty="0"/>
              <a:t>Effektivare logistik för till exempel post och bud, underlättar för posthantering och brevbärare</a:t>
            </a: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a:p>
            <a:pPr marL="0" indent="0">
              <a:buFont typeface="Arial" panose="020B0604020202020204" pitchFamily="34" charset="0"/>
              <a:buNone/>
            </a:pPr>
            <a:endParaRPr lang="sv-SE" b="0" i="0" dirty="0">
              <a:solidFill>
                <a:srgbClr val="333333"/>
              </a:solidFill>
              <a:effectLst/>
              <a:latin typeface="Open sans" panose="020B0606030504020204" pitchFamily="34" charset="0"/>
            </a:endParaRPr>
          </a:p>
        </p:txBody>
      </p:sp>
      <p:sp>
        <p:nvSpPr>
          <p:cNvPr id="4" name="Platshållare för bildnummer 3"/>
          <p:cNvSpPr>
            <a:spLocks noGrp="1"/>
          </p:cNvSpPr>
          <p:nvPr>
            <p:ph type="sldNum" sz="quarter" idx="5"/>
          </p:nvPr>
        </p:nvSpPr>
        <p:spPr/>
        <p:txBody>
          <a:bodyPr/>
          <a:lstStyle/>
          <a:p>
            <a:fld id="{3A3F5623-E05C-4843-A6D0-90855114655A}" type="slidenum">
              <a:rPr lang="sv-SE" smtClean="0"/>
              <a:t>6</a:t>
            </a:fld>
            <a:endParaRPr lang="sv-SE" dirty="0"/>
          </a:p>
        </p:txBody>
      </p:sp>
    </p:spTree>
    <p:extLst>
      <p:ext uri="{BB962C8B-B14F-4D97-AF65-F5344CB8AC3E}">
        <p14:creationId xmlns:p14="http://schemas.microsoft.com/office/powerpoint/2010/main" val="347146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En framgångsfaktor för att räddningstjänsten ska ha tillgång och nytta av aktuell information är en upparbetad relation mellan kommun och räddningstjänst.  Här kan kommunen ge stöd till räddningstjänsten. </a:t>
            </a:r>
          </a:p>
          <a:p>
            <a:pPr marL="0" indent="0">
              <a:buFont typeface="Arial" panose="020B0604020202020204" pitchFamily="34" charset="0"/>
              <a:buNone/>
            </a:pPr>
            <a:endParaRPr lang="sv-SE" b="0" dirty="0"/>
          </a:p>
          <a:p>
            <a:pPr marL="0" indent="0">
              <a:buFont typeface="Arial" panose="020B0604020202020204" pitchFamily="34" charset="0"/>
              <a:buNone/>
            </a:pPr>
            <a:r>
              <a:rPr lang="sv-SE" b="0" dirty="0"/>
              <a:t>Kommuner som genomfört blåljuskollen betonar vikten av:</a:t>
            </a:r>
          </a:p>
          <a:p>
            <a:pPr marL="0" indent="0">
              <a:buFont typeface="Arial" panose="020B0604020202020204" pitchFamily="34" charset="0"/>
              <a:buNone/>
            </a:pPr>
            <a:endParaRPr lang="sv-SE" b="0" dirty="0"/>
          </a:p>
          <a:p>
            <a:pPr marL="342900" lvl="0" indent="-342900">
              <a:lnSpc>
                <a:spcPct val="105000"/>
              </a:lnSpc>
              <a:buFont typeface="Symbol" panose="05050102010706020507" pitchFamily="18" charset="2"/>
              <a:buChar char=""/>
            </a:pPr>
            <a:r>
              <a:rPr lang="sv-SE" sz="1800" dirty="0">
                <a:effectLst/>
                <a:latin typeface="Calibri" panose="020F0502020204030204" pitchFamily="34" charset="0"/>
                <a:ea typeface="Times New Roman" panose="02020603050405020304" pitchFamily="18" charset="0"/>
              </a:rPr>
              <a:t>Att koppla beslutet om Blåljuskollen till något av </a:t>
            </a:r>
            <a:r>
              <a:rPr lang="sv-SE" sz="1800" b="1" dirty="0">
                <a:effectLst/>
                <a:latin typeface="Calibri" panose="020F0502020204030204" pitchFamily="34" charset="0"/>
                <a:ea typeface="Times New Roman" panose="02020603050405020304" pitchFamily="18" charset="0"/>
              </a:rPr>
              <a:t>kommunens strategiska mål.</a:t>
            </a:r>
            <a:endParaRPr lang="sv-SE" sz="18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sv-SE" sz="1800" dirty="0">
                <a:effectLst/>
                <a:latin typeface="Calibri" panose="020F0502020204030204" pitchFamily="34" charset="0"/>
                <a:ea typeface="Times New Roman" panose="02020603050405020304" pitchFamily="18" charset="0"/>
              </a:rPr>
              <a:t>Att </a:t>
            </a:r>
            <a:r>
              <a:rPr lang="sv-SE" sz="1800" b="1" dirty="0">
                <a:effectLst/>
                <a:latin typeface="Calibri" panose="020F0502020204030204" pitchFamily="34" charset="0"/>
                <a:ea typeface="Times New Roman" panose="02020603050405020304" pitchFamily="18" charset="0"/>
              </a:rPr>
              <a:t>involvera säkerhetschef/säkerhetsavdelning</a:t>
            </a:r>
            <a:r>
              <a:rPr lang="sv-SE" sz="1800" dirty="0">
                <a:effectLst/>
                <a:latin typeface="Calibri" panose="020F0502020204030204" pitchFamily="34" charset="0"/>
                <a:ea typeface="Times New Roman" panose="02020603050405020304" pitchFamily="18" charset="0"/>
              </a:rPr>
              <a:t> i beslutet, då räddningstjänsten är en del av den verksamheten. </a:t>
            </a:r>
            <a:endParaRPr lang="sv-SE" sz="18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sv-SE" sz="1800" b="1" dirty="0">
                <a:effectLst/>
                <a:latin typeface="Calibri" panose="020F0502020204030204" pitchFamily="34" charset="0"/>
                <a:ea typeface="Times New Roman" panose="02020603050405020304" pitchFamily="18" charset="0"/>
              </a:rPr>
              <a:t>Mer information </a:t>
            </a:r>
            <a:r>
              <a:rPr lang="sv-SE" sz="1800" b="0" dirty="0">
                <a:effectLst/>
                <a:latin typeface="Calibri" panose="020F0502020204030204" pitchFamily="34" charset="0"/>
                <a:ea typeface="Times New Roman" panose="02020603050405020304" pitchFamily="18" charset="0"/>
              </a:rPr>
              <a:t>om vad det innebär att genomföra Blåljuskollen, och </a:t>
            </a:r>
            <a:r>
              <a:rPr lang="sv-SE" sz="1800" dirty="0">
                <a:effectLst/>
                <a:latin typeface="Calibri" panose="020F0502020204030204" pitchFamily="34" charset="0"/>
                <a:ea typeface="Times New Roman" panose="02020603050405020304" pitchFamily="18" charset="0"/>
              </a:rPr>
              <a:t>om betydelsen av kvalitetssäkrade geodata.</a:t>
            </a:r>
            <a:endParaRPr lang="sv-SE" sz="1800" b="0" dirty="0">
              <a:effectLst/>
              <a:latin typeface="Calibri" panose="020F0502020204030204" pitchFamily="34" charset="0"/>
              <a:ea typeface="Times New Roman" panose="02020603050405020304" pitchFamily="18" charset="0"/>
            </a:endParaRPr>
          </a:p>
          <a:p>
            <a:pPr marL="342900" lvl="0" indent="-342900">
              <a:lnSpc>
                <a:spcPct val="105000"/>
              </a:lnSpc>
              <a:buFont typeface="Symbol" panose="05050102010706020507" pitchFamily="18" charset="2"/>
              <a:buChar char=""/>
            </a:pPr>
            <a:r>
              <a:rPr lang="sv-SE" sz="1800" b="0" dirty="0">
                <a:effectLst/>
                <a:latin typeface="Calibri" panose="020F0502020204030204" pitchFamily="34" charset="0"/>
                <a:ea typeface="Times New Roman" panose="02020603050405020304" pitchFamily="18" charset="0"/>
              </a:rPr>
              <a:t>Att upprätta och bibehålla kontakt mellan kommun och räddningstjänst i förändringsarbetet</a:t>
            </a:r>
            <a:endParaRPr lang="sv-SE" sz="1800" b="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7</a:t>
            </a:fld>
            <a:endParaRPr lang="sv-SE" dirty="0"/>
          </a:p>
        </p:txBody>
      </p:sp>
    </p:spTree>
    <p:extLst>
      <p:ext uri="{BB962C8B-B14F-4D97-AF65-F5344CB8AC3E}">
        <p14:creationId xmlns:p14="http://schemas.microsoft.com/office/powerpoint/2010/main" val="288640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Idag (mars 2026) har endast ca 60 kommuner genomfört Blåljuskollen. (</a:t>
            </a:r>
            <a:r>
              <a:rPr lang="sv-SE" b="1" dirty="0"/>
              <a:t>https://www.lantmateriet.se/sv/geodata/krisberedskap-och-blaljus/blaljuskollen/#anchor-4</a:t>
            </a:r>
            <a:r>
              <a:rPr lang="sv-SE" dirty="0"/>
              <a:t>)</a:t>
            </a:r>
          </a:p>
          <a:p>
            <a:endParaRPr lang="sv-SE" dirty="0"/>
          </a:p>
          <a:p>
            <a:r>
              <a:rPr lang="sv-SE" dirty="0"/>
              <a:t>Har din grannkommun redan genomfört Blåljuskollen? </a:t>
            </a:r>
          </a:p>
          <a:p>
            <a:endParaRPr lang="sv-SE" dirty="0"/>
          </a:p>
          <a:p>
            <a:r>
              <a:rPr lang="sv-SE" dirty="0"/>
              <a:t>Kontakta en kommun som genomfört Blåljuskollen för att få ta del av deras erfarenheter.</a:t>
            </a:r>
          </a:p>
          <a:p>
            <a:r>
              <a:rPr lang="sv-SE" b="1" dirty="0"/>
              <a:t>Ta reda på var närmaste kommuner som genomfört Blåljuskollen via </a:t>
            </a:r>
            <a:r>
              <a:rPr lang="sv-SE" b="1" dirty="0">
                <a:highlight>
                  <a:srgbClr val="FFFF00"/>
                </a:highlight>
              </a:rPr>
              <a:t>länken: </a:t>
            </a:r>
          </a:p>
          <a:p>
            <a:r>
              <a:rPr lang="sv-SE" b="1" dirty="0">
                <a:highlight>
                  <a:srgbClr val="FFFF00"/>
                </a:highlight>
              </a:rPr>
              <a:t>https://www.lantmateriet.se/sv/geodata/krisberedskap-och-blaljus/blaljuskollen/#anchor-4</a:t>
            </a:r>
            <a:endParaRPr lang="sv-SE" b="1" dirty="0"/>
          </a:p>
          <a:p>
            <a:endParaRPr lang="sv-SE" b="1" dirty="0"/>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8</a:t>
            </a:fld>
            <a:endParaRPr lang="sv-SE" dirty="0"/>
          </a:p>
        </p:txBody>
      </p:sp>
    </p:spTree>
    <p:extLst>
      <p:ext uri="{BB962C8B-B14F-4D97-AF65-F5344CB8AC3E}">
        <p14:creationId xmlns:p14="http://schemas.microsoft.com/office/powerpoint/2010/main" val="589057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https://www.lantmateriet.se/sv/geodata/krisberedskap-och-blaljus/blaljuskollen/</a:t>
            </a:r>
          </a:p>
          <a:p>
            <a:endParaRPr lang="sv-SE" dirty="0"/>
          </a:p>
          <a:p>
            <a:r>
              <a:rPr lang="sv-SE" dirty="0"/>
              <a:t>https://www.lantmateriet.se/globalassets/om-lantmateriet/var-samverkan-med-andra/rgs_lista_karta_uppdelning_av_vastra_gotaland.pdf</a:t>
            </a:r>
          </a:p>
        </p:txBody>
      </p:sp>
      <p:sp>
        <p:nvSpPr>
          <p:cNvPr id="4" name="Platshållare för bildnummer 3"/>
          <p:cNvSpPr>
            <a:spLocks noGrp="1"/>
          </p:cNvSpPr>
          <p:nvPr>
            <p:ph type="sldNum" sz="quarter" idx="5"/>
          </p:nvPr>
        </p:nvSpPr>
        <p:spPr/>
        <p:txBody>
          <a:bodyPr/>
          <a:lstStyle/>
          <a:p>
            <a:fld id="{3A3F5623-E05C-4843-A6D0-90855114655A}" type="slidenum">
              <a:rPr lang="sv-SE" smtClean="0"/>
              <a:t>9</a:t>
            </a:fld>
            <a:endParaRPr lang="sv-SE" dirty="0"/>
          </a:p>
        </p:txBody>
      </p:sp>
    </p:spTree>
    <p:extLst>
      <p:ext uri="{BB962C8B-B14F-4D97-AF65-F5344CB8AC3E}">
        <p14:creationId xmlns:p14="http://schemas.microsoft.com/office/powerpoint/2010/main" val="292226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1C0AC0-93CA-4951-8A4B-6874E531254D}"/>
              </a:ext>
            </a:extLst>
          </p:cNvPr>
          <p:cNvSpPr>
            <a:spLocks noGrp="1"/>
          </p:cNvSpPr>
          <p:nvPr>
            <p:ph type="ctrTitle" hasCustomPrompt="1"/>
          </p:nvPr>
        </p:nvSpPr>
        <p:spPr>
          <a:xfrm>
            <a:off x="965860" y="2766951"/>
            <a:ext cx="10493828" cy="1657408"/>
          </a:xfrm>
        </p:spPr>
        <p:txBody>
          <a:bodyPr anchor="b"/>
          <a:lstStyle>
            <a:lvl1pPr algn="l">
              <a:defRPr sz="5400" baseline="0"/>
            </a:lvl1pPr>
          </a:lstStyle>
          <a:p>
            <a:r>
              <a:rPr lang="sv-SE" dirty="0"/>
              <a:t>Startsida – skriv rubrik här</a:t>
            </a:r>
          </a:p>
        </p:txBody>
      </p:sp>
      <p:sp>
        <p:nvSpPr>
          <p:cNvPr id="3" name="Underrubrik 2">
            <a:extLst>
              <a:ext uri="{FF2B5EF4-FFF2-40B4-BE49-F238E27FC236}">
                <a16:creationId xmlns:a16="http://schemas.microsoft.com/office/drawing/2014/main" id="{45419166-2568-481F-9233-BD169E157983}"/>
              </a:ext>
            </a:extLst>
          </p:cNvPr>
          <p:cNvSpPr>
            <a:spLocks noGrp="1"/>
          </p:cNvSpPr>
          <p:nvPr>
            <p:ph type="subTitle" idx="1" hasCustomPrompt="1"/>
          </p:nvPr>
        </p:nvSpPr>
        <p:spPr>
          <a:xfrm>
            <a:off x="965860" y="4682684"/>
            <a:ext cx="10493828" cy="886843"/>
          </a:xfrm>
        </p:spPr>
        <p:txBody>
          <a:bodyPr/>
          <a:lstStyle>
            <a:lvl1pPr marL="0" indent="0" algn="l">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12264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55D601-63D3-5657-296E-52BDA0D5A0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CE6265F-656E-EC7B-7304-B6C6C6DBA5F4}"/>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4" name="Platshållare för sidfot 3">
            <a:extLst>
              <a:ext uri="{FF2B5EF4-FFF2-40B4-BE49-F238E27FC236}">
                <a16:creationId xmlns:a16="http://schemas.microsoft.com/office/drawing/2014/main" id="{8641AFA4-520B-E0AF-76B2-335F813171D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2AB7AA2-A021-DF1C-ABC3-22F3CCB93A64}"/>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249531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3949433-17AC-27C4-73BC-B3EFD2C3321E}"/>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3" name="Platshållare för sidfot 2">
            <a:extLst>
              <a:ext uri="{FF2B5EF4-FFF2-40B4-BE49-F238E27FC236}">
                <a16:creationId xmlns:a16="http://schemas.microsoft.com/office/drawing/2014/main" id="{E4BC88EF-CEB4-8F05-85CA-2E1BEBB5FDB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3B9BEF3-3793-70F8-C2D8-F80B7DC4B0B9}"/>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94611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A2352C-50C4-D9E4-0B4C-4AB3C7A75F9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E12767-C19F-654F-DEA0-AA0C83087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D3BD429-E5A6-3384-D3CF-A3EE790A4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9F3A488-F1CA-A513-A25A-6CBC210C3E93}"/>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6" name="Platshållare för sidfot 5">
            <a:extLst>
              <a:ext uri="{FF2B5EF4-FFF2-40B4-BE49-F238E27FC236}">
                <a16:creationId xmlns:a16="http://schemas.microsoft.com/office/drawing/2014/main" id="{FF5EFF01-C7C4-997D-252E-CD60BB6BC19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A19DB16-3407-F487-F2EC-5BBCC3997323}"/>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326166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D89D35-CF68-D990-B80A-056F6FA446B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1054402-1A46-5E0D-9C88-DB145F6C55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B53E0FE-3B0D-AAFD-1C66-3E372F8D5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F880FD-406A-1280-0CC7-1AF4D366910B}"/>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6" name="Platshållare för sidfot 5">
            <a:extLst>
              <a:ext uri="{FF2B5EF4-FFF2-40B4-BE49-F238E27FC236}">
                <a16:creationId xmlns:a16="http://schemas.microsoft.com/office/drawing/2014/main" id="{93DD9BAE-1785-9059-6F6E-278FFC1AF6A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BF431F7-5862-3F27-44B2-050B970DF236}"/>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92554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BDD4C9-4B44-9D1D-5485-0C453CFE095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4F234BF-1E41-EF10-C40B-91E527430D6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A41402-5E2C-3CC1-7B54-44F90764949A}"/>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16B8D09D-ABA3-C3A9-21BD-B4551514C9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4D63FA2-C085-E634-5CFF-378EC4429ADD}"/>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418010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ED90D2B-D61B-BBF9-A882-82C357AD027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56BE5C0-CD50-34D3-506F-D947B9C9D16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A33ADF6-0F9D-973A-1221-8AE753EDBA7C}"/>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FF5C98E5-498B-21E5-1481-626997FA892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0822DA1-6B59-F8A9-1DB0-5F64675F4053}"/>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226031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963A5-E848-0544-431B-526DECCDC21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778BED-F096-5CB5-32F0-3A6C227A7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D3688C3-BC5A-2764-FBF4-C79A94D6A902}"/>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5D40773E-DC69-F873-7C74-C6FFE0B91C7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37A3B0A-072C-073E-9214-172459898E58}"/>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90835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AB8100-73EB-9CEC-82DA-55E5A0F95B7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0E69359-3F2D-818C-7CAF-0949AA12B40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DC6C716-75EE-327A-9A46-38F964B15D37}"/>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9ABC0CFA-F673-C91F-CE6D-C3F8A3F55EB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D5367E-3FA7-A1CD-14F9-CF78A22966DF}"/>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306910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2528F-2D86-D759-97A5-5EDA942036F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74BD8F4-53AC-8895-EB5E-628E99375E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64CA472-A5E0-16F5-7776-0EE1F0202D5C}"/>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3CA59E44-2E28-C813-BFCF-88BAD82035A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59CF4E-6B4C-86AE-8C54-A9CE8688D10B}"/>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651679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C84687-6276-19F0-7178-CEACAF2A7FF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CD960F6-E8EA-4919-42E3-B7CE7283FEC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077C590-343E-0DAC-AF29-93D8C538586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AFF5202-9853-FA7B-6B9A-B89475D4C228}"/>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6" name="Platshållare för sidfot 5">
            <a:extLst>
              <a:ext uri="{FF2B5EF4-FFF2-40B4-BE49-F238E27FC236}">
                <a16:creationId xmlns:a16="http://schemas.microsoft.com/office/drawing/2014/main" id="{B08B962F-DD12-60D2-8C7D-62610D0EFA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C9B905-0252-837E-9A12-7400A295CFD0}"/>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427343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dirty="0"/>
              <a:t>Normalsida – skriv rubrik här</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2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BB00EB-1B94-4ACC-E242-D99F5A405CB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04AA64A-04DA-FFFC-B869-F43FC39B7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F92DCD2-28B2-31A2-6275-6E137D9D994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DD5CF2D-B3C3-3EC4-76BD-3AE4E0935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9E80979-626A-6657-94D9-6013E528019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D1A086B-84FC-6E9F-B7DC-43FBB4C3552F}"/>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8" name="Platshållare för sidfot 7">
            <a:extLst>
              <a:ext uri="{FF2B5EF4-FFF2-40B4-BE49-F238E27FC236}">
                <a16:creationId xmlns:a16="http://schemas.microsoft.com/office/drawing/2014/main" id="{C474887E-3A7F-32E1-BF91-D0CCB2B2CCD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828BE43-0D7B-C752-7329-CEF686F09B7F}"/>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446764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414EBE-DD91-2A53-7752-521540984FE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EAC3671-7168-75D6-BABB-4A0792EB5AC3}"/>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4" name="Platshållare för sidfot 3">
            <a:extLst>
              <a:ext uri="{FF2B5EF4-FFF2-40B4-BE49-F238E27FC236}">
                <a16:creationId xmlns:a16="http://schemas.microsoft.com/office/drawing/2014/main" id="{EF52A809-7EC0-495B-BAF0-CDC542D7FAD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8293C58-EDEF-FF93-20B7-CDFB1A810B4A}"/>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06476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A31D58E-14C8-CB31-F9D4-24838A19E7AC}"/>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3" name="Platshållare för sidfot 2">
            <a:extLst>
              <a:ext uri="{FF2B5EF4-FFF2-40B4-BE49-F238E27FC236}">
                <a16:creationId xmlns:a16="http://schemas.microsoft.com/office/drawing/2014/main" id="{DC5DA482-0D3B-1433-8C74-D1BF8CC5820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150F2DC-428E-339A-AA02-B26A1CE6096E}"/>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7501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CAC82A-59CE-11EB-7E9D-7F5C3DE901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6454DC4-FC0C-978C-C527-DCCBC48B0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80E415E-3DA0-34EB-A527-7D367CD94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2B76A75-2DEB-48EB-7D9A-B828A37580BF}"/>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6" name="Platshållare för sidfot 5">
            <a:extLst>
              <a:ext uri="{FF2B5EF4-FFF2-40B4-BE49-F238E27FC236}">
                <a16:creationId xmlns:a16="http://schemas.microsoft.com/office/drawing/2014/main" id="{2DA8AE54-A178-9C26-25A5-5297B2D1E27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4822A2E-4DCC-96C3-1D55-7E93EF2A38C1}"/>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77114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DE5864-6504-6B22-5AEB-02AA2875376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A0701A1-7F01-2090-C6D0-4FE1C79012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3A15AEE-24BC-8A33-D27C-D01426F30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303D4A9-AA60-9628-B393-C5CC25A2610C}"/>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6" name="Platshållare för sidfot 5">
            <a:extLst>
              <a:ext uri="{FF2B5EF4-FFF2-40B4-BE49-F238E27FC236}">
                <a16:creationId xmlns:a16="http://schemas.microsoft.com/office/drawing/2014/main" id="{C108F8AC-60D8-E2C1-B97D-AADF320B9B0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9CF4975-0031-8342-C1BE-3F1EC6DDCC3E}"/>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3956489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AD15-B51F-24B4-F6E0-47678126573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71A73D2-A192-BCF6-652A-BC93351CB17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1911AE2-505F-FEB2-A2E1-DBC34B930ACD}"/>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96D2823E-38D9-4D0F-FFAA-3D4DE2EFDA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7FB6C1D-E506-2D0A-A6E2-9B22C3A4E114}"/>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217220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B730C07-17FA-9670-3321-8D653EE7FBC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6C39ADA-BFDB-39A8-7330-40CB55BDB8B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08D2319-E443-76B0-1156-8D1CAF892504}"/>
              </a:ext>
            </a:extLst>
          </p:cNvPr>
          <p:cNvSpPr>
            <a:spLocks noGrp="1"/>
          </p:cNvSpPr>
          <p:nvPr>
            <p:ph type="dt" sz="half" idx="10"/>
          </p:nvPr>
        </p:nvSpPr>
        <p:spPr/>
        <p:txBody>
          <a:body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3B18E220-17E7-5C8A-DB04-A57D2407C4D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05DD93C-548F-BC83-8AF1-C8E5FCBFD3A9}"/>
              </a:ext>
            </a:extLst>
          </p:cNvPr>
          <p:cNvSpPr>
            <a:spLocks noGrp="1"/>
          </p:cNvSpPr>
          <p:nvPr>
            <p:ph type="sldNum" sz="quarter" idx="12"/>
          </p:nvPr>
        </p:nvSpPr>
        <p:spPr/>
        <p:txBody>
          <a:bodyPr/>
          <a:lstStyle/>
          <a:p>
            <a:fld id="{D07AA01D-6225-4618-9472-D123962C13F9}" type="slidenum">
              <a:rPr lang="sv-SE" smtClean="0"/>
              <a:t>‹#›</a:t>
            </a:fld>
            <a:endParaRPr lang="sv-SE"/>
          </a:p>
        </p:txBody>
      </p:sp>
    </p:spTree>
    <p:extLst>
      <p:ext uri="{BB962C8B-B14F-4D97-AF65-F5344CB8AC3E}">
        <p14:creationId xmlns:p14="http://schemas.microsoft.com/office/powerpoint/2010/main" val="1199804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Övergångsida/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86C626-F1B6-49F8-BFBF-A500CD82B242}"/>
              </a:ext>
            </a:extLst>
          </p:cNvPr>
          <p:cNvSpPr/>
          <p:nvPr userDrawn="1"/>
        </p:nvSpPr>
        <p:spPr>
          <a:xfrm>
            <a:off x="0" y="0"/>
            <a:ext cx="12192000" cy="4286992"/>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448E062A-0485-42BC-BA34-5C3D7A215FD6}"/>
              </a:ext>
            </a:extLst>
          </p:cNvPr>
          <p:cNvSpPr/>
          <p:nvPr userDrawn="1"/>
        </p:nvSpPr>
        <p:spPr>
          <a:xfrm>
            <a:off x="0" y="4144488"/>
            <a:ext cx="12192000" cy="271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3381455"/>
            <a:ext cx="10515600" cy="620530"/>
          </a:xfrm>
        </p:spPr>
        <p:txBody>
          <a:bodyPr/>
          <a:lstStyle>
            <a:lvl1pPr>
              <a:defRPr/>
            </a:lvl1pPr>
          </a:lstStyle>
          <a:p>
            <a:r>
              <a:rPr lang="sv-SE" dirty="0"/>
              <a:t>Övergångssida eller citat</a:t>
            </a:r>
          </a:p>
        </p:txBody>
      </p:sp>
      <p:pic>
        <p:nvPicPr>
          <p:cNvPr id="7" name="Bildobjekt 6">
            <a:extLst>
              <a:ext uri="{FF2B5EF4-FFF2-40B4-BE49-F238E27FC236}">
                <a16:creationId xmlns:a16="http://schemas.microsoft.com/office/drawing/2014/main" id="{92AE39C3-4403-4075-A1DC-906BDF51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
        <p:nvSpPr>
          <p:cNvPr id="9" name="Likbent triangel 8">
            <a:extLst>
              <a:ext uri="{FF2B5EF4-FFF2-40B4-BE49-F238E27FC236}">
                <a16:creationId xmlns:a16="http://schemas.microsoft.com/office/drawing/2014/main" id="{4F4AADD8-469A-4ACC-A562-FEA83CE4C587}"/>
              </a:ext>
            </a:extLst>
          </p:cNvPr>
          <p:cNvSpPr/>
          <p:nvPr userDrawn="1"/>
        </p:nvSpPr>
        <p:spPr>
          <a:xfrm rot="10800000">
            <a:off x="1481804" y="4110880"/>
            <a:ext cx="390988" cy="333897"/>
          </a:xfrm>
          <a:prstGeom prs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794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630BE71-6D9C-42A6-A9CB-CC6A60AFE82E}"/>
              </a:ext>
            </a:extLst>
          </p:cNvPr>
          <p:cNvSpPr/>
          <p:nvPr userDrawn="1"/>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innehåll 3">
            <a:extLst>
              <a:ext uri="{FF2B5EF4-FFF2-40B4-BE49-F238E27FC236}">
                <a16:creationId xmlns:a16="http://schemas.microsoft.com/office/drawing/2014/main" id="{EB1DB8EE-101B-45D9-A6EA-909E0CA290B7}"/>
              </a:ext>
            </a:extLst>
          </p:cNvPr>
          <p:cNvSpPr txBox="1">
            <a:spLocks noGrp="1"/>
          </p:cNvSpPr>
          <p:nvPr>
            <p:ph idx="1"/>
          </p:nvPr>
        </p:nvSpPr>
        <p:spPr>
          <a:xfrm>
            <a:off x="465706" y="1906218"/>
            <a:ext cx="9477169" cy="3901173"/>
          </a:xfrm>
          <a:prstGeom prst="rect">
            <a:avLst/>
          </a:prstGeom>
          <a:noFill/>
        </p:spPr>
        <p:txBody>
          <a:bodyPr wrap="square" lIns="0" tIns="0" rIns="0" bIns="0" rtlCol="0">
            <a:noAutofit/>
          </a:bodyPr>
          <a:lstStyle/>
          <a:p>
            <a:pPr marL="457200" lvl="0" indent="0">
              <a:lnSpc>
                <a:spcPct val="150000"/>
              </a:lnSpc>
              <a:buNone/>
            </a:pPr>
            <a:r>
              <a:rPr lang="sv-SE">
                <a:latin typeface="Gill Sans MT" panose="020B0502020104020203" pitchFamily="34" charset="0"/>
                <a:cs typeface="Times New Roman" panose="02020603050405020304" pitchFamily="18" charset="0"/>
              </a:rPr>
              <a:t>Klicka här för att ändra format på bakgrundstexten</a:t>
            </a:r>
          </a:p>
          <a:p>
            <a:pPr marL="457200" lvl="1" indent="0">
              <a:lnSpc>
                <a:spcPct val="150000"/>
              </a:lnSpc>
              <a:buNone/>
            </a:pPr>
            <a:r>
              <a:rPr lang="sv-SE">
                <a:latin typeface="Gill Sans MT" panose="020B0502020104020203" pitchFamily="34" charset="0"/>
                <a:cs typeface="Times New Roman" panose="02020603050405020304" pitchFamily="18" charset="0"/>
              </a:rPr>
              <a:t>Nivå två</a:t>
            </a:r>
          </a:p>
          <a:p>
            <a:pPr marL="457200" lvl="2" indent="0">
              <a:lnSpc>
                <a:spcPct val="150000"/>
              </a:lnSpc>
              <a:buNone/>
            </a:pPr>
            <a:r>
              <a:rPr lang="sv-SE">
                <a:latin typeface="Gill Sans MT" panose="020B0502020104020203" pitchFamily="34" charset="0"/>
                <a:cs typeface="Times New Roman" panose="02020603050405020304" pitchFamily="18" charset="0"/>
              </a:rPr>
              <a:t>Nivå tre</a:t>
            </a:r>
          </a:p>
          <a:p>
            <a:pPr marL="457200" lvl="3" indent="0">
              <a:lnSpc>
                <a:spcPct val="150000"/>
              </a:lnSpc>
              <a:buNone/>
            </a:pPr>
            <a:r>
              <a:rPr lang="sv-SE">
                <a:latin typeface="Gill Sans MT" panose="020B0502020104020203" pitchFamily="34" charset="0"/>
                <a:cs typeface="Times New Roman" panose="02020603050405020304" pitchFamily="18" charset="0"/>
              </a:rPr>
              <a:t>Nivå fyra</a:t>
            </a:r>
          </a:p>
          <a:p>
            <a:pPr marL="457200" lvl="4" indent="0">
              <a:lnSpc>
                <a:spcPct val="150000"/>
              </a:lnSpc>
              <a:buNone/>
            </a:pPr>
            <a:r>
              <a:rPr lang="sv-SE">
                <a:latin typeface="Gill Sans MT" panose="020B0502020104020203" pitchFamily="34" charset="0"/>
                <a:cs typeface="Times New Roman" panose="02020603050405020304" pitchFamily="18" charset="0"/>
              </a:rPr>
              <a:t>Nivå fem</a:t>
            </a:r>
            <a:endParaRPr lang="sv-SE" sz="2400" dirty="0"/>
          </a:p>
        </p:txBody>
      </p:sp>
      <p:sp>
        <p:nvSpPr>
          <p:cNvPr id="6" name="Rubrik 1">
            <a:extLst>
              <a:ext uri="{FF2B5EF4-FFF2-40B4-BE49-F238E27FC236}">
                <a16:creationId xmlns:a16="http://schemas.microsoft.com/office/drawing/2014/main" id="{76350F4E-D611-4329-B994-E1F3D3081016}"/>
              </a:ext>
            </a:extLst>
          </p:cNvPr>
          <p:cNvSpPr>
            <a:spLocks noGrp="1"/>
          </p:cNvSpPr>
          <p:nvPr>
            <p:ph type="title" hasCustomPrompt="1"/>
          </p:nvPr>
        </p:nvSpPr>
        <p:spPr>
          <a:xfrm>
            <a:off x="612569" y="723207"/>
            <a:ext cx="10515600" cy="549412"/>
          </a:xfrm>
        </p:spPr>
        <p:txBody>
          <a:bodyPr/>
          <a:lstStyle>
            <a:lvl1pPr>
              <a:defRPr/>
            </a:lvl1pPr>
          </a:lstStyle>
          <a:p>
            <a:r>
              <a:rPr lang="sv-SE" dirty="0"/>
              <a:t>Tack! Vi finns på…</a:t>
            </a:r>
          </a:p>
        </p:txBody>
      </p:sp>
    </p:spTree>
    <p:extLst>
      <p:ext uri="{BB962C8B-B14F-4D97-AF65-F5344CB8AC3E}">
        <p14:creationId xmlns:p14="http://schemas.microsoft.com/office/powerpoint/2010/main" val="11832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39AE7C-BAD8-4492-0BD6-4684F22BF9C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1ECE5C3-C498-87ED-027E-3C7F7819E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C1C0E6D-6743-BF21-CE32-1417CB3F115D}"/>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7F2BEB35-BF4C-F940-9C4B-07B2D9A856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9047FED-29C8-444F-D6D4-DFD11E68FD6D}"/>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2151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535782-CDEE-2859-D0E5-DAD6AC76BC9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AFC4825-A402-C7C8-8448-C5C12A30CAD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7F1508C-C2F8-933F-A24C-2566FC017B51}"/>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4A28D99B-BBBA-30E8-DF05-8D7BABA9539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1BA8DF-0357-BDD0-0133-41F1035BB65F}"/>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428417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11166E-409B-10AF-576C-1141B302E0C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20B1C26-4F2D-D2DF-2162-947F79653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24FD641-AD2D-1E88-22B9-5D74F179FC3F}"/>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FC9DD70C-21F9-70DC-1877-FE58F2338A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253C0B-F4D2-0831-6D89-A5EEA9D6D810}"/>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185965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221D5-6518-3921-0040-388602309C7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5BB2B8-F9CC-2F34-C9B9-ADB59003F4C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B3CDC03-173E-2B26-8351-0D880B51F01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F1BB814-9D4D-0A15-82E3-B42052464771}"/>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6" name="Platshållare för sidfot 5">
            <a:extLst>
              <a:ext uri="{FF2B5EF4-FFF2-40B4-BE49-F238E27FC236}">
                <a16:creationId xmlns:a16="http://schemas.microsoft.com/office/drawing/2014/main" id="{230140F6-2884-BF53-18EE-C4C99945925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D8D2B0E-0656-3BE6-0CC3-AB0171CC44F4}"/>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69698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B1CB9A-440B-9A13-A16C-5AE2B67F1FF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B677948-4856-6763-B5D1-B341BA32A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02B39FA-C5B5-D308-4E43-6EF452ED03B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EABF19F-A745-8843-96B7-944DEBC4E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6439224-5C23-DD71-6E96-027BB2FF007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24B021E-01BB-B0B2-CF88-F6F56EE938AD}"/>
              </a:ext>
            </a:extLst>
          </p:cNvPr>
          <p:cNvSpPr>
            <a:spLocks noGrp="1"/>
          </p:cNvSpPr>
          <p:nvPr>
            <p:ph type="dt" sz="half" idx="10"/>
          </p:nvPr>
        </p:nvSpPr>
        <p:spPr/>
        <p:txBody>
          <a:bodyPr/>
          <a:lstStyle/>
          <a:p>
            <a:fld id="{D588015F-E7C1-4EFC-A2D4-797E657238E0}" type="datetimeFigureOut">
              <a:rPr lang="sv-SE" smtClean="0"/>
              <a:t>2026-03-18</a:t>
            </a:fld>
            <a:endParaRPr lang="sv-SE"/>
          </a:p>
        </p:txBody>
      </p:sp>
      <p:sp>
        <p:nvSpPr>
          <p:cNvPr id="8" name="Platshållare för sidfot 7">
            <a:extLst>
              <a:ext uri="{FF2B5EF4-FFF2-40B4-BE49-F238E27FC236}">
                <a16:creationId xmlns:a16="http://schemas.microsoft.com/office/drawing/2014/main" id="{77635C8A-2F78-1394-06AD-0755FCEB5C6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F3EDC70-19F8-8927-7989-53B472C6AF6C}"/>
              </a:ext>
            </a:extLst>
          </p:cNvPr>
          <p:cNvSpPr>
            <a:spLocks noGrp="1"/>
          </p:cNvSpPr>
          <p:nvPr>
            <p:ph type="sldNum" sz="quarter" idx="12"/>
          </p:nvPr>
        </p:nvSpPr>
        <p:spPr/>
        <p:txBody>
          <a:bodyPr/>
          <a:lstStyle/>
          <a:p>
            <a:fld id="{15D4748B-11EE-4FB3-8446-F845FFD23832}" type="slidenum">
              <a:rPr lang="sv-SE" smtClean="0"/>
              <a:t>‹#›</a:t>
            </a:fld>
            <a:endParaRPr lang="sv-SE"/>
          </a:p>
        </p:txBody>
      </p:sp>
    </p:spTree>
    <p:extLst>
      <p:ext uri="{BB962C8B-B14F-4D97-AF65-F5344CB8AC3E}">
        <p14:creationId xmlns:p14="http://schemas.microsoft.com/office/powerpoint/2010/main" val="329586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F6AAC83-756F-4E9F-ABEE-10548486AECD}"/>
              </a:ext>
            </a:extLst>
          </p:cNvPr>
          <p:cNvSpPr/>
          <p:nvPr userDrawn="1"/>
        </p:nvSpPr>
        <p:spPr>
          <a:xfrm>
            <a:off x="0" y="3778"/>
            <a:ext cx="12192000" cy="38001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rubrik 1">
            <a:extLst>
              <a:ext uri="{FF2B5EF4-FFF2-40B4-BE49-F238E27FC236}">
                <a16:creationId xmlns:a16="http://schemas.microsoft.com/office/drawing/2014/main" id="{088E9E2C-577B-432F-A39B-7431CA615A7D}"/>
              </a:ext>
            </a:extLst>
          </p:cNvPr>
          <p:cNvSpPr>
            <a:spLocks noGrp="1"/>
          </p:cNvSpPr>
          <p:nvPr>
            <p:ph type="title"/>
          </p:nvPr>
        </p:nvSpPr>
        <p:spPr>
          <a:xfrm>
            <a:off x="612569" y="724945"/>
            <a:ext cx="10515600" cy="546902"/>
          </a:xfrm>
          <a:prstGeom prst="rect">
            <a:avLst/>
          </a:prstGeom>
        </p:spPr>
        <p:txBody>
          <a:bodyPr vert="horz" lIns="0" tIns="0" rIns="0" bIns="0" rtlCol="0" anchor="t" anchorCtr="0">
            <a:noAutofit/>
          </a:bodyPr>
          <a:lstStyle/>
          <a:p>
            <a:r>
              <a:rPr lang="sv-SE"/>
              <a:t>rubrik</a:t>
            </a:r>
          </a:p>
        </p:txBody>
      </p:sp>
      <p:sp>
        <p:nvSpPr>
          <p:cNvPr id="3" name="Platshållare för text 2">
            <a:extLst>
              <a:ext uri="{FF2B5EF4-FFF2-40B4-BE49-F238E27FC236}">
                <a16:creationId xmlns:a16="http://schemas.microsoft.com/office/drawing/2014/main" id="{988AE464-3617-4F3D-ABAD-7C09B2F2D79F}"/>
              </a:ext>
            </a:extLst>
          </p:cNvPr>
          <p:cNvSpPr>
            <a:spLocks noGrp="1"/>
          </p:cNvSpPr>
          <p:nvPr>
            <p:ph type="body" idx="1"/>
          </p:nvPr>
        </p:nvSpPr>
        <p:spPr>
          <a:xfrm>
            <a:off x="612569" y="1437300"/>
            <a:ext cx="10515600" cy="4351338"/>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FF203738-3B75-41B8-9FD6-6DBACEFB514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74241" y="90641"/>
            <a:ext cx="1297463" cy="198945"/>
          </a:xfrm>
          <a:prstGeom prst="rect">
            <a:avLst/>
          </a:prstGeom>
        </p:spPr>
      </p:pic>
      <p:pic>
        <p:nvPicPr>
          <p:cNvPr id="4" name="Bildobjekt 3">
            <a:extLst>
              <a:ext uri="{FF2B5EF4-FFF2-40B4-BE49-F238E27FC236}">
                <a16:creationId xmlns:a16="http://schemas.microsoft.com/office/drawing/2014/main" id="{E528489E-DF45-B820-689F-505961774B03}"/>
              </a:ext>
            </a:extLst>
          </p:cNvPr>
          <p:cNvPicPr>
            <a:picLocks noChangeAspect="1"/>
          </p:cNvPicPr>
          <p:nvPr userDrawn="1"/>
        </p:nvPicPr>
        <p:blipFill>
          <a:blip r:embed="rId7"/>
          <a:stretch>
            <a:fillRect/>
          </a:stretch>
        </p:blipFill>
        <p:spPr>
          <a:xfrm>
            <a:off x="8761703" y="21424"/>
            <a:ext cx="609955" cy="304978"/>
          </a:xfrm>
          <a:prstGeom prst="rect">
            <a:avLst/>
          </a:prstGeom>
        </p:spPr>
      </p:pic>
      <p:pic>
        <p:nvPicPr>
          <p:cNvPr id="2052" name="Picture 4" descr="Logotyp för Myndigheten för civilt försvar, länk till startsidan">
            <a:extLst>
              <a:ext uri="{FF2B5EF4-FFF2-40B4-BE49-F238E27FC236}">
                <a16:creationId xmlns:a16="http://schemas.microsoft.com/office/drawing/2014/main" id="{E0C78E35-BB2B-C40A-2899-3D8E5574424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452472" y="23176"/>
            <a:ext cx="840955" cy="29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971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4D7E801-8726-67BA-9D8A-E716CC1439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BF3C4BB-4AF6-83B8-D19E-74B1E4CE8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200C5C5-EDF2-7EA6-1532-D012F0E6F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8015F-E7C1-4EFC-A2D4-797E657238E0}" type="datetimeFigureOut">
              <a:rPr lang="sv-SE" smtClean="0"/>
              <a:t>2026-03-18</a:t>
            </a:fld>
            <a:endParaRPr lang="sv-SE"/>
          </a:p>
        </p:txBody>
      </p:sp>
      <p:sp>
        <p:nvSpPr>
          <p:cNvPr id="5" name="Platshållare för sidfot 4">
            <a:extLst>
              <a:ext uri="{FF2B5EF4-FFF2-40B4-BE49-F238E27FC236}">
                <a16:creationId xmlns:a16="http://schemas.microsoft.com/office/drawing/2014/main" id="{08E83E19-1DBB-9EF1-B9C0-07A8DDCF1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E845FD5-038D-36AE-8360-7B553E49C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4748B-11EE-4FB3-8446-F845FFD23832}" type="slidenum">
              <a:rPr lang="sv-SE" smtClean="0"/>
              <a:t>‹#›</a:t>
            </a:fld>
            <a:endParaRPr lang="sv-SE"/>
          </a:p>
        </p:txBody>
      </p:sp>
    </p:spTree>
    <p:extLst>
      <p:ext uri="{BB962C8B-B14F-4D97-AF65-F5344CB8AC3E}">
        <p14:creationId xmlns:p14="http://schemas.microsoft.com/office/powerpoint/2010/main" val="22748413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C7B71E7-D888-A75C-0D05-BE0289066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B0814E9-E002-29B3-8834-B49172A7E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3D228C8-5738-D367-456D-A5ACBD17A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BBA0A-6DE0-4C29-985A-32A5843C912C}" type="datetimeFigureOut">
              <a:rPr lang="sv-SE" smtClean="0"/>
              <a:t>2026-03-18</a:t>
            </a:fld>
            <a:endParaRPr lang="sv-SE"/>
          </a:p>
        </p:txBody>
      </p:sp>
      <p:sp>
        <p:nvSpPr>
          <p:cNvPr id="5" name="Platshållare för sidfot 4">
            <a:extLst>
              <a:ext uri="{FF2B5EF4-FFF2-40B4-BE49-F238E27FC236}">
                <a16:creationId xmlns:a16="http://schemas.microsoft.com/office/drawing/2014/main" id="{FA53D2F9-B689-E2C6-92C8-03DCA65CC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060A03-7246-4D17-83BF-14EB45AD2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AA01D-6225-4618-9472-D123962C13F9}" type="slidenum">
              <a:rPr lang="sv-SE" smtClean="0"/>
              <a:t>‹#›</a:t>
            </a:fld>
            <a:endParaRPr lang="sv-SE"/>
          </a:p>
        </p:txBody>
      </p:sp>
    </p:spTree>
    <p:extLst>
      <p:ext uri="{BB962C8B-B14F-4D97-AF65-F5344CB8AC3E}">
        <p14:creationId xmlns:p14="http://schemas.microsoft.com/office/powerpoint/2010/main" val="423554084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lantmateriet.se/globalassets/om-lantmateriet/var-samverkan-med-andra/rgs_lista_karta_uppdelning_av_vastra_gotaland.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descr="Polisbil på gatan">
            <a:extLst>
              <a:ext uri="{FF2B5EF4-FFF2-40B4-BE49-F238E27FC236}">
                <a16:creationId xmlns:a16="http://schemas.microsoft.com/office/drawing/2014/main" id="{78BFB55A-8D27-F108-D079-63D2F366E41F}"/>
              </a:ext>
            </a:extLst>
          </p:cNvPr>
          <p:cNvPicPr>
            <a:picLocks noChangeAspect="1"/>
          </p:cNvPicPr>
          <p:nvPr/>
        </p:nvPicPr>
        <p:blipFill rotWithShape="1">
          <a:blip r:embed="rId3">
            <a:extLst>
              <a:ext uri="{28A0092B-C50C-407E-A947-70E740481C1C}">
                <a14:useLocalDpi xmlns:a14="http://schemas.microsoft.com/office/drawing/2010/main" val="0"/>
              </a:ext>
            </a:extLst>
          </a:blip>
          <a:srcRect r="50813" b="43977"/>
          <a:stretch/>
        </p:blipFill>
        <p:spPr>
          <a:xfrm>
            <a:off x="3998557" y="0"/>
            <a:ext cx="8193444" cy="6858000"/>
          </a:xfrm>
          <a:prstGeom prst="rect">
            <a:avLst/>
          </a:prstGeom>
        </p:spPr>
      </p:pic>
      <p:pic>
        <p:nvPicPr>
          <p:cNvPr id="6" name="Bildobjekt 5" descr="Lantmäteriets logotyp">
            <a:extLst>
              <a:ext uri="{FF2B5EF4-FFF2-40B4-BE49-F238E27FC236}">
                <a16:creationId xmlns:a16="http://schemas.microsoft.com/office/drawing/2014/main" id="{5C456099-6058-48D0-85F3-E79936929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2385" y="425302"/>
            <a:ext cx="1168096" cy="179108"/>
          </a:xfrm>
          <a:prstGeom prst="rect">
            <a:avLst/>
          </a:prstGeom>
        </p:spPr>
      </p:pic>
      <p:sp>
        <p:nvSpPr>
          <p:cNvPr id="3" name="Rubrik 2">
            <a:extLst>
              <a:ext uri="{FF2B5EF4-FFF2-40B4-BE49-F238E27FC236}">
                <a16:creationId xmlns:a16="http://schemas.microsoft.com/office/drawing/2014/main" id="{A412031B-B9E4-1B35-E4FB-DD6B6495C95E}"/>
              </a:ext>
            </a:extLst>
          </p:cNvPr>
          <p:cNvSpPr>
            <a:spLocks noGrp="1"/>
          </p:cNvSpPr>
          <p:nvPr>
            <p:ph type="ctrTitle"/>
          </p:nvPr>
        </p:nvSpPr>
        <p:spPr>
          <a:xfrm>
            <a:off x="744634" y="1214259"/>
            <a:ext cx="7282947" cy="2237993"/>
          </a:xfrm>
          <a:effectLst>
            <a:glow rad="1054100">
              <a:schemeClr val="accent2">
                <a:satMod val="175000"/>
                <a:alpha val="30000"/>
              </a:schemeClr>
            </a:glow>
          </a:effectLst>
        </p:spPr>
        <p:txBody>
          <a:bodyPr/>
          <a:lstStyle/>
          <a:p>
            <a:pPr>
              <a:lnSpc>
                <a:spcPct val="80000"/>
              </a:lnSpc>
            </a:pPr>
            <a:r>
              <a:rPr lang="sv-SE" sz="11500" b="1" spc="300" dirty="0"/>
              <a:t>Blåljuskollen</a:t>
            </a:r>
          </a:p>
        </p:txBody>
      </p:sp>
      <p:pic>
        <p:nvPicPr>
          <p:cNvPr id="2" name="Bildobjekt 1">
            <a:extLst>
              <a:ext uri="{FF2B5EF4-FFF2-40B4-BE49-F238E27FC236}">
                <a16:creationId xmlns:a16="http://schemas.microsoft.com/office/drawing/2014/main" id="{B57A4560-9267-F577-C165-B291D64EDE36}"/>
              </a:ext>
            </a:extLst>
          </p:cNvPr>
          <p:cNvPicPr>
            <a:picLocks noChangeAspect="1"/>
          </p:cNvPicPr>
          <p:nvPr/>
        </p:nvPicPr>
        <p:blipFill>
          <a:blip r:embed="rId5"/>
          <a:stretch>
            <a:fillRect/>
          </a:stretch>
        </p:blipFill>
        <p:spPr>
          <a:xfrm>
            <a:off x="8356753" y="322053"/>
            <a:ext cx="780211" cy="390106"/>
          </a:xfrm>
          <a:prstGeom prst="rect">
            <a:avLst/>
          </a:prstGeom>
        </p:spPr>
      </p:pic>
      <p:sp>
        <p:nvSpPr>
          <p:cNvPr id="13" name="textruta 12">
            <a:extLst>
              <a:ext uri="{FF2B5EF4-FFF2-40B4-BE49-F238E27FC236}">
                <a16:creationId xmlns:a16="http://schemas.microsoft.com/office/drawing/2014/main" id="{14F2671E-AEC2-3160-427F-0086F4156EA1}"/>
              </a:ext>
            </a:extLst>
          </p:cNvPr>
          <p:cNvSpPr txBox="1"/>
          <p:nvPr/>
        </p:nvSpPr>
        <p:spPr>
          <a:xfrm>
            <a:off x="744634" y="3247945"/>
            <a:ext cx="3253923" cy="646331"/>
          </a:xfrm>
          <a:prstGeom prst="rect">
            <a:avLst/>
          </a:prstGeom>
          <a:noFill/>
        </p:spPr>
        <p:txBody>
          <a:bodyPr wrap="square">
            <a:spAutoFit/>
          </a:bodyPr>
          <a:lstStyle/>
          <a:p>
            <a:r>
              <a:rPr lang="sv-SE" sz="1800" b="1" dirty="0">
                <a:latin typeface="+mj-lt"/>
              </a:rPr>
              <a:t>RÄDDAR LIV OCH EKONOMISKA VÄRDEN</a:t>
            </a:r>
            <a:endParaRPr lang="sv-SE" dirty="0">
              <a:latin typeface="+mj-lt"/>
            </a:endParaRPr>
          </a:p>
        </p:txBody>
      </p:sp>
      <p:pic>
        <p:nvPicPr>
          <p:cNvPr id="1028" name="Picture 4" descr="Logotyp för Myndigheten för civilt försvar, länk till startsidan">
            <a:extLst>
              <a:ext uri="{FF2B5EF4-FFF2-40B4-BE49-F238E27FC236}">
                <a16:creationId xmlns:a16="http://schemas.microsoft.com/office/drawing/2014/main" id="{08075B0C-BC0C-82EE-87FE-3BBF8DC62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657" y="322053"/>
            <a:ext cx="1124035" cy="39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859020F-66E6-4BD8-5FAA-AA2AA79BB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7072"/>
            <a:ext cx="12192000" cy="6480928"/>
          </a:xfrm>
          <a:prstGeom prst="rect">
            <a:avLst/>
          </a:prstGeom>
        </p:spPr>
      </p:pic>
      <p:pic>
        <p:nvPicPr>
          <p:cNvPr id="19" name="Bildobjekt 18" descr="En bild som visar text, svart, skärmbild, svart och vit&#10;&#10;Automatiskt genererad beskrivning">
            <a:extLst>
              <a:ext uri="{FF2B5EF4-FFF2-40B4-BE49-F238E27FC236}">
                <a16:creationId xmlns:a16="http://schemas.microsoft.com/office/drawing/2014/main" id="{363DE454-25C8-CDAC-01E2-A0B1F99F1754}"/>
              </a:ext>
            </a:extLst>
          </p:cNvPr>
          <p:cNvPicPr>
            <a:picLocks noChangeAspect="1"/>
          </p:cNvPicPr>
          <p:nvPr/>
        </p:nvPicPr>
        <p:blipFill rotWithShape="1">
          <a:blip r:embed="rId5">
            <a:extLst>
              <a:ext uri="{28A0092B-C50C-407E-A947-70E740481C1C}">
                <a14:useLocalDpi xmlns:a14="http://schemas.microsoft.com/office/drawing/2010/main" val="0"/>
              </a:ext>
            </a:extLst>
          </a:blip>
          <a:srcRect l="34505" t="32914" r="38366" b="38566"/>
          <a:stretch/>
        </p:blipFill>
        <p:spPr>
          <a:xfrm rot="283289">
            <a:off x="2655846" y="2888442"/>
            <a:ext cx="2774396" cy="2187539"/>
          </a:xfrm>
          <a:prstGeom prst="rect">
            <a:avLst/>
          </a:prstGeom>
        </p:spPr>
      </p:pic>
      <p:pic>
        <p:nvPicPr>
          <p:cNvPr id="11" name="Bildobjekt 10" descr="En bild som visar text, Teckensnitt, svart och vit">
            <a:extLst>
              <a:ext uri="{FF2B5EF4-FFF2-40B4-BE49-F238E27FC236}">
                <a16:creationId xmlns:a16="http://schemas.microsoft.com/office/drawing/2014/main" id="{E9732E9F-1391-E27F-8F32-C4311069D5DE}"/>
              </a:ext>
            </a:extLst>
          </p:cNvPr>
          <p:cNvPicPr>
            <a:picLocks noChangeAspect="1"/>
          </p:cNvPicPr>
          <p:nvPr/>
        </p:nvPicPr>
        <p:blipFill rotWithShape="1">
          <a:blip r:embed="rId6">
            <a:extLst>
              <a:ext uri="{28A0092B-C50C-407E-A947-70E740481C1C}">
                <a14:useLocalDpi xmlns:a14="http://schemas.microsoft.com/office/drawing/2010/main" val="0"/>
              </a:ext>
            </a:extLst>
          </a:blip>
          <a:srcRect l="17511" t="32134" r="16833" b="27734"/>
          <a:stretch/>
        </p:blipFill>
        <p:spPr>
          <a:xfrm rot="21248370">
            <a:off x="176790" y="3117464"/>
            <a:ext cx="2959550" cy="1356759"/>
          </a:xfrm>
          <a:prstGeom prst="rect">
            <a:avLst/>
          </a:prstGeom>
          <a:effectLst>
            <a:outerShdw blurRad="292100" dist="76200" dir="5400000" algn="ctr" rotWithShape="0">
              <a:srgbClr val="000000">
                <a:alpha val="43000"/>
              </a:srgbClr>
            </a:outerShdw>
          </a:effectLst>
        </p:spPr>
      </p:pic>
      <p:pic>
        <p:nvPicPr>
          <p:cNvPr id="22" name="Bildobjekt 21" descr="En bild som visar text, Teckensnitt&#10;&#10;Automatiskt genererad beskrivning">
            <a:extLst>
              <a:ext uri="{FF2B5EF4-FFF2-40B4-BE49-F238E27FC236}">
                <a16:creationId xmlns:a16="http://schemas.microsoft.com/office/drawing/2014/main" id="{D8B33E0D-D976-EE6B-C884-39C5C17C2897}"/>
              </a:ext>
            </a:extLst>
          </p:cNvPr>
          <p:cNvPicPr>
            <a:picLocks noChangeAspect="1"/>
          </p:cNvPicPr>
          <p:nvPr/>
        </p:nvPicPr>
        <p:blipFill rotWithShape="1">
          <a:blip r:embed="rId7">
            <a:extLst>
              <a:ext uri="{28A0092B-C50C-407E-A947-70E740481C1C}">
                <a14:useLocalDpi xmlns:a14="http://schemas.microsoft.com/office/drawing/2010/main" val="0"/>
              </a:ext>
            </a:extLst>
          </a:blip>
          <a:srcRect l="6536" t="11027" r="4096" b="4443"/>
          <a:stretch/>
        </p:blipFill>
        <p:spPr>
          <a:xfrm rot="20749733">
            <a:off x="208967" y="4415677"/>
            <a:ext cx="3242163" cy="2110122"/>
          </a:xfrm>
          <a:prstGeom prst="rect">
            <a:avLst/>
          </a:prstGeom>
        </p:spPr>
      </p:pic>
      <p:sp>
        <p:nvSpPr>
          <p:cNvPr id="2" name="Rubrik 1">
            <a:extLst>
              <a:ext uri="{FF2B5EF4-FFF2-40B4-BE49-F238E27FC236}">
                <a16:creationId xmlns:a16="http://schemas.microsoft.com/office/drawing/2014/main" id="{400C8356-7B1C-68D2-DCEE-9CC13C75DF41}"/>
              </a:ext>
            </a:extLst>
          </p:cNvPr>
          <p:cNvSpPr>
            <a:spLocks noGrp="1"/>
          </p:cNvSpPr>
          <p:nvPr>
            <p:ph type="title"/>
          </p:nvPr>
        </p:nvSpPr>
        <p:spPr/>
        <p:txBody>
          <a:bodyPr/>
          <a:lstStyle/>
          <a:p>
            <a:r>
              <a:rPr lang="sv-SE" sz="6000" b="1" dirty="0"/>
              <a:t>Fel information </a:t>
            </a:r>
            <a:br>
              <a:rPr lang="sv-SE" sz="4800" b="1" dirty="0"/>
            </a:br>
            <a:r>
              <a:rPr lang="sv-SE" sz="3200" b="1" dirty="0"/>
              <a:t>kan få allvarliga </a:t>
            </a:r>
            <a:br>
              <a:rPr lang="sv-SE" sz="3200" b="1" dirty="0"/>
            </a:br>
            <a:r>
              <a:rPr lang="sv-SE" sz="3200" b="1" dirty="0"/>
              <a:t>konsekvenser</a:t>
            </a:r>
          </a:p>
        </p:txBody>
      </p:sp>
      <p:pic>
        <p:nvPicPr>
          <p:cNvPr id="4" name="Bildobjekt 3" descr="En bild som visar text, Teckensnitt, svart och vit&#10;&#10;Automatiskt genererad beskrivning">
            <a:extLst>
              <a:ext uri="{FF2B5EF4-FFF2-40B4-BE49-F238E27FC236}">
                <a16:creationId xmlns:a16="http://schemas.microsoft.com/office/drawing/2014/main" id="{1C6F6CA9-3AC5-9296-CA16-20479AA62A0C}"/>
              </a:ext>
            </a:extLst>
          </p:cNvPr>
          <p:cNvPicPr>
            <a:picLocks noChangeAspect="1"/>
          </p:cNvPicPr>
          <p:nvPr/>
        </p:nvPicPr>
        <p:blipFill rotWithShape="1">
          <a:blip r:embed="rId8">
            <a:extLst>
              <a:ext uri="{28A0092B-C50C-407E-A947-70E740481C1C}">
                <a14:useLocalDpi xmlns:a14="http://schemas.microsoft.com/office/drawing/2010/main" val="0"/>
              </a:ext>
            </a:extLst>
          </a:blip>
          <a:srcRect l="18127" t="25719" r="16502" b="14215"/>
          <a:stretch/>
        </p:blipFill>
        <p:spPr>
          <a:xfrm rot="686937">
            <a:off x="5382468" y="4811005"/>
            <a:ext cx="2395230" cy="1650624"/>
          </a:xfrm>
          <a:prstGeom prst="rect">
            <a:avLst/>
          </a:prstGeom>
          <a:effectLst>
            <a:outerShdw blurRad="50800" dist="114300" dir="2700000" algn="tl" rotWithShape="0">
              <a:prstClr val="black">
                <a:alpha val="29000"/>
              </a:prstClr>
            </a:outerShdw>
          </a:effectLst>
        </p:spPr>
      </p:pic>
      <p:pic>
        <p:nvPicPr>
          <p:cNvPr id="7" name="Bildobjekt 6" descr="En bild som visar text, Teckensnitt, svart och vit">
            <a:extLst>
              <a:ext uri="{FF2B5EF4-FFF2-40B4-BE49-F238E27FC236}">
                <a16:creationId xmlns:a16="http://schemas.microsoft.com/office/drawing/2014/main" id="{9C416925-1F0C-56F1-4C92-FB8EB68438A8}"/>
              </a:ext>
            </a:extLst>
          </p:cNvPr>
          <p:cNvPicPr>
            <a:picLocks noChangeAspect="1"/>
          </p:cNvPicPr>
          <p:nvPr/>
        </p:nvPicPr>
        <p:blipFill rotWithShape="1">
          <a:blip r:embed="rId9">
            <a:extLst>
              <a:ext uri="{28A0092B-C50C-407E-A947-70E740481C1C}">
                <a14:useLocalDpi xmlns:a14="http://schemas.microsoft.com/office/drawing/2010/main" val="0"/>
              </a:ext>
            </a:extLst>
          </a:blip>
          <a:srcRect l="17061" t="17764" r="15065" b="14249"/>
          <a:stretch/>
        </p:blipFill>
        <p:spPr>
          <a:xfrm>
            <a:off x="2938574" y="4658754"/>
            <a:ext cx="2786346" cy="2093222"/>
          </a:xfrm>
          <a:prstGeom prst="rect">
            <a:avLst/>
          </a:prstGeom>
          <a:effectLst>
            <a:outerShdw blurRad="241300" dist="50800" dir="5400000" algn="ctr" rotWithShape="0">
              <a:srgbClr val="000000">
                <a:alpha val="82000"/>
              </a:srgbClr>
            </a:outerShdw>
          </a:effectLst>
        </p:spPr>
      </p:pic>
    </p:spTree>
    <p:extLst>
      <p:ext uri="{BB962C8B-B14F-4D97-AF65-F5344CB8AC3E}">
        <p14:creationId xmlns:p14="http://schemas.microsoft.com/office/powerpoint/2010/main" val="36388474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himmel, fordon, Landfordon">
            <a:extLst>
              <a:ext uri="{FF2B5EF4-FFF2-40B4-BE49-F238E27FC236}">
                <a16:creationId xmlns:a16="http://schemas.microsoft.com/office/drawing/2014/main" id="{17FBC874-20DA-A1BD-870B-A6FE1E14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83"/>
            <a:ext cx="12200259" cy="7810906"/>
          </a:xfrm>
          <a:prstGeom prst="rect">
            <a:avLst/>
          </a:prstGeom>
        </p:spPr>
      </p:pic>
      <p:sp>
        <p:nvSpPr>
          <p:cNvPr id="16" name="Frihandsfigur: Form 15">
            <a:extLst>
              <a:ext uri="{FF2B5EF4-FFF2-40B4-BE49-F238E27FC236}">
                <a16:creationId xmlns:a16="http://schemas.microsoft.com/office/drawing/2014/main" id="{153205A0-69A4-667B-5242-072D64731A98}"/>
              </a:ext>
            </a:extLst>
          </p:cNvPr>
          <p:cNvSpPr/>
          <p:nvPr/>
        </p:nvSpPr>
        <p:spPr>
          <a:xfrm>
            <a:off x="-17443" y="346566"/>
            <a:ext cx="12217701" cy="7712055"/>
          </a:xfrm>
          <a:custGeom>
            <a:avLst/>
            <a:gdLst>
              <a:gd name="connsiteX0" fmla="*/ 0 w 12183934"/>
              <a:gd name="connsiteY0" fmla="*/ 0 h 7739939"/>
              <a:gd name="connsiteX1" fmla="*/ 12183934 w 12183934"/>
              <a:gd name="connsiteY1" fmla="*/ 0 h 7739939"/>
              <a:gd name="connsiteX2" fmla="*/ 12183934 w 12183934"/>
              <a:gd name="connsiteY2" fmla="*/ 7739939 h 7739939"/>
              <a:gd name="connsiteX3" fmla="*/ 0 w 12183934"/>
              <a:gd name="connsiteY3" fmla="*/ 7739939 h 7739939"/>
            </a:gdLst>
            <a:ahLst/>
            <a:cxnLst>
              <a:cxn ang="0">
                <a:pos x="connsiteX0" y="connsiteY0"/>
              </a:cxn>
              <a:cxn ang="0">
                <a:pos x="connsiteX1" y="connsiteY1"/>
              </a:cxn>
              <a:cxn ang="0">
                <a:pos x="connsiteX2" y="connsiteY2"/>
              </a:cxn>
              <a:cxn ang="0">
                <a:pos x="connsiteX3" y="connsiteY3"/>
              </a:cxn>
            </a:cxnLst>
            <a:rect l="l" t="t" r="r" b="b"/>
            <a:pathLst>
              <a:path w="12183934" h="7739939">
                <a:moveTo>
                  <a:pt x="0" y="0"/>
                </a:moveTo>
                <a:lnTo>
                  <a:pt x="12183934" y="0"/>
                </a:lnTo>
                <a:lnTo>
                  <a:pt x="12183934" y="7739939"/>
                </a:lnTo>
                <a:lnTo>
                  <a:pt x="0" y="7739939"/>
                </a:lnTo>
                <a:close/>
              </a:path>
            </a:pathLst>
          </a:custGeom>
          <a:gradFill flip="none" rotWithShape="1">
            <a:gsLst>
              <a:gs pos="28000">
                <a:srgbClr val="DDD887"/>
              </a:gs>
              <a:gs pos="67000">
                <a:srgbClr val="5D6A77">
                  <a:alpha val="0"/>
                </a:srgbClr>
              </a:gs>
              <a:gs pos="51000">
                <a:srgbClr val="7897A9">
                  <a:alpha val="38000"/>
                </a:srgbClr>
              </a:gs>
              <a:gs pos="78000">
                <a:srgbClr val="655D6C">
                  <a:lumMod val="64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400" dirty="0"/>
          </a:p>
        </p:txBody>
      </p:sp>
      <p:sp>
        <p:nvSpPr>
          <p:cNvPr id="2" name="Rubrik 1">
            <a:extLst>
              <a:ext uri="{FF2B5EF4-FFF2-40B4-BE49-F238E27FC236}">
                <a16:creationId xmlns:a16="http://schemas.microsoft.com/office/drawing/2014/main" id="{F739D064-76E3-AFC5-1E47-8FE94C013D8D}"/>
              </a:ext>
            </a:extLst>
          </p:cNvPr>
          <p:cNvSpPr>
            <a:spLocks noGrp="1"/>
          </p:cNvSpPr>
          <p:nvPr>
            <p:ph type="title"/>
          </p:nvPr>
        </p:nvSpPr>
        <p:spPr>
          <a:xfrm>
            <a:off x="612569" y="723207"/>
            <a:ext cx="6341684" cy="1478572"/>
          </a:xfrm>
        </p:spPr>
        <p:txBody>
          <a:bodyPr/>
          <a:lstStyle/>
          <a:p>
            <a:r>
              <a:rPr lang="sv-SE" sz="4000" b="1" dirty="0"/>
              <a:t>Hittar blåljus-aktörerna rätT?</a:t>
            </a:r>
          </a:p>
        </p:txBody>
      </p:sp>
      <p:sp>
        <p:nvSpPr>
          <p:cNvPr id="3" name="Platshållare för innehåll 2">
            <a:extLst>
              <a:ext uri="{FF2B5EF4-FFF2-40B4-BE49-F238E27FC236}">
                <a16:creationId xmlns:a16="http://schemas.microsoft.com/office/drawing/2014/main" id="{1A4DF069-9A0B-D93B-F40B-F39CBE2B8253}"/>
              </a:ext>
            </a:extLst>
          </p:cNvPr>
          <p:cNvSpPr>
            <a:spLocks noGrp="1"/>
          </p:cNvSpPr>
          <p:nvPr>
            <p:ph idx="1"/>
          </p:nvPr>
        </p:nvSpPr>
        <p:spPr>
          <a:xfrm>
            <a:off x="612569" y="2260325"/>
            <a:ext cx="4813673" cy="4791793"/>
          </a:xfrm>
        </p:spPr>
        <p:txBody>
          <a:bodyPr/>
          <a:lstStyle/>
          <a:p>
            <a:r>
              <a:rPr lang="sv-SE" dirty="0"/>
              <a:t>Kontrollera aktualitet och kvalitet era data:</a:t>
            </a:r>
          </a:p>
          <a:p>
            <a:pPr marL="457200" indent="-457200">
              <a:buFont typeface="Arial" panose="020B0604020202020204" pitchFamily="34" charset="0"/>
              <a:buChar char="•"/>
            </a:pPr>
            <a:r>
              <a:rPr lang="sv-SE" dirty="0"/>
              <a:t>Adresser</a:t>
            </a:r>
          </a:p>
          <a:p>
            <a:pPr marL="457200" indent="-457200">
              <a:buFont typeface="Arial" panose="020B0604020202020204" pitchFamily="34" charset="0"/>
              <a:buChar char="•"/>
            </a:pPr>
            <a:r>
              <a:rPr lang="sv-SE" dirty="0"/>
              <a:t>Byggnader</a:t>
            </a:r>
          </a:p>
          <a:p>
            <a:pPr marL="457200" indent="-457200">
              <a:buFont typeface="Arial" panose="020B0604020202020204" pitchFamily="34" charset="0"/>
              <a:buChar char="•"/>
            </a:pPr>
            <a:r>
              <a:rPr lang="sv-SE" dirty="0"/>
              <a:t>Vägar</a:t>
            </a:r>
          </a:p>
          <a:p>
            <a:endParaRPr lang="sv-SE" dirty="0"/>
          </a:p>
        </p:txBody>
      </p:sp>
      <p:sp>
        <p:nvSpPr>
          <p:cNvPr id="12" name="Ellips 11">
            <a:extLst>
              <a:ext uri="{FF2B5EF4-FFF2-40B4-BE49-F238E27FC236}">
                <a16:creationId xmlns:a16="http://schemas.microsoft.com/office/drawing/2014/main" id="{1B0CF585-8B64-AD36-EA53-47B45D283943}"/>
              </a:ext>
            </a:extLst>
          </p:cNvPr>
          <p:cNvSpPr/>
          <p:nvPr/>
        </p:nvSpPr>
        <p:spPr>
          <a:xfrm rot="755045">
            <a:off x="9388838" y="1023791"/>
            <a:ext cx="2337605" cy="2213628"/>
          </a:xfrm>
          <a:prstGeom prst="ellipse">
            <a:avLst/>
          </a:prstGeom>
          <a:solidFill>
            <a:srgbClr val="F80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700" dirty="0"/>
              <a:t>Myndigheten </a:t>
            </a:r>
            <a:br>
              <a:rPr lang="sv-SE" sz="1700" dirty="0"/>
            </a:br>
            <a:r>
              <a:rPr lang="sv-SE" sz="1700" dirty="0"/>
              <a:t>för civilt försvar rekommenderar kommuner att genomföra Blåljuskollen</a:t>
            </a:r>
          </a:p>
        </p:txBody>
      </p:sp>
    </p:spTree>
    <p:extLst>
      <p:ext uri="{BB962C8B-B14F-4D97-AF65-F5344CB8AC3E}">
        <p14:creationId xmlns:p14="http://schemas.microsoft.com/office/powerpoint/2010/main" val="308787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2139AA8-D228-9235-1AB9-6869702D4D43}"/>
              </a:ext>
            </a:extLst>
          </p:cNvPr>
          <p:cNvSpPr/>
          <p:nvPr/>
        </p:nvSpPr>
        <p:spPr>
          <a:xfrm>
            <a:off x="0" y="373619"/>
            <a:ext cx="12192000" cy="6484381"/>
          </a:xfrm>
          <a:prstGeom prst="rect">
            <a:avLst/>
          </a:prstGeom>
          <a:gradFill flip="none" rotWithShape="1">
            <a:gsLst>
              <a:gs pos="0">
                <a:srgbClr val="DDD887"/>
              </a:gs>
              <a:gs pos="41000">
                <a:srgbClr val="81BDBE"/>
              </a:gs>
              <a:gs pos="100000">
                <a:srgbClr val="D1CC5E"/>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2" name="Rubrik 1">
            <a:extLst>
              <a:ext uri="{FF2B5EF4-FFF2-40B4-BE49-F238E27FC236}">
                <a16:creationId xmlns:a16="http://schemas.microsoft.com/office/drawing/2014/main" id="{EB554FCC-78CA-7E40-F8D3-E6DD1C1C863C}"/>
              </a:ext>
            </a:extLst>
          </p:cNvPr>
          <p:cNvSpPr>
            <a:spLocks noGrp="1"/>
          </p:cNvSpPr>
          <p:nvPr>
            <p:ph type="title"/>
          </p:nvPr>
        </p:nvSpPr>
        <p:spPr>
          <a:xfrm>
            <a:off x="612569" y="723206"/>
            <a:ext cx="6353715" cy="1120833"/>
          </a:xfrm>
        </p:spPr>
        <p:txBody>
          <a:bodyPr/>
          <a:lstStyle/>
          <a:p>
            <a:r>
              <a:rPr lang="sv-SE" sz="7200" b="1" dirty="0"/>
              <a:t>Kartan</a:t>
            </a:r>
            <a:r>
              <a:rPr lang="sv-SE" sz="4400" dirty="0"/>
              <a:t> </a:t>
            </a:r>
            <a:br>
              <a:rPr lang="sv-SE" sz="4400" dirty="0"/>
            </a:br>
            <a:r>
              <a:rPr lang="sv-SE" sz="4000" dirty="0"/>
              <a:t>ett viktigt redskap</a:t>
            </a:r>
            <a:endParaRPr lang="sv-SE" sz="4400" dirty="0"/>
          </a:p>
        </p:txBody>
      </p:sp>
      <p:sp>
        <p:nvSpPr>
          <p:cNvPr id="9" name="textruta 8">
            <a:extLst>
              <a:ext uri="{FF2B5EF4-FFF2-40B4-BE49-F238E27FC236}">
                <a16:creationId xmlns:a16="http://schemas.microsoft.com/office/drawing/2014/main" id="{9FFB0326-A2B6-A65D-C675-A22F509F66B9}"/>
              </a:ext>
            </a:extLst>
          </p:cNvPr>
          <p:cNvSpPr txBox="1"/>
          <p:nvPr/>
        </p:nvSpPr>
        <p:spPr>
          <a:xfrm>
            <a:off x="587586" y="2620416"/>
            <a:ext cx="6212840" cy="2369880"/>
          </a:xfrm>
          <a:prstGeom prst="rect">
            <a:avLst/>
          </a:prstGeom>
          <a:noFill/>
        </p:spPr>
        <p:txBody>
          <a:bodyPr wrap="square" rtlCol="0">
            <a:spAutoFit/>
          </a:bodyPr>
          <a:lstStyle/>
          <a:p>
            <a:endParaRPr lang="sv-SE" sz="2800" dirty="0">
              <a:solidFill>
                <a:schemeClr val="tx1"/>
              </a:solidFill>
            </a:endParaRPr>
          </a:p>
          <a:p>
            <a:pPr marL="342900" indent="-342900">
              <a:buFont typeface="Arial" panose="020B0604020202020204" pitchFamily="34" charset="0"/>
              <a:buChar char="•"/>
            </a:pPr>
            <a:r>
              <a:rPr lang="sv-SE" sz="2400" dirty="0"/>
              <a:t>Ger förutsättningar för att hinna fram i tid!</a:t>
            </a:r>
          </a:p>
          <a:p>
            <a:pPr marL="342900" indent="-342900">
              <a:buFont typeface="Arial" panose="020B0604020202020204" pitchFamily="34" charset="0"/>
              <a:buChar char="•"/>
            </a:pPr>
            <a:r>
              <a:rPr lang="sv-SE" sz="2400" dirty="0"/>
              <a:t>Brandkår, polis och ambulans tar sig fram till olycksplatser!</a:t>
            </a:r>
          </a:p>
          <a:p>
            <a:pPr marL="342900" indent="-342900">
              <a:buFont typeface="Arial" panose="020B0604020202020204" pitchFamily="34" charset="0"/>
              <a:buChar char="•"/>
            </a:pPr>
            <a:r>
              <a:rPr lang="sv-SE" sz="2400" dirty="0"/>
              <a:t>Rätt adress underlättar vid utryckning!</a:t>
            </a:r>
          </a:p>
          <a:p>
            <a:pPr marL="342900" indent="-342900">
              <a:buFont typeface="Arial" panose="020B0604020202020204" pitchFamily="34" charset="0"/>
              <a:buChar char="•"/>
            </a:pPr>
            <a:r>
              <a:rPr lang="sv-SE" sz="2400" dirty="0"/>
              <a:t>Enklare att hitta rätt!</a:t>
            </a:r>
          </a:p>
        </p:txBody>
      </p:sp>
      <p:pic>
        <p:nvPicPr>
          <p:cNvPr id="12" name="Bildobjekt 11" descr="Ung kvinna i en flicka">
            <a:extLst>
              <a:ext uri="{FF2B5EF4-FFF2-40B4-BE49-F238E27FC236}">
                <a16:creationId xmlns:a16="http://schemas.microsoft.com/office/drawing/2014/main" id="{00E76D42-D37B-AC82-D55E-9DC2CE165F37}"/>
              </a:ext>
            </a:extLst>
          </p:cNvPr>
          <p:cNvPicPr>
            <a:picLocks noChangeAspect="1"/>
          </p:cNvPicPr>
          <p:nvPr/>
        </p:nvPicPr>
        <p:blipFill rotWithShape="1">
          <a:blip r:embed="rId3">
            <a:extLst>
              <a:ext uri="{28A0092B-C50C-407E-A947-70E740481C1C}">
                <a14:useLocalDpi xmlns:a14="http://schemas.microsoft.com/office/drawing/2010/main" val="0"/>
              </a:ext>
            </a:extLst>
          </a:blip>
          <a:srcRect l="4250" r="8631"/>
          <a:stretch/>
        </p:blipFill>
        <p:spPr>
          <a:xfrm>
            <a:off x="3694006" y="373618"/>
            <a:ext cx="8492823" cy="6484381"/>
          </a:xfrm>
          <a:custGeom>
            <a:avLst/>
            <a:gdLst>
              <a:gd name="connsiteX0" fmla="*/ 3114269 w 8492823"/>
              <a:gd name="connsiteY0" fmla="*/ 0 h 6499020"/>
              <a:gd name="connsiteX1" fmla="*/ 8492823 w 8492823"/>
              <a:gd name="connsiteY1" fmla="*/ 0 h 6499020"/>
              <a:gd name="connsiteX2" fmla="*/ 8492823 w 8492823"/>
              <a:gd name="connsiteY2" fmla="*/ 6499020 h 6499020"/>
              <a:gd name="connsiteX3" fmla="*/ 0 w 8492823"/>
              <a:gd name="connsiteY3" fmla="*/ 6499020 h 6499020"/>
              <a:gd name="connsiteX4" fmla="*/ 200385 w 8492823"/>
              <a:gd name="connsiteY4" fmla="*/ 6474868 h 6499020"/>
              <a:gd name="connsiteX5" fmla="*/ 3906259 w 8492823"/>
              <a:gd name="connsiteY5" fmla="*/ 2375999 h 6499020"/>
              <a:gd name="connsiteX6" fmla="*/ 3159654 w 8492823"/>
              <a:gd name="connsiteY6" fmla="*/ 57569 h 64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2823" h="6499020">
                <a:moveTo>
                  <a:pt x="3114269" y="0"/>
                </a:moveTo>
                <a:lnTo>
                  <a:pt x="8492823" y="0"/>
                </a:lnTo>
                <a:lnTo>
                  <a:pt x="8492823" y="6499020"/>
                </a:lnTo>
                <a:lnTo>
                  <a:pt x="0" y="6499020"/>
                </a:lnTo>
                <a:lnTo>
                  <a:pt x="200385" y="6474868"/>
                </a:lnTo>
                <a:cubicBezTo>
                  <a:pt x="2298795" y="6170738"/>
                  <a:pt x="3906259" y="4451430"/>
                  <a:pt x="3906259" y="2375999"/>
                </a:cubicBezTo>
                <a:cubicBezTo>
                  <a:pt x="3906259" y="1517200"/>
                  <a:pt x="3631022" y="719379"/>
                  <a:pt x="3159654" y="57569"/>
                </a:cubicBezTo>
                <a:close/>
              </a:path>
            </a:pathLst>
          </a:custGeom>
        </p:spPr>
      </p:pic>
    </p:spTree>
    <p:extLst>
      <p:ext uri="{BB962C8B-B14F-4D97-AF65-F5344CB8AC3E}">
        <p14:creationId xmlns:p14="http://schemas.microsoft.com/office/powerpoint/2010/main" val="248291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flygmaskin, transport, utomhus, flygning">
            <a:extLst>
              <a:ext uri="{FF2B5EF4-FFF2-40B4-BE49-F238E27FC236}">
                <a16:creationId xmlns:a16="http://schemas.microsoft.com/office/drawing/2014/main" id="{59EA60A0-F5B1-7004-F01C-1A2332EBDC8B}"/>
              </a:ext>
            </a:extLst>
          </p:cNvPr>
          <p:cNvPicPr>
            <a:picLocks noChangeAspect="1"/>
          </p:cNvPicPr>
          <p:nvPr/>
        </p:nvPicPr>
        <p:blipFill rotWithShape="1">
          <a:blip r:embed="rId3">
            <a:extLst>
              <a:ext uri="{28A0092B-C50C-407E-A947-70E740481C1C}">
                <a14:useLocalDpi xmlns:a14="http://schemas.microsoft.com/office/drawing/2010/main" val="0"/>
              </a:ext>
            </a:extLst>
          </a:blip>
          <a:srcRect t="25855"/>
          <a:stretch/>
        </p:blipFill>
        <p:spPr>
          <a:xfrm>
            <a:off x="-5172" y="367746"/>
            <a:ext cx="12192000" cy="6779813"/>
          </a:xfrm>
          <a:prstGeom prst="rect">
            <a:avLst/>
          </a:prstGeom>
        </p:spPr>
      </p:pic>
      <p:sp>
        <p:nvSpPr>
          <p:cNvPr id="2" name="Rubrik 1">
            <a:extLst>
              <a:ext uri="{FF2B5EF4-FFF2-40B4-BE49-F238E27FC236}">
                <a16:creationId xmlns:a16="http://schemas.microsoft.com/office/drawing/2014/main" id="{A4F5C922-1C0B-B349-F0F8-CD1E7EF603EC}"/>
              </a:ext>
            </a:extLst>
          </p:cNvPr>
          <p:cNvSpPr>
            <a:spLocks noGrp="1"/>
          </p:cNvSpPr>
          <p:nvPr>
            <p:ph type="title"/>
          </p:nvPr>
        </p:nvSpPr>
        <p:spPr>
          <a:xfrm>
            <a:off x="452802" y="628380"/>
            <a:ext cx="8570761" cy="2472278"/>
          </a:xfrm>
          <a:noFill/>
          <a:effectLst>
            <a:glow rad="381000">
              <a:schemeClr val="tx1">
                <a:alpha val="40000"/>
              </a:schemeClr>
            </a:glow>
            <a:softEdge rad="12700"/>
          </a:effectLst>
        </p:spPr>
        <p:txBody>
          <a:bodyPr/>
          <a:lstStyle/>
          <a:p>
            <a:r>
              <a:rPr lang="sv-SE" sz="6600" b="1" dirty="0"/>
              <a:t>Förändringar </a:t>
            </a:r>
            <a:br>
              <a:rPr lang="sv-SE" sz="6600" b="1" dirty="0"/>
            </a:br>
            <a:r>
              <a:rPr lang="sv-SE" sz="6600" b="1" dirty="0"/>
              <a:t>påverkar!</a:t>
            </a:r>
          </a:p>
        </p:txBody>
      </p:sp>
      <p:sp>
        <p:nvSpPr>
          <p:cNvPr id="8" name="Platshållare för innehåll 2">
            <a:extLst>
              <a:ext uri="{FF2B5EF4-FFF2-40B4-BE49-F238E27FC236}">
                <a16:creationId xmlns:a16="http://schemas.microsoft.com/office/drawing/2014/main" id="{44F51257-53FB-F923-2C58-7D5C03855AEE}"/>
              </a:ext>
            </a:extLst>
          </p:cNvPr>
          <p:cNvSpPr txBox="1">
            <a:spLocks/>
          </p:cNvSpPr>
          <p:nvPr/>
        </p:nvSpPr>
        <p:spPr>
          <a:xfrm>
            <a:off x="6873638" y="2672716"/>
            <a:ext cx="4865560" cy="314896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3200" b="1" dirty="0"/>
              <a:t>Nya bostäder, vägar, friluftsområden, skolor, företag.  </a:t>
            </a:r>
          </a:p>
          <a:p>
            <a:pPr>
              <a:lnSpc>
                <a:spcPct val="120000"/>
              </a:lnSpc>
            </a:pPr>
            <a:r>
              <a:rPr lang="sv-SE" sz="2400" dirty="0"/>
              <a:t>Alla förändringar måste uppdateras så att blåljusaktörerna har aktuella kartor. </a:t>
            </a:r>
          </a:p>
          <a:p>
            <a:endParaRPr lang="sv-SE" sz="3200" b="1" dirty="0"/>
          </a:p>
        </p:txBody>
      </p:sp>
    </p:spTree>
    <p:extLst>
      <p:ext uri="{BB962C8B-B14F-4D97-AF65-F5344CB8AC3E}">
        <p14:creationId xmlns:p14="http://schemas.microsoft.com/office/powerpoint/2010/main" val="298981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ön, karta">
            <a:extLst>
              <a:ext uri="{FF2B5EF4-FFF2-40B4-BE49-F238E27FC236}">
                <a16:creationId xmlns:a16="http://schemas.microsoft.com/office/drawing/2014/main" id="{CF307AF2-5659-D548-34BC-8E69EBD858D1}"/>
              </a:ext>
            </a:extLst>
          </p:cNvPr>
          <p:cNvPicPr>
            <a:picLocks noChangeAspect="1"/>
          </p:cNvPicPr>
          <p:nvPr/>
        </p:nvPicPr>
        <p:blipFill rotWithShape="1">
          <a:blip r:embed="rId3">
            <a:extLst>
              <a:ext uri="{28A0092B-C50C-407E-A947-70E740481C1C}">
                <a14:useLocalDpi xmlns:a14="http://schemas.microsoft.com/office/drawing/2010/main" val="0"/>
              </a:ext>
            </a:extLst>
          </a:blip>
          <a:srcRect t="-101" b="29133"/>
          <a:stretch/>
        </p:blipFill>
        <p:spPr>
          <a:xfrm>
            <a:off x="0" y="371818"/>
            <a:ext cx="12192000" cy="6486181"/>
          </a:xfrm>
          <a:prstGeom prst="rect">
            <a:avLst/>
          </a:prstGeom>
        </p:spPr>
      </p:pic>
      <p:sp>
        <p:nvSpPr>
          <p:cNvPr id="6" name="Rektangel 5">
            <a:extLst>
              <a:ext uri="{FF2B5EF4-FFF2-40B4-BE49-F238E27FC236}">
                <a16:creationId xmlns:a16="http://schemas.microsoft.com/office/drawing/2014/main" id="{CD286342-8A2C-FCEF-A9D3-722B5CF4C9B0}"/>
              </a:ext>
            </a:extLst>
          </p:cNvPr>
          <p:cNvSpPr/>
          <p:nvPr/>
        </p:nvSpPr>
        <p:spPr>
          <a:xfrm>
            <a:off x="0" y="371817"/>
            <a:ext cx="12192000" cy="6508444"/>
          </a:xfrm>
          <a:prstGeom prst="rect">
            <a:avLst/>
          </a:prstGeom>
          <a:gradFill>
            <a:gsLst>
              <a:gs pos="0">
                <a:srgbClr val="DDD887"/>
              </a:gs>
              <a:gs pos="31000">
                <a:srgbClr val="81BDBE">
                  <a:alpha val="92000"/>
                </a:srgbClr>
              </a:gs>
              <a:gs pos="63000">
                <a:srgbClr val="D1CC5E">
                  <a:alpha val="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2" name="Rubrik 1">
            <a:extLst>
              <a:ext uri="{FF2B5EF4-FFF2-40B4-BE49-F238E27FC236}">
                <a16:creationId xmlns:a16="http://schemas.microsoft.com/office/drawing/2014/main" id="{22B18104-5D72-6FCA-D670-B4E01F9F8BAD}"/>
              </a:ext>
            </a:extLst>
          </p:cNvPr>
          <p:cNvSpPr>
            <a:spLocks noGrp="1"/>
          </p:cNvSpPr>
          <p:nvPr>
            <p:ph type="title"/>
          </p:nvPr>
        </p:nvSpPr>
        <p:spPr>
          <a:xfrm>
            <a:off x="612569" y="797402"/>
            <a:ext cx="5595192" cy="2017558"/>
          </a:xfrm>
        </p:spPr>
        <p:txBody>
          <a:bodyPr/>
          <a:lstStyle/>
          <a:p>
            <a:r>
              <a:rPr lang="sv-SE" sz="9600" b="1" dirty="0"/>
              <a:t>nyttor</a:t>
            </a:r>
            <a:r>
              <a:rPr lang="sv-SE" sz="4800" dirty="0"/>
              <a:t> </a:t>
            </a:r>
            <a:br>
              <a:rPr lang="sv-SE" sz="4800" dirty="0"/>
            </a:br>
            <a:endParaRPr lang="sv-SE" sz="4800" dirty="0"/>
          </a:p>
        </p:txBody>
      </p:sp>
      <p:sp>
        <p:nvSpPr>
          <p:cNvPr id="3" name="Platshållare för innehåll 2">
            <a:extLst>
              <a:ext uri="{FF2B5EF4-FFF2-40B4-BE49-F238E27FC236}">
                <a16:creationId xmlns:a16="http://schemas.microsoft.com/office/drawing/2014/main" id="{6DF67E0F-1B3C-C91D-F898-A900FC13C97B}"/>
              </a:ext>
            </a:extLst>
          </p:cNvPr>
          <p:cNvSpPr>
            <a:spLocks noGrp="1"/>
          </p:cNvSpPr>
          <p:nvPr>
            <p:ph idx="1"/>
          </p:nvPr>
        </p:nvSpPr>
        <p:spPr>
          <a:xfrm>
            <a:off x="687078" y="3371865"/>
            <a:ext cx="5879671" cy="3114317"/>
          </a:xfrm>
        </p:spPr>
        <p:txBody>
          <a:bodyPr/>
          <a:lstStyle/>
          <a:p>
            <a:r>
              <a:rPr lang="sv-SE" b="1" dirty="0"/>
              <a:t>Effektivare:</a:t>
            </a:r>
          </a:p>
          <a:p>
            <a:pPr marL="457200" indent="-457200">
              <a:buFont typeface="Arial" panose="020B0604020202020204" pitchFamily="34" charset="0"/>
              <a:buChar char="•"/>
            </a:pPr>
            <a:r>
              <a:rPr lang="sv-SE" dirty="0"/>
              <a:t>ruttplanering och transportvägar</a:t>
            </a:r>
          </a:p>
          <a:p>
            <a:pPr marL="457200" indent="-457200">
              <a:buFont typeface="Arial" panose="020B0604020202020204" pitchFamily="34" charset="0"/>
              <a:buChar char="•"/>
            </a:pPr>
            <a:r>
              <a:rPr lang="sv-SE" dirty="0"/>
              <a:t>planering av hemtjänstbesök</a:t>
            </a:r>
          </a:p>
          <a:p>
            <a:pPr marL="457200" indent="-457200">
              <a:buFont typeface="Arial" panose="020B0604020202020204" pitchFamily="34" charset="0"/>
              <a:buChar char="•"/>
            </a:pPr>
            <a:r>
              <a:rPr lang="sv-SE" dirty="0"/>
              <a:t>skolskjutsplanering</a:t>
            </a:r>
          </a:p>
          <a:p>
            <a:pPr marL="457200" indent="-457200">
              <a:buFont typeface="Arial" panose="020B0604020202020204" pitchFamily="34" charset="0"/>
              <a:buChar char="•"/>
            </a:pPr>
            <a:r>
              <a:rPr lang="sv-SE" dirty="0"/>
              <a:t>logistik för till exempel post och bud</a:t>
            </a:r>
          </a:p>
        </p:txBody>
      </p:sp>
      <p:sp>
        <p:nvSpPr>
          <p:cNvPr id="8" name="Rubrik 1">
            <a:extLst>
              <a:ext uri="{FF2B5EF4-FFF2-40B4-BE49-F238E27FC236}">
                <a16:creationId xmlns:a16="http://schemas.microsoft.com/office/drawing/2014/main" id="{42DD406F-44B6-40F6-5988-0C079183DF91}"/>
              </a:ext>
            </a:extLst>
          </p:cNvPr>
          <p:cNvSpPr txBox="1">
            <a:spLocks/>
          </p:cNvSpPr>
          <p:nvPr/>
        </p:nvSpPr>
        <p:spPr>
          <a:xfrm>
            <a:off x="687078" y="769646"/>
            <a:ext cx="5595192" cy="56507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a:lstStyle>
          <a:p>
            <a:r>
              <a:rPr lang="sv-SE" sz="2000" b="1" dirty="0"/>
              <a:t>Ytterligare</a:t>
            </a:r>
            <a:endParaRPr lang="sv-SE" sz="4800" dirty="0"/>
          </a:p>
        </p:txBody>
      </p:sp>
      <p:sp>
        <p:nvSpPr>
          <p:cNvPr id="10" name="textruta 9">
            <a:extLst>
              <a:ext uri="{FF2B5EF4-FFF2-40B4-BE49-F238E27FC236}">
                <a16:creationId xmlns:a16="http://schemas.microsoft.com/office/drawing/2014/main" id="{43EA9903-D5E8-E2D4-7AF4-23EFF36569DA}"/>
              </a:ext>
            </a:extLst>
          </p:cNvPr>
          <p:cNvSpPr txBox="1"/>
          <p:nvPr/>
        </p:nvSpPr>
        <p:spPr>
          <a:xfrm>
            <a:off x="566816" y="1919386"/>
            <a:ext cx="5686697" cy="923330"/>
          </a:xfrm>
          <a:prstGeom prst="rect">
            <a:avLst/>
          </a:prstGeom>
          <a:noFill/>
        </p:spPr>
        <p:txBody>
          <a:bodyPr wrap="square" rtlCol="0">
            <a:spAutoFit/>
          </a:bodyPr>
          <a:lstStyle/>
          <a:p>
            <a:pPr algn="l"/>
            <a:r>
              <a:rPr lang="sv-SE" sz="5400" cap="all" dirty="0"/>
              <a:t>för  kommuner</a:t>
            </a:r>
          </a:p>
        </p:txBody>
      </p:sp>
    </p:spTree>
    <p:extLst>
      <p:ext uri="{BB962C8B-B14F-4D97-AF65-F5344CB8AC3E}">
        <p14:creationId xmlns:p14="http://schemas.microsoft.com/office/powerpoint/2010/main" val="110737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F80A02F-F764-12C3-6595-D9511A7C6AD5}"/>
              </a:ext>
            </a:extLst>
          </p:cNvPr>
          <p:cNvSpPr/>
          <p:nvPr/>
        </p:nvSpPr>
        <p:spPr>
          <a:xfrm>
            <a:off x="0" y="377439"/>
            <a:ext cx="12192000" cy="6480561"/>
          </a:xfrm>
          <a:prstGeom prst="rect">
            <a:avLst/>
          </a:prstGeom>
          <a:gradFill flip="none" rotWithShape="1">
            <a:gsLst>
              <a:gs pos="0">
                <a:srgbClr val="DDD887">
                  <a:lumMod val="76000"/>
                </a:srgbClr>
              </a:gs>
              <a:gs pos="41000">
                <a:srgbClr val="81BDBE">
                  <a:lumMod val="81000"/>
                </a:srgbClr>
              </a:gs>
              <a:gs pos="100000">
                <a:srgbClr val="D1CC5E">
                  <a:alpha val="66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pic>
        <p:nvPicPr>
          <p:cNvPr id="12" name="Bildobjekt 11" descr="En bild som visar person&#10;&#10;Automatiskt genererad beskrivning">
            <a:extLst>
              <a:ext uri="{FF2B5EF4-FFF2-40B4-BE49-F238E27FC236}">
                <a16:creationId xmlns:a16="http://schemas.microsoft.com/office/drawing/2014/main" id="{EF35D17C-9A4D-464A-F026-2580075D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318" y="385769"/>
            <a:ext cx="9739682" cy="6480560"/>
          </a:xfrm>
          <a:prstGeom prst="rect">
            <a:avLst/>
          </a:prstGeom>
        </p:spPr>
      </p:pic>
      <p:sp>
        <p:nvSpPr>
          <p:cNvPr id="2" name="Rubrik 1">
            <a:extLst>
              <a:ext uri="{FF2B5EF4-FFF2-40B4-BE49-F238E27FC236}">
                <a16:creationId xmlns:a16="http://schemas.microsoft.com/office/drawing/2014/main" id="{F2FDCC84-9202-25A6-B355-28660FDF7EA2}"/>
              </a:ext>
            </a:extLst>
          </p:cNvPr>
          <p:cNvSpPr>
            <a:spLocks noGrp="1"/>
          </p:cNvSpPr>
          <p:nvPr>
            <p:ph type="title"/>
          </p:nvPr>
        </p:nvSpPr>
        <p:spPr>
          <a:xfrm>
            <a:off x="612569" y="723206"/>
            <a:ext cx="7464632" cy="2146993"/>
          </a:xfrm>
        </p:spPr>
        <p:txBody>
          <a:bodyPr/>
          <a:lstStyle/>
          <a:p>
            <a:r>
              <a:rPr lang="sv-SE" sz="8800" b="1" dirty="0"/>
              <a:t>samarbete</a:t>
            </a:r>
            <a:r>
              <a:rPr lang="sv-SE" dirty="0"/>
              <a:t> </a:t>
            </a:r>
            <a:br>
              <a:rPr lang="sv-SE" dirty="0"/>
            </a:br>
            <a:r>
              <a:rPr lang="sv-SE" dirty="0"/>
              <a:t>mellan kommun och </a:t>
            </a:r>
            <a:br>
              <a:rPr lang="sv-SE" dirty="0"/>
            </a:br>
            <a:r>
              <a:rPr lang="sv-SE" dirty="0"/>
              <a:t>Räddningstjänst är en framgångsfaktor</a:t>
            </a:r>
            <a:endParaRPr lang="sv-SE" dirty="0">
              <a:solidFill>
                <a:schemeClr val="tx2"/>
              </a:solidFill>
            </a:endParaRPr>
          </a:p>
        </p:txBody>
      </p:sp>
    </p:spTree>
    <p:extLst>
      <p:ext uri="{BB962C8B-B14F-4D97-AF65-F5344CB8AC3E}">
        <p14:creationId xmlns:p14="http://schemas.microsoft.com/office/powerpoint/2010/main" val="3680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konst, mörker, ljus, natt&#10;&#10;Automatiskt genererad beskrivning">
            <a:extLst>
              <a:ext uri="{FF2B5EF4-FFF2-40B4-BE49-F238E27FC236}">
                <a16:creationId xmlns:a16="http://schemas.microsoft.com/office/drawing/2014/main" id="{11FC94AF-BA0B-43B4-53AE-520B2B16D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44" y="-877470"/>
            <a:ext cx="10026503" cy="8612939"/>
          </a:xfrm>
          <a:prstGeom prst="rect">
            <a:avLst/>
          </a:prstGeom>
        </p:spPr>
      </p:pic>
      <p:sp>
        <p:nvSpPr>
          <p:cNvPr id="2" name="Rubrik 1">
            <a:extLst>
              <a:ext uri="{FF2B5EF4-FFF2-40B4-BE49-F238E27FC236}">
                <a16:creationId xmlns:a16="http://schemas.microsoft.com/office/drawing/2014/main" id="{F2FDCC84-9202-25A6-B355-28660FDF7EA2}"/>
              </a:ext>
            </a:extLst>
          </p:cNvPr>
          <p:cNvSpPr>
            <a:spLocks noGrp="1"/>
          </p:cNvSpPr>
          <p:nvPr>
            <p:ph type="title"/>
          </p:nvPr>
        </p:nvSpPr>
        <p:spPr>
          <a:xfrm>
            <a:off x="612568" y="723207"/>
            <a:ext cx="10300073" cy="549412"/>
          </a:xfrm>
        </p:spPr>
        <p:txBody>
          <a:bodyPr/>
          <a:lstStyle/>
          <a:p>
            <a:r>
              <a:rPr lang="sv-SE" sz="4400" b="1" dirty="0"/>
              <a:t>Har din kommun genomfört </a:t>
            </a:r>
            <a:br>
              <a:rPr lang="sv-SE" sz="4400" b="1" dirty="0"/>
            </a:br>
            <a:r>
              <a:rPr lang="sv-SE" sz="4400" b="1" dirty="0"/>
              <a:t>blåljuskollen?</a:t>
            </a:r>
          </a:p>
        </p:txBody>
      </p:sp>
      <p:sp>
        <p:nvSpPr>
          <p:cNvPr id="3" name="Platshållare för innehåll 2">
            <a:extLst>
              <a:ext uri="{FF2B5EF4-FFF2-40B4-BE49-F238E27FC236}">
                <a16:creationId xmlns:a16="http://schemas.microsoft.com/office/drawing/2014/main" id="{E01D62EC-20E2-300C-F118-9827D9B77028}"/>
              </a:ext>
            </a:extLst>
          </p:cNvPr>
          <p:cNvSpPr>
            <a:spLocks noGrp="1"/>
          </p:cNvSpPr>
          <p:nvPr>
            <p:ph idx="1"/>
          </p:nvPr>
        </p:nvSpPr>
        <p:spPr>
          <a:xfrm>
            <a:off x="612568" y="2295911"/>
            <a:ext cx="5294937" cy="3635657"/>
          </a:xfrm>
        </p:spPr>
        <p:txBody>
          <a:bodyPr/>
          <a:lstStyle/>
          <a:p>
            <a:r>
              <a:rPr lang="sv-SE" dirty="0"/>
              <a:t> </a:t>
            </a:r>
          </a:p>
          <a:p>
            <a:r>
              <a:rPr lang="sv-SE" sz="3600" dirty="0"/>
              <a:t>Kontakta en kommun som genomfört Blåljuskollen för att få ta del av deras erfarenheter!</a:t>
            </a:r>
          </a:p>
          <a:p>
            <a:endParaRPr lang="sv-SE" dirty="0"/>
          </a:p>
          <a:p>
            <a:endParaRPr lang="sv-SE" dirty="0"/>
          </a:p>
          <a:p>
            <a:endParaRPr lang="sv-SE" dirty="0"/>
          </a:p>
          <a:p>
            <a:endParaRPr lang="sv-SE" dirty="0"/>
          </a:p>
        </p:txBody>
      </p:sp>
      <p:pic>
        <p:nvPicPr>
          <p:cNvPr id="4" name="Bildobjekt 3">
            <a:extLst>
              <a:ext uri="{FF2B5EF4-FFF2-40B4-BE49-F238E27FC236}">
                <a16:creationId xmlns:a16="http://schemas.microsoft.com/office/drawing/2014/main" id="{7F0E780F-C95E-F2CC-70E4-80FAC3A52DD3}"/>
              </a:ext>
            </a:extLst>
          </p:cNvPr>
          <p:cNvPicPr>
            <a:picLocks noChangeAspect="1"/>
          </p:cNvPicPr>
          <p:nvPr/>
        </p:nvPicPr>
        <p:blipFill>
          <a:blip r:embed="rId4"/>
          <a:stretch>
            <a:fillRect/>
          </a:stretch>
        </p:blipFill>
        <p:spPr>
          <a:xfrm>
            <a:off x="9636395" y="28383"/>
            <a:ext cx="642346" cy="321173"/>
          </a:xfrm>
          <a:prstGeom prst="rect">
            <a:avLst/>
          </a:prstGeom>
        </p:spPr>
      </p:pic>
      <p:pic>
        <p:nvPicPr>
          <p:cNvPr id="5" name="Bildobjekt 4">
            <a:extLst>
              <a:ext uri="{FF2B5EF4-FFF2-40B4-BE49-F238E27FC236}">
                <a16:creationId xmlns:a16="http://schemas.microsoft.com/office/drawing/2014/main" id="{895363E1-AD14-D9C5-A109-91D261288D0F}"/>
              </a:ext>
            </a:extLst>
          </p:cNvPr>
          <p:cNvPicPr>
            <a:picLocks noChangeAspect="1"/>
          </p:cNvPicPr>
          <p:nvPr/>
        </p:nvPicPr>
        <p:blipFill rotWithShape="1">
          <a:blip r:embed="rId5"/>
          <a:srcRect r="49349"/>
          <a:stretch/>
        </p:blipFill>
        <p:spPr>
          <a:xfrm>
            <a:off x="9175772" y="22032"/>
            <a:ext cx="369265" cy="355407"/>
          </a:xfrm>
          <a:prstGeom prst="rect">
            <a:avLst/>
          </a:prstGeom>
          <a:effectLst/>
        </p:spPr>
      </p:pic>
    </p:spTree>
    <p:extLst>
      <p:ext uri="{BB962C8B-B14F-4D97-AF65-F5344CB8AC3E}">
        <p14:creationId xmlns:p14="http://schemas.microsoft.com/office/powerpoint/2010/main" val="209835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32F7B7-7976-8388-1736-B733DF6E9473}"/>
              </a:ext>
            </a:extLst>
          </p:cNvPr>
          <p:cNvSpPr>
            <a:spLocks noGrp="1"/>
          </p:cNvSpPr>
          <p:nvPr>
            <p:ph type="title"/>
          </p:nvPr>
        </p:nvSpPr>
        <p:spPr/>
        <p:txBody>
          <a:bodyPr/>
          <a:lstStyle/>
          <a:p>
            <a:r>
              <a:rPr lang="sv-SE" sz="3600" dirty="0">
                <a:latin typeface="Gill Sans MT" panose="020B0502020104020203" pitchFamily="34" charset="0"/>
                <a:ea typeface="Times New Roman" panose="02020603050405020304" pitchFamily="18" charset="0"/>
                <a:cs typeface="Times New Roman" panose="02020603050405020304" pitchFamily="18" charset="0"/>
              </a:rPr>
              <a:t>mer om Blåljuskollen</a:t>
            </a:r>
            <a:endParaRPr lang="sv-SE" dirty="0"/>
          </a:p>
        </p:txBody>
      </p:sp>
      <p:sp>
        <p:nvSpPr>
          <p:cNvPr id="3" name="Platshållare för innehåll 2">
            <a:extLst>
              <a:ext uri="{FF2B5EF4-FFF2-40B4-BE49-F238E27FC236}">
                <a16:creationId xmlns:a16="http://schemas.microsoft.com/office/drawing/2014/main" id="{BAC3E419-C72F-5524-2E30-3E0EF42257D1}"/>
              </a:ext>
            </a:extLst>
          </p:cNvPr>
          <p:cNvSpPr>
            <a:spLocks noGrp="1"/>
          </p:cNvSpPr>
          <p:nvPr>
            <p:ph idx="1"/>
          </p:nvPr>
        </p:nvSpPr>
        <p:spPr>
          <a:xfrm>
            <a:off x="612569" y="1415133"/>
            <a:ext cx="6818245" cy="4874803"/>
          </a:xfrm>
        </p:spPr>
        <p:txBody>
          <a:bodyPr/>
          <a:lstStyle/>
          <a:p>
            <a:pPr marL="457200" lvl="1" indent="0">
              <a:lnSpc>
                <a:spcPct val="150000"/>
              </a:lnSpc>
              <a:buNone/>
            </a:pPr>
            <a:r>
              <a:rPr lang="sv-SE" sz="2400" b="1" dirty="0">
                <a:latin typeface="Gill Sans MT" panose="020B0502020104020203" pitchFamily="34" charset="0"/>
                <a:ea typeface="Times New Roman" panose="02020603050405020304" pitchFamily="18" charset="0"/>
                <a:cs typeface="Times New Roman" panose="02020603050405020304" pitchFamily="18" charset="0"/>
              </a:rPr>
              <a:t>Webb</a:t>
            </a:r>
            <a:r>
              <a:rPr lang="sv-SE" sz="2400" dirty="0">
                <a:latin typeface="Gill Sans MT" panose="020B0502020104020203" pitchFamily="34" charset="0"/>
                <a:ea typeface="Times New Roman" panose="02020603050405020304" pitchFamily="18" charset="0"/>
                <a:cs typeface="Times New Roman" panose="02020603050405020304" pitchFamily="18" charset="0"/>
              </a:rPr>
              <a:t> </a:t>
            </a:r>
          </a:p>
          <a:p>
            <a:pPr marL="457200" lvl="1" indent="0">
              <a:lnSpc>
                <a:spcPct val="150000"/>
              </a:lnSpc>
              <a:buNone/>
            </a:pPr>
            <a:r>
              <a:rPr lang="sv-SE" sz="2400" u="sng" dirty="0">
                <a:latin typeface="Gill Sans MT" panose="020B0502020104020203" pitchFamily="34" charset="0"/>
                <a:ea typeface="Times New Roman" panose="02020603050405020304" pitchFamily="18" charset="0"/>
                <a:cs typeface="Times New Roman" panose="02020603050405020304" pitchFamily="18" charset="0"/>
              </a:rPr>
              <a:t>www.lantmateriet.se/blaljuskollen</a:t>
            </a:r>
            <a:br>
              <a:rPr lang="sv-SE" u="sng" dirty="0">
                <a:latin typeface="Gill Sans MT" panose="020B0502020104020203" pitchFamily="34" charset="0"/>
                <a:ea typeface="Times New Roman" panose="02020603050405020304" pitchFamily="18" charset="0"/>
                <a:cs typeface="Times New Roman" panose="02020603050405020304" pitchFamily="18" charset="0"/>
              </a:rPr>
            </a:br>
            <a:endParaRPr lang="sv-SE" u="sng" dirty="0">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r>
              <a:rPr lang="sv-SE" sz="2400" b="1" dirty="0">
                <a:latin typeface="Gill Sans MT" panose="020B0502020104020203" pitchFamily="34" charset="0"/>
                <a:ea typeface="Times New Roman" panose="02020603050405020304" pitchFamily="18" charset="0"/>
                <a:cs typeface="Times New Roman" panose="02020603050405020304" pitchFamily="18" charset="0"/>
              </a:rPr>
              <a:t>Kontakt</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Kommunens GIS-samordnare</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hlinkClick r:id="rId3"/>
              </a:rPr>
              <a:t>Lantmäteriets regionala geodatasamordnare</a:t>
            </a:r>
            <a:endParaRPr lang="sv-SE" sz="2400" dirty="0">
              <a:latin typeface="Gill Sans MT" panose="020B0502020104020203" pitchFamily="34" charset="0"/>
              <a:ea typeface="Times New Roman" panose="02020603050405020304" pitchFamily="18" charset="0"/>
              <a:cs typeface="Times New Roman" panose="02020603050405020304" pitchFamily="18" charset="0"/>
            </a:endParaRP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Lantmäteriet: ajourhallning-BAL@lm.se </a:t>
            </a:r>
          </a:p>
          <a:p>
            <a:pPr marL="800100" lvl="1" indent="-342900">
              <a:lnSpc>
                <a:spcPct val="150000"/>
              </a:lnSpc>
              <a:buFont typeface="Arial" panose="020B0604020202020204" pitchFamily="34" charset="0"/>
              <a:buChar char="•"/>
            </a:pPr>
            <a:r>
              <a:rPr lang="sv-SE" sz="2400" dirty="0">
                <a:latin typeface="Gill Sans MT" panose="020B0502020104020203" pitchFamily="34" charset="0"/>
                <a:ea typeface="Times New Roman" panose="02020603050405020304" pitchFamily="18" charset="0"/>
                <a:cs typeface="Times New Roman" panose="02020603050405020304" pitchFamily="18" charset="0"/>
              </a:rPr>
              <a:t>Trafikverket: indatastod@trafikverket.se</a:t>
            </a:r>
          </a:p>
          <a:p>
            <a:pPr marL="457200" lvl="1" indent="0">
              <a:lnSpc>
                <a:spcPct val="150000"/>
              </a:lnSpc>
              <a:buNone/>
            </a:pPr>
            <a:endParaRPr lang="sv-SE" dirty="0">
              <a:solidFill>
                <a:schemeClr val="accent2">
                  <a:lumMod val="50000"/>
                </a:schemeClr>
              </a:solidFill>
              <a:highlight>
                <a:srgbClr val="FFFF00"/>
              </a:highlight>
              <a:latin typeface="Gill Sans MT" panose="020B0502020104020203" pitchFamily="34" charset="0"/>
              <a:ea typeface="Times New Roman" panose="02020603050405020304" pitchFamily="18" charset="0"/>
              <a:cs typeface="Times New Roman" panose="02020603050405020304" pitchFamily="18" charset="0"/>
            </a:endParaRPr>
          </a:p>
          <a:p>
            <a:endParaRPr lang="sv-SE" dirty="0"/>
          </a:p>
        </p:txBody>
      </p:sp>
      <p:pic>
        <p:nvPicPr>
          <p:cNvPr id="4" name="Bildobjekt 3" descr="En bild som visar mönster, Grafik, pixel, design&#10;&#10;Automatiskt genererad beskrivning">
            <a:extLst>
              <a:ext uri="{FF2B5EF4-FFF2-40B4-BE49-F238E27FC236}">
                <a16:creationId xmlns:a16="http://schemas.microsoft.com/office/drawing/2014/main" id="{9FD06525-033C-9979-CBE8-1243FCB4E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711" y="1593539"/>
            <a:ext cx="4163458" cy="4163458"/>
          </a:xfrm>
          <a:prstGeom prst="rect">
            <a:avLst/>
          </a:prstGeom>
        </p:spPr>
      </p:pic>
    </p:spTree>
    <p:extLst>
      <p:ext uri="{BB962C8B-B14F-4D97-AF65-F5344CB8AC3E}">
        <p14:creationId xmlns:p14="http://schemas.microsoft.com/office/powerpoint/2010/main" val="322266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NTMÄTERIET">
  <a:themeElements>
    <a:clrScheme name="Lantmäteriet">
      <a:dk1>
        <a:sysClr val="windowText" lastClr="000000"/>
      </a:dk1>
      <a:lt1>
        <a:sysClr val="window" lastClr="FFFFFF"/>
      </a:lt1>
      <a:dk2>
        <a:srgbClr val="000000"/>
      </a:dk2>
      <a:lt2>
        <a:srgbClr val="E40427"/>
      </a:lt2>
      <a:accent1>
        <a:srgbClr val="7AB800"/>
      </a:accent1>
      <a:accent2>
        <a:srgbClr val="2D7CAD"/>
      </a:accent2>
      <a:accent3>
        <a:srgbClr val="8455A1"/>
      </a:accent3>
      <a:accent4>
        <a:srgbClr val="EF8604"/>
      </a:accent4>
      <a:accent5>
        <a:srgbClr val="000000"/>
      </a:accent5>
      <a:accent6>
        <a:srgbClr val="000000"/>
      </a:accent6>
      <a:hlink>
        <a:srgbClr val="AEABAB"/>
      </a:hlink>
      <a:folHlink>
        <a:srgbClr val="AEABAB"/>
      </a:folHlink>
    </a:clrScheme>
    <a:fontScheme name="Lantmäter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smtClean="0"/>
        </a:defPPr>
      </a:lstStyle>
    </a:txDef>
  </a:objectDefaults>
  <a:extraClrSchemeLst/>
  <a:extLst>
    <a:ext uri="{05A4C25C-085E-4340-85A3-A5531E510DB2}">
      <thm15:themeFamily xmlns:thm15="http://schemas.microsoft.com/office/thememl/2012/main" name="lantmateriet-ppt-mall-2023-9-29.pptx  -  Skrivskyddad" id="{160F1AD0-384E-4797-8CCD-CB038954E529}" vid="{CDC23314-28E0-4D5D-8AF9-68E766406FB5}"/>
    </a:ext>
  </a:ext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lantmateriet-ppt-mall-2023-9-29</Template>
  <TotalTime>24432</TotalTime>
  <Words>1002</Words>
  <Application>Microsoft Office PowerPoint</Application>
  <PresentationFormat>Bredbild</PresentationFormat>
  <Paragraphs>124</Paragraphs>
  <Slides>9</Slides>
  <Notes>9</Notes>
  <HiddenSlides>0</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9</vt:i4>
      </vt:variant>
    </vt:vector>
  </HeadingPairs>
  <TitlesOfParts>
    <vt:vector size="20" baseType="lpstr">
      <vt:lpstr>Aptos</vt:lpstr>
      <vt:lpstr>Arial</vt:lpstr>
      <vt:lpstr>Calibri</vt:lpstr>
      <vt:lpstr>Calibri Light</vt:lpstr>
      <vt:lpstr>Gill Sans MT</vt:lpstr>
      <vt:lpstr>Open sans</vt:lpstr>
      <vt:lpstr>raleway</vt:lpstr>
      <vt:lpstr>Symbol</vt:lpstr>
      <vt:lpstr>LANTMÄTERIET</vt:lpstr>
      <vt:lpstr>1_Anpassad formgivning</vt:lpstr>
      <vt:lpstr>Anpassad formgivning</vt:lpstr>
      <vt:lpstr>Blåljuskollen</vt:lpstr>
      <vt:lpstr>Fel information  kan få allvarliga  konsekvenser</vt:lpstr>
      <vt:lpstr>Hittar blåljus-aktörerna rätT?</vt:lpstr>
      <vt:lpstr>Kartan  ett viktigt redskap</vt:lpstr>
      <vt:lpstr>Förändringar  påverkar!</vt:lpstr>
      <vt:lpstr>nyttor  </vt:lpstr>
      <vt:lpstr>samarbete  mellan kommun och  Räddningstjänst är en framgångsfaktor</vt:lpstr>
      <vt:lpstr>Har din kommun genomfört  blåljuskollen?</vt:lpstr>
      <vt:lpstr>mer om Blåljuskollen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Hittar blåljusaktörerna rätt  i din kommun?</dc:title>
  <dc:creator>Vallberg Maria</dc:creator>
  <cp:keywords>powerpoint</cp:keywords>
  <cp:lastModifiedBy>Vallberg Maria</cp:lastModifiedBy>
  <cp:revision>73</cp:revision>
  <dcterms:created xsi:type="dcterms:W3CDTF">2023-11-23T09:15:50Z</dcterms:created>
  <dcterms:modified xsi:type="dcterms:W3CDTF">2026-03-18T10:24:10Z</dcterms:modified>
  <cp:category>mall</cp:category>
</cp:coreProperties>
</file>