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8" r:id="rId2"/>
    <p:sldId id="257" r:id="rId3"/>
    <p:sldId id="259" r:id="rId4"/>
    <p:sldId id="260" r:id="rId5"/>
    <p:sldId id="261" r:id="rId6"/>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B800"/>
    <a:srgbClr val="FFFFFF"/>
    <a:srgbClr val="E7E6E6"/>
    <a:srgbClr val="AEABA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3549" autoAdjust="0"/>
  </p:normalViewPr>
  <p:slideViewPr>
    <p:cSldViewPr snapToGrid="0">
      <p:cViewPr varScale="1">
        <p:scale>
          <a:sx n="46" d="100"/>
          <a:sy n="46" d="100"/>
        </p:scale>
        <p:origin x="1372" y="3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12" d="100"/>
        <a:sy n="112"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961322-3B98-4DED-8F16-B36AB19BA0C0}" type="datetimeFigureOut">
              <a:rPr lang="sv-SE" smtClean="0"/>
              <a:t>2023-06-27</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A20CC8-5A67-41EC-8C8C-3686E0A85C94}" type="slidenum">
              <a:rPr lang="sv-SE" smtClean="0"/>
              <a:t>‹#›</a:t>
            </a:fld>
            <a:endParaRPr lang="sv-SE"/>
          </a:p>
        </p:txBody>
      </p:sp>
    </p:spTree>
    <p:extLst>
      <p:ext uri="{BB962C8B-B14F-4D97-AF65-F5344CB8AC3E}">
        <p14:creationId xmlns:p14="http://schemas.microsoft.com/office/powerpoint/2010/main" val="21464976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nSpc>
                <a:spcPct val="107000"/>
              </a:lnSpc>
              <a:spcAft>
                <a:spcPts val="800"/>
              </a:spcAft>
            </a:pPr>
            <a:r>
              <a:rPr lang="sv-SE" sz="1200" b="1" dirty="0">
                <a:effectLst/>
                <a:latin typeface="Calibri" panose="020F0502020204030204" pitchFamily="34" charset="0"/>
                <a:ea typeface="Calibri" panose="020F0502020204030204" pitchFamily="34" charset="0"/>
                <a:cs typeface="Times New Roman" panose="02020603050405020304" pitchFamily="18" charset="0"/>
              </a:rPr>
              <a:t>En digital geografisk modell av kustzonen</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200" dirty="0">
                <a:effectLst/>
                <a:latin typeface="Calibri" panose="020F0502020204030204" pitchFamily="34" charset="0"/>
                <a:ea typeface="Calibri" panose="020F0502020204030204" pitchFamily="34" charset="0"/>
                <a:cs typeface="Times New Roman" panose="02020603050405020304" pitchFamily="18" charset="0"/>
              </a:rPr>
              <a:t>År 2040 kan du själv som myndighetshandläggare genomföra/bereda olika myndighetsbeslut och göra analyser i en myndighetsgemensam plattform som utgår från en digital geografisk avbildning av verkligheten. Eller som vi ofta kallar det, en digital tvilling av verkligheten. Den digitala geografiska avbildningen har länkar till information som finns vid en viss position. Plattformen utgör en grund för all den forskning som behöver bedrivas längs vår kust. </a:t>
            </a:r>
            <a:br>
              <a:rPr lang="sv-SE" sz="1200" dirty="0">
                <a:effectLst/>
                <a:latin typeface="Calibri" panose="020F0502020204030204" pitchFamily="34" charset="0"/>
                <a:ea typeface="Calibri" panose="020F0502020204030204" pitchFamily="34" charset="0"/>
                <a:cs typeface="Times New Roman" panose="02020603050405020304" pitchFamily="18" charset="0"/>
              </a:rPr>
            </a:br>
            <a:r>
              <a:rPr lang="sv-SE" sz="1200" dirty="0">
                <a:effectLst/>
                <a:latin typeface="Calibri" panose="020F0502020204030204" pitchFamily="34" charset="0"/>
                <a:ea typeface="Calibri" panose="020F0502020204030204" pitchFamily="34" charset="0"/>
                <a:cs typeface="Times New Roman" panose="02020603050405020304" pitchFamily="18" charset="0"/>
              </a:rPr>
              <a:t>Den länkade informationen kommer genom tex olika typer av sensorer som myndigheter gemensamt placerat för att få en bra homogen informationsförsörjning för förståelse av vattenlådan. Varje sensor samlar in information för ett gemensamt intresse. Som stöd för analyser och beräkningar finns en inbyggd intelligens, en AI, när så krävs. </a:t>
            </a:r>
          </a:p>
          <a:p>
            <a:pPr>
              <a:lnSpc>
                <a:spcPct val="107000"/>
              </a:lnSpc>
              <a:spcAft>
                <a:spcPts val="800"/>
              </a:spcAft>
            </a:pP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200" dirty="0">
                <a:effectLst/>
                <a:latin typeface="Calibri" panose="020F0502020204030204" pitchFamily="34" charset="0"/>
                <a:ea typeface="Calibri" panose="020F0502020204030204" pitchFamily="34" charset="0"/>
                <a:cs typeface="Times New Roman" panose="02020603050405020304" pitchFamily="18" charset="0"/>
              </a:rPr>
              <a:t>Vi har en gemensam bedömning av vår sekretess lagstiftning vilket ger möjligheter till avbildning och gemensam hantering utifrån din roll och din uppgift på en myndighet. Även denna informationen är regelstyrd så att rätt person får tillgång till rätt information. Plattformen har olika nivåer av sekretess av informationen vilket innebär att man har olika tillgång till data beroende av vilken myndighetshandläggare du är. År 2040 har vi en robust och säker tillgång till </a:t>
            </a:r>
            <a:r>
              <a:rPr lang="sv-SE" sz="1200" dirty="0" err="1">
                <a:effectLst/>
                <a:latin typeface="Calibri" panose="020F0502020204030204" pitchFamily="34" charset="0"/>
                <a:ea typeface="Calibri" panose="020F0502020204030204" pitchFamily="34" charset="0"/>
                <a:cs typeface="Times New Roman" panose="02020603050405020304" pitchFamily="18" charset="0"/>
              </a:rPr>
              <a:t>geodata</a:t>
            </a:r>
            <a:r>
              <a:rPr lang="sv-SE" sz="1200" dirty="0">
                <a:effectLst/>
                <a:latin typeface="Calibri" panose="020F0502020204030204" pitchFamily="34" charset="0"/>
                <a:ea typeface="Calibri" panose="020F0502020204030204" pitchFamily="34" charset="0"/>
                <a:cs typeface="Times New Roman" panose="02020603050405020304" pitchFamily="18" charset="0"/>
              </a:rPr>
              <a:t>, via den myndighetsgemensamma plattformen.</a:t>
            </a:r>
            <a:br>
              <a:rPr lang="sv-SE" sz="1200" dirty="0">
                <a:effectLst/>
                <a:latin typeface="Calibri" panose="020F0502020204030204" pitchFamily="34" charset="0"/>
                <a:ea typeface="Calibri" panose="020F0502020204030204" pitchFamily="34" charset="0"/>
                <a:cs typeface="Times New Roman" panose="02020603050405020304" pitchFamily="18" charset="0"/>
              </a:rPr>
            </a:br>
            <a:br>
              <a:rPr lang="sv-SE" sz="1200" dirty="0">
                <a:effectLst/>
                <a:latin typeface="Calibri" panose="020F0502020204030204" pitchFamily="34" charset="0"/>
                <a:ea typeface="Calibri" panose="020F0502020204030204" pitchFamily="34" charset="0"/>
                <a:cs typeface="Times New Roman" panose="02020603050405020304" pitchFamily="18" charset="0"/>
              </a:rPr>
            </a:br>
            <a:br>
              <a:rPr lang="sv-SE" sz="1200" dirty="0">
                <a:effectLst/>
                <a:latin typeface="Calibri" panose="020F0502020204030204" pitchFamily="34" charset="0"/>
                <a:ea typeface="Calibri" panose="020F0502020204030204" pitchFamily="34" charset="0"/>
                <a:cs typeface="Times New Roman" panose="02020603050405020304" pitchFamily="18" charset="0"/>
              </a:rPr>
            </a:br>
            <a:r>
              <a:rPr lang="sv-SE" sz="1200" b="1" dirty="0">
                <a:effectLst/>
                <a:latin typeface="Calibri" panose="020F0502020204030204" pitchFamily="34" charset="0"/>
                <a:ea typeface="Calibri" panose="020F0502020204030204" pitchFamily="34" charset="0"/>
                <a:cs typeface="Times New Roman" panose="02020603050405020304" pitchFamily="18" charset="0"/>
              </a:rPr>
              <a:t>Hur går det till?</a:t>
            </a:r>
            <a:r>
              <a:rPr lang="sv-SE" sz="1200" dirty="0">
                <a:effectLst/>
                <a:latin typeface="Calibri" panose="020F0502020204030204" pitchFamily="34" charset="0"/>
                <a:ea typeface="Calibri" panose="020F0502020204030204" pitchFamily="34" charset="0"/>
                <a:cs typeface="Times New Roman" panose="02020603050405020304" pitchFamily="18" charset="0"/>
              </a:rPr>
              <a:t> </a:t>
            </a:r>
          </a:p>
          <a:p>
            <a:r>
              <a:rPr lang="sv-SE" sz="1200" dirty="0">
                <a:effectLst/>
                <a:latin typeface="Calibri" panose="020F0502020204030204" pitchFamily="34" charset="0"/>
                <a:ea typeface="Calibri" panose="020F0502020204030204" pitchFamily="34" charset="0"/>
                <a:cs typeface="Times New Roman" panose="02020603050405020304" pitchFamily="18" charset="0"/>
              </a:rPr>
              <a:t>Jo, den gemensamma digitala plattformen som är en geografisk digital avbildning av verkligheten, har all information som myndigheter ser behövs för att klara de gemensamma samhällsbehoven, oavsett kommun, region eller för nationen Sverige. För att få gemensam förståelse för den olika </a:t>
            </a:r>
            <a:r>
              <a:rPr lang="sv-SE" sz="1200" dirty="0" err="1">
                <a:effectLst/>
                <a:latin typeface="Calibri" panose="020F0502020204030204" pitchFamily="34" charset="0"/>
                <a:ea typeface="Calibri" panose="020F0502020204030204" pitchFamily="34" charset="0"/>
                <a:cs typeface="Times New Roman" panose="02020603050405020304" pitchFamily="18" charset="0"/>
              </a:rPr>
              <a:t>datan</a:t>
            </a:r>
            <a:r>
              <a:rPr lang="sv-SE" sz="1200" dirty="0">
                <a:effectLst/>
                <a:latin typeface="Calibri" panose="020F0502020204030204" pitchFamily="34" charset="0"/>
                <a:ea typeface="Calibri" panose="020F0502020204030204" pitchFamily="34" charset="0"/>
                <a:cs typeface="Times New Roman" panose="02020603050405020304" pitchFamily="18" charset="0"/>
              </a:rPr>
              <a:t> så arbetar vi med gemensamma standardiserade metadata, på en tillräcklig nivå.</a:t>
            </a:r>
            <a:endParaRPr lang="sv-SE" sz="1200" b="1" dirty="0">
              <a:effectLst/>
              <a:latin typeface="Calibri" panose="020F0502020204030204" pitchFamily="34" charset="0"/>
              <a:ea typeface="Calibri" panose="020F0502020204030204" pitchFamily="34" charset="0"/>
              <a:cs typeface="Times New Roman" panose="02020603050405020304" pitchFamily="18" charset="0"/>
            </a:endParaRPr>
          </a:p>
          <a:p>
            <a:r>
              <a:rPr lang="sv-SE" sz="1200" dirty="0">
                <a:effectLst/>
                <a:latin typeface="Calibri" panose="020F0502020204030204" pitchFamily="34" charset="0"/>
                <a:ea typeface="Calibri" panose="020F0502020204030204" pitchFamily="34" charset="0"/>
                <a:cs typeface="Times New Roman" panose="02020603050405020304" pitchFamily="18" charset="0"/>
              </a:rPr>
              <a:t>Den har tex en detaljerad beskrivning av bottenytan, vad som finns på den och vad som finns under den. Vi har förståelse för hur biologin ser ut idag och hur den förändras över tid. Alla kan se planerade myndighetsåtgärder, tex arbete med nytt områdesskydd. Det finns visualiserade fastighetsgränser och du kan lätt förstå vad som är enskilt vatten liksom allmänt vatten. Den hjälper dig att hitta den plats på bottnen som lämpar sig bäst för fisk och musselodling, planera för skärgårdstrafik, planera för infrastrukturåtgärder, ger ett stöd för sjöräddning/räddningstjänst, stöd för att genomföra miljökartläggning, planering för uppförande av nya energianläggningar såsom vindkraft, samt utläggning av olika kablage och rörledningar. </a:t>
            </a:r>
          </a:p>
          <a:p>
            <a:r>
              <a:rPr lang="sv-SE" sz="1200" dirty="0">
                <a:effectLst/>
                <a:latin typeface="Calibri" panose="020F0502020204030204" pitchFamily="34" charset="0"/>
                <a:ea typeface="Calibri" panose="020F0502020204030204" pitchFamily="34" charset="0"/>
                <a:cs typeface="Times New Roman" panose="02020603050405020304" pitchFamily="18" charset="0"/>
              </a:rPr>
              <a:t>I modellen finns all nödvändig information för att göra analyser tex strömmar längs kusten, utflöde från vattendrag och deras strömmar, var natura 2000 områden finns och vad dessa består av, Habitat (HELCOM </a:t>
            </a:r>
            <a:r>
              <a:rPr lang="sv-SE" sz="1200" dirty="0" err="1">
                <a:effectLst/>
                <a:latin typeface="Calibri" panose="020F0502020204030204" pitchFamily="34" charset="0"/>
                <a:ea typeface="Calibri" panose="020F0502020204030204" pitchFamily="34" charset="0"/>
                <a:cs typeface="Times New Roman" panose="02020603050405020304" pitchFamily="18" charset="0"/>
              </a:rPr>
              <a:t>Hub</a:t>
            </a:r>
            <a:r>
              <a:rPr lang="sv-SE" sz="1200" dirty="0">
                <a:effectLst/>
                <a:latin typeface="Calibri" panose="020F0502020204030204" pitchFamily="34" charset="0"/>
                <a:ea typeface="Calibri" panose="020F0502020204030204" pitchFamily="34" charset="0"/>
                <a:cs typeface="Times New Roman" panose="02020603050405020304" pitchFamily="18" charset="0"/>
              </a:rPr>
              <a:t>), var risk för stranderosion föreligger, utseendet på havslandskapet, substrat, geologi, sediment och hur de transporteras, var ackumulationsbottnar finns och där gifter/utsläpp kan koncentreras, sedimentprofiler, hårdhet på botten, marinarkeologiska lämningar  och djupdata. </a:t>
            </a:r>
          </a:p>
          <a:p>
            <a:r>
              <a:rPr lang="sv-SE" sz="1200" dirty="0">
                <a:effectLst/>
                <a:latin typeface="Calibri" panose="020F0502020204030204" pitchFamily="34" charset="0"/>
                <a:ea typeface="Calibri" panose="020F0502020204030204" pitchFamily="34" charset="0"/>
                <a:cs typeface="Times New Roman" panose="02020603050405020304" pitchFamily="18" charset="0"/>
              </a:rPr>
              <a:t>Informationen är korrekt lägesbestämd i modellen, oavsett om det är en kommunal, regional eller statlig information. Och informationen finns på en gemensam myndighetsplattform med en robust sekretesshantering.</a:t>
            </a:r>
          </a:p>
          <a:p>
            <a:pPr marL="0" marR="0" lvl="0" indent="0" algn="l" defTabSz="914400" rtl="0" eaLnBrk="1" fontAlgn="auto" latinLnBrk="0" hangingPunct="1">
              <a:lnSpc>
                <a:spcPct val="150000"/>
              </a:lnSpc>
              <a:spcBef>
                <a:spcPct val="0"/>
              </a:spcBef>
              <a:spcAft>
                <a:spcPts val="1000"/>
              </a:spcAft>
              <a:buClrTx/>
              <a:buSzTx/>
              <a:buFontTx/>
              <a:buNone/>
              <a:tabLst/>
              <a:defRPr/>
            </a:pPr>
            <a:br>
              <a:rPr lang="sv-SE" sz="1200" dirty="0">
                <a:effectLst/>
                <a:latin typeface="Calibri" panose="020F0502020204030204" pitchFamily="34" charset="0"/>
                <a:ea typeface="Calibri" panose="020F0502020204030204" pitchFamily="34" charset="0"/>
                <a:cs typeface="Times New Roman" panose="02020603050405020304" pitchFamily="18" charset="0"/>
              </a:rPr>
            </a:br>
            <a:endParaRPr lang="sv-SE" sz="1200" dirty="0">
              <a:effectLst/>
              <a:latin typeface="Calibri" panose="020F0502020204030204" pitchFamily="34" charset="0"/>
              <a:cs typeface="Times New Roman" panose="02020603050405020304" pitchFamily="18" charset="0"/>
            </a:endParaRPr>
          </a:p>
          <a:p>
            <a:endParaRPr lang="sv-SE" dirty="0"/>
          </a:p>
        </p:txBody>
      </p:sp>
      <p:sp>
        <p:nvSpPr>
          <p:cNvPr id="4" name="Platshållare för bildnummer 3"/>
          <p:cNvSpPr>
            <a:spLocks noGrp="1"/>
          </p:cNvSpPr>
          <p:nvPr>
            <p:ph type="sldNum" sz="quarter" idx="5"/>
          </p:nvPr>
        </p:nvSpPr>
        <p:spPr/>
        <p:txBody>
          <a:bodyPr/>
          <a:lstStyle/>
          <a:p>
            <a:fld id="{C1A20CC8-5A67-41EC-8C8C-3686E0A85C94}" type="slidenum">
              <a:rPr lang="sv-SE" smtClean="0"/>
              <a:t>2</a:t>
            </a:fld>
            <a:endParaRPr lang="sv-SE"/>
          </a:p>
        </p:txBody>
      </p:sp>
    </p:spTree>
    <p:extLst>
      <p:ext uri="{BB962C8B-B14F-4D97-AF65-F5344CB8AC3E}">
        <p14:creationId xmlns:p14="http://schemas.microsoft.com/office/powerpoint/2010/main" val="28971417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nSpc>
                <a:spcPct val="107000"/>
              </a:lnSpc>
              <a:spcAft>
                <a:spcPts val="800"/>
              </a:spcAft>
            </a:pPr>
            <a:r>
              <a:rPr lang="sv-SE" sz="1200" b="1" dirty="0">
                <a:effectLst/>
                <a:latin typeface="Calibri" panose="020F0502020204030204" pitchFamily="34" charset="0"/>
                <a:ea typeface="Calibri" panose="020F0502020204030204" pitchFamily="34" charset="0"/>
                <a:cs typeface="Times New Roman" panose="02020603050405020304" pitchFamily="18" charset="0"/>
              </a:rPr>
              <a:t>Hur gör man då?</a:t>
            </a:r>
            <a:br>
              <a:rPr lang="sv-SE" sz="1200" b="1" dirty="0">
                <a:effectLst/>
                <a:latin typeface="Calibri" panose="020F0502020204030204" pitchFamily="34" charset="0"/>
                <a:ea typeface="Calibri" panose="020F0502020204030204" pitchFamily="34" charset="0"/>
                <a:cs typeface="Times New Roman" panose="02020603050405020304" pitchFamily="18" charset="0"/>
              </a:rPr>
            </a:br>
            <a:r>
              <a:rPr lang="sv-SE" sz="1200" dirty="0">
                <a:effectLst/>
                <a:latin typeface="Calibri" panose="020F0502020204030204" pitchFamily="34" charset="0"/>
                <a:ea typeface="Calibri" panose="020F0502020204030204" pitchFamily="34" charset="0"/>
                <a:cs typeface="Times New Roman" panose="02020603050405020304" pitchFamily="18" charset="0"/>
              </a:rPr>
              <a:t>Jo som myndighetshandläggare har du många möjligheter till att jobba i plattformen. Du kan genom ett visualiseringsverktyg själv befinna dig i modellen om det ger ökad förståelse. Givetvis kan flera finnas i samma utrymme samtidigt och träffas på havsbottnen för att ha dialog/möte om ett specifikt område, eller specifik fråga som rör det specifika området. Ni ser allt i ett 1:1 förhållande med allt positionerat och lägesbestämt med stor noggrannhet. Alla befintliga och planerade myndighetsbeslut finns på plats, det finns en aktuell digital avbildning av verkligheten, alla får information om hur strömmarna är på platsen genom de gemensamma sensorerna. Dessa sensorer ger realtidsinformation som temperaturer, strömmar, syrgashalt m.m. </a:t>
            </a:r>
          </a:p>
          <a:p>
            <a:pPr>
              <a:lnSpc>
                <a:spcPct val="107000"/>
              </a:lnSpc>
              <a:spcAft>
                <a:spcPts val="800"/>
              </a:spcAft>
            </a:pP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200" b="1" dirty="0">
                <a:effectLst/>
                <a:latin typeface="Calibri" panose="020F0502020204030204" pitchFamily="34" charset="0"/>
                <a:ea typeface="Calibri" panose="020F0502020204030204" pitchFamily="34" charset="0"/>
                <a:cs typeface="Times New Roman" panose="02020603050405020304" pitchFamily="18" charset="0"/>
              </a:rPr>
              <a:t>Orientera dig i en digital avbildning av verkligheten</a:t>
            </a:r>
            <a:br>
              <a:rPr lang="sv-SE" sz="1200" b="1" dirty="0">
                <a:effectLst/>
                <a:latin typeface="Calibri" panose="020F0502020204030204" pitchFamily="34" charset="0"/>
                <a:ea typeface="Calibri" panose="020F0502020204030204" pitchFamily="34" charset="0"/>
                <a:cs typeface="Times New Roman" panose="02020603050405020304" pitchFamily="18" charset="0"/>
              </a:rPr>
            </a:br>
            <a:r>
              <a:rPr lang="sv-SE" sz="1200" b="0" dirty="0">
                <a:effectLst/>
                <a:latin typeface="Calibri" panose="020F0502020204030204" pitchFamily="34" charset="0"/>
                <a:ea typeface="Calibri" panose="020F0502020204030204" pitchFamily="34" charset="0"/>
                <a:cs typeface="Times New Roman" panose="02020603050405020304" pitchFamily="18" charset="0"/>
              </a:rPr>
              <a:t>Ett scenario är behovet av strandfodring. </a:t>
            </a:r>
          </a:p>
          <a:p>
            <a:pPr>
              <a:lnSpc>
                <a:spcPct val="107000"/>
              </a:lnSpc>
              <a:spcAft>
                <a:spcPts val="800"/>
              </a:spcAft>
            </a:pPr>
            <a:endParaRPr lang="sv-SE" sz="1200" b="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200" b="0" dirty="0">
                <a:effectLst/>
                <a:latin typeface="Calibri" panose="020F0502020204030204" pitchFamily="34" charset="0"/>
                <a:ea typeface="Calibri" panose="020F0502020204030204" pitchFamily="34" charset="0"/>
                <a:cs typeface="Times New Roman" panose="02020603050405020304" pitchFamily="18" charset="0"/>
              </a:rPr>
              <a:t>Kommunen, region och stat ser ett gemensamt behov av att förhindra eller till bästa sätt, skapa möjlighet att minska påverkan av stranderosionen på en plats i Sverige. Genom det nationella drönar och sensorprogrammet, som används både vid land och hav, så finns det aktuell information om vattenlådan inför det gemensamma mötet. </a:t>
            </a:r>
          </a:p>
          <a:p>
            <a:pPr>
              <a:lnSpc>
                <a:spcPct val="107000"/>
              </a:lnSpc>
              <a:spcAft>
                <a:spcPts val="800"/>
              </a:spcAft>
            </a:pPr>
            <a:r>
              <a:rPr lang="sv-SE" sz="1200" b="0" dirty="0">
                <a:effectLst/>
                <a:latin typeface="Calibri" panose="020F0502020204030204" pitchFamily="34" charset="0"/>
                <a:ea typeface="Calibri" panose="020F0502020204030204" pitchFamily="34" charset="0"/>
                <a:cs typeface="Times New Roman" panose="02020603050405020304" pitchFamily="18" charset="0"/>
              </a:rPr>
              <a:t>Genom den digitala plattformen träffas alla parter på plats i den digitala modellen. Första ansatsen är att förstå vad som skapar stranderosionen. Genom all information som finns och är genererad genom tid via </a:t>
            </a:r>
            <a:r>
              <a:rPr lang="sv-SE" sz="1200" b="0" dirty="0" err="1">
                <a:effectLst/>
                <a:latin typeface="Calibri" panose="020F0502020204030204" pitchFamily="34" charset="0"/>
                <a:ea typeface="Calibri" panose="020F0502020204030204" pitchFamily="34" charset="0"/>
                <a:cs typeface="Times New Roman" panose="02020603050405020304" pitchFamily="18" charset="0"/>
              </a:rPr>
              <a:t>bl.a</a:t>
            </a:r>
            <a:r>
              <a:rPr lang="sv-SE" sz="1200" b="0" dirty="0">
                <a:effectLst/>
                <a:latin typeface="Calibri" panose="020F0502020204030204" pitchFamily="34" charset="0"/>
                <a:ea typeface="Calibri" panose="020F0502020204030204" pitchFamily="34" charset="0"/>
                <a:cs typeface="Times New Roman" panose="02020603050405020304" pitchFamily="18" charset="0"/>
              </a:rPr>
              <a:t> gemensamma sensorer, så kan myndigheterna föra en gemensam dialog med samma faktaunderlag. Detta skapar en effektivitet i att göra en gemensam handlingsplan framåt. Alla förstår hur strömmarna fungerar, hur biologin är och fungerar, hur utflöde från vattendrag ser ut med dess strömmar ut i havet, utseendet på havslandskapet, substrat, geologi på bottnen och till det djupdata. Med de verktyg som finns i plattformen så kan man gemensamt beräkna och analysera de olika alternativ som finns. Om man så önskar så kan man ta stöd av AI i att göra analys. Om det uppmärksammas att det skulle behövas ett tillstånd, så får man stöd i detta genom den inbyggda intelligensen. </a:t>
            </a:r>
            <a:br>
              <a:rPr lang="sv-SE" sz="1200" b="0" dirty="0">
                <a:effectLst/>
                <a:latin typeface="Calibri" panose="020F0502020204030204" pitchFamily="34" charset="0"/>
                <a:ea typeface="Calibri" panose="020F0502020204030204" pitchFamily="34" charset="0"/>
                <a:cs typeface="Times New Roman" panose="02020603050405020304" pitchFamily="18" charset="0"/>
              </a:rPr>
            </a:br>
            <a:r>
              <a:rPr lang="sv-SE" sz="1200" b="0" dirty="0">
                <a:effectLst/>
                <a:latin typeface="Calibri" panose="020F0502020204030204" pitchFamily="34" charset="0"/>
                <a:ea typeface="Calibri" panose="020F0502020204030204" pitchFamily="34" charset="0"/>
                <a:cs typeface="Times New Roman" panose="02020603050405020304" pitchFamily="18" charset="0"/>
              </a:rPr>
              <a:t>Nästa gång myndigheterna träffas så har alla kunnat skapa sig en bild av vilka beslut som behövs, vilka som är alternativen och vad dessa ger för olika konsekvenser. Med det så får man gemensam förståelse för vilka åtgärder som krävs och vad det innebär tex hur en strandfodring gör bäst nytta. Om man har olika åsikter så använder man den inbyggda intelligensen, AI, för att skapa gemensamma analyser i syfte att komma överens. </a:t>
            </a:r>
          </a:p>
          <a:p>
            <a:endParaRPr lang="sv-SE" dirty="0"/>
          </a:p>
        </p:txBody>
      </p:sp>
      <p:sp>
        <p:nvSpPr>
          <p:cNvPr id="4" name="Platshållare för bildnummer 3"/>
          <p:cNvSpPr>
            <a:spLocks noGrp="1"/>
          </p:cNvSpPr>
          <p:nvPr>
            <p:ph type="sldNum" sz="quarter" idx="5"/>
          </p:nvPr>
        </p:nvSpPr>
        <p:spPr/>
        <p:txBody>
          <a:bodyPr/>
          <a:lstStyle/>
          <a:p>
            <a:fld id="{C1A20CC8-5A67-41EC-8C8C-3686E0A85C94}" type="slidenum">
              <a:rPr lang="sv-SE" smtClean="0"/>
              <a:t>3</a:t>
            </a:fld>
            <a:endParaRPr lang="sv-SE"/>
          </a:p>
        </p:txBody>
      </p:sp>
    </p:spTree>
    <p:extLst>
      <p:ext uri="{BB962C8B-B14F-4D97-AF65-F5344CB8AC3E}">
        <p14:creationId xmlns:p14="http://schemas.microsoft.com/office/powerpoint/2010/main" val="38189399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dirty="0"/>
              <a:t>Det behövs, bland annat:</a:t>
            </a:r>
          </a:p>
          <a:p>
            <a:endParaRPr lang="sv-SE" dirty="0"/>
          </a:p>
          <a:p>
            <a:pPr marL="171450" indent="-171450">
              <a:buFont typeface="Arial" panose="020B0604020202020204" pitchFamily="34" charset="0"/>
              <a:buChar char="•"/>
            </a:pPr>
            <a:r>
              <a:rPr lang="sv-SE" dirty="0"/>
              <a:t>Att all data i modellen utgår från myndigheter och kommuners information för att klara korrekthet, aktualitet och tillgång till rätt styrande information. Vi ser att staten behöver ha ansvar för att tillhandahålla en gemensam digital avbildning av verkligheten.</a:t>
            </a:r>
          </a:p>
          <a:p>
            <a:pPr marL="171450" indent="-171450">
              <a:buFont typeface="Arial" panose="020B0604020202020204" pitchFamily="34" charset="0"/>
              <a:buChar char="•"/>
            </a:pPr>
            <a:endParaRPr lang="sv-SE" dirty="0"/>
          </a:p>
          <a:p>
            <a:pPr marL="171450" indent="-171450">
              <a:buFont typeface="Arial" panose="020B0604020202020204" pitchFamily="34" charset="0"/>
              <a:buChar char="•"/>
            </a:pPr>
            <a:r>
              <a:rPr lang="sv-SE" dirty="0"/>
              <a:t>Vi har en gemensam bedömning av vår sekretess lagstiftning vilket ger möjligheter till avbildning och gemensam hantering utifrån din roll och din uppgift på en myndighet. Även denna informationen är regelstyrd så att rätt person får tillgång till rätt information. All inte sekretesskyddad </a:t>
            </a:r>
            <a:r>
              <a:rPr lang="sv-SE" dirty="0" err="1"/>
              <a:t>geodata</a:t>
            </a:r>
            <a:r>
              <a:rPr lang="sv-SE" dirty="0"/>
              <a:t> är fritt och öppet tillgänglig. Alla informationsägare är trygga i vilka </a:t>
            </a:r>
            <a:r>
              <a:rPr lang="sv-SE" dirty="0" err="1"/>
              <a:t>geodata</a:t>
            </a:r>
            <a:r>
              <a:rPr lang="sv-SE" dirty="0"/>
              <a:t> man kan kombinera och har dessa öppna och tillgängliga. Det kräver att vi har kommit långt i arbete med standardisera vår </a:t>
            </a:r>
            <a:r>
              <a:rPr lang="sv-SE" dirty="0" err="1"/>
              <a:t>geodata</a:t>
            </a:r>
            <a:r>
              <a:rPr lang="sv-SE" dirty="0"/>
              <a:t>.</a:t>
            </a:r>
          </a:p>
          <a:p>
            <a:pPr marL="171450" indent="-171450">
              <a:buFont typeface="Arial" panose="020B0604020202020204" pitchFamily="34" charset="0"/>
              <a:buChar char="•"/>
            </a:pPr>
            <a:endParaRPr lang="sv-SE" dirty="0"/>
          </a:p>
          <a:p>
            <a:pPr marL="171450" indent="-171450">
              <a:buFont typeface="Arial" panose="020B0604020202020204" pitchFamily="34" charset="0"/>
              <a:buChar char="•"/>
            </a:pPr>
            <a:r>
              <a:rPr lang="sv-SE" dirty="0"/>
              <a:t>Vi behöver ha en gemensam rikstäckande insamling av data som tillfredsställer alla behov för att klara av att göra myndighetsbeslut med stöd av den digitala verkligheten. Med det ser vi inga begränsningar i att företag kan samla in data till stat och kommun och vara en del i arbetet med att förbättra den digitala verkligheten.</a:t>
            </a:r>
          </a:p>
          <a:p>
            <a:pPr marL="171450" indent="-171450">
              <a:buFont typeface="Arial" panose="020B0604020202020204" pitchFamily="34" charset="0"/>
              <a:buChar char="•"/>
            </a:pPr>
            <a:endParaRPr lang="sv-SE" dirty="0"/>
          </a:p>
          <a:p>
            <a:pPr marL="171450" indent="-171450">
              <a:buFont typeface="Arial" panose="020B0604020202020204" pitchFamily="34" charset="0"/>
              <a:buChar char="•"/>
            </a:pPr>
            <a:r>
              <a:rPr lang="sv-SE" dirty="0"/>
              <a:t>Att alla analoga beslut från myndigheter och kommuner blir digitala och lägesbestämda. </a:t>
            </a:r>
          </a:p>
          <a:p>
            <a:pPr marL="171450" indent="-171450">
              <a:buFont typeface="Arial" panose="020B0604020202020204" pitchFamily="34" charset="0"/>
              <a:buChar char="•"/>
            </a:pPr>
            <a:endParaRPr lang="sv-SE" dirty="0"/>
          </a:p>
          <a:p>
            <a:pPr marL="171450" indent="-171450">
              <a:buFont typeface="Arial" panose="020B0604020202020204" pitchFamily="34" charset="0"/>
              <a:buChar char="•"/>
            </a:pPr>
            <a:r>
              <a:rPr lang="sv-SE" dirty="0"/>
              <a:t>Vi behöver ha en gemensam förståelse för varandras behov av information för att förstå de möjligheter som finns inom gällande sekretesslagstiftning. </a:t>
            </a:r>
          </a:p>
          <a:p>
            <a:endParaRPr lang="sv-SE" dirty="0"/>
          </a:p>
        </p:txBody>
      </p:sp>
      <p:sp>
        <p:nvSpPr>
          <p:cNvPr id="4" name="Platshållare för bildnummer 3"/>
          <p:cNvSpPr>
            <a:spLocks noGrp="1"/>
          </p:cNvSpPr>
          <p:nvPr>
            <p:ph type="sldNum" sz="quarter" idx="5"/>
          </p:nvPr>
        </p:nvSpPr>
        <p:spPr/>
        <p:txBody>
          <a:bodyPr/>
          <a:lstStyle/>
          <a:p>
            <a:fld id="{C1A20CC8-5A67-41EC-8C8C-3686E0A85C94}" type="slidenum">
              <a:rPr lang="sv-SE" smtClean="0"/>
              <a:t>4</a:t>
            </a:fld>
            <a:endParaRPr lang="sv-SE"/>
          </a:p>
        </p:txBody>
      </p:sp>
    </p:spTree>
    <p:extLst>
      <p:ext uri="{BB962C8B-B14F-4D97-AF65-F5344CB8AC3E}">
        <p14:creationId xmlns:p14="http://schemas.microsoft.com/office/powerpoint/2010/main" val="4337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b="1" dirty="0"/>
              <a:t>Det behövs, bland annat:</a:t>
            </a:r>
          </a:p>
          <a:p>
            <a:endParaRPr lang="sv-SE" dirty="0"/>
          </a:p>
          <a:p>
            <a:pPr marL="171450" indent="-171450">
              <a:buFont typeface="Arial" panose="020B0604020202020204" pitchFamily="34" charset="0"/>
              <a:buChar char="•"/>
            </a:pPr>
            <a:r>
              <a:rPr lang="sv-SE" dirty="0"/>
              <a:t>Att vi har en statlig, säker och robust, infrastruktur som garanterar korrekt lägesbestämning och positionering.</a:t>
            </a:r>
          </a:p>
          <a:p>
            <a:pPr marL="171450" indent="-171450">
              <a:buFont typeface="Arial" panose="020B0604020202020204" pitchFamily="34" charset="0"/>
              <a:buChar char="•"/>
            </a:pPr>
            <a:endParaRPr lang="sv-SE" dirty="0"/>
          </a:p>
          <a:p>
            <a:pPr marL="171450" indent="-171450">
              <a:buFont typeface="Arial" panose="020B0604020202020204" pitchFamily="34" charset="0"/>
              <a:buChar char="•"/>
            </a:pPr>
            <a:r>
              <a:rPr lang="sv-SE" dirty="0"/>
              <a:t>Vi har en myndighetsgemensam lagring av </a:t>
            </a:r>
            <a:r>
              <a:rPr lang="sv-SE" dirty="0" err="1"/>
              <a:t>geodata</a:t>
            </a:r>
            <a:r>
              <a:rPr lang="sv-SE" dirty="0"/>
              <a:t>. Vi tror vi behöver ha en stor gemensam samverkan för att klara allt som krävs för lagring av all </a:t>
            </a:r>
            <a:r>
              <a:rPr lang="sv-SE" dirty="0" err="1"/>
              <a:t>geodata</a:t>
            </a:r>
            <a:r>
              <a:rPr lang="sv-SE" dirty="0"/>
              <a:t> i framtiden. Det går inte finansiera det var för sig eller att kompetensmässigt klara det. För information som behöver </a:t>
            </a:r>
            <a:r>
              <a:rPr lang="sv-SE" dirty="0" err="1"/>
              <a:t>sekretessprövas</a:t>
            </a:r>
            <a:r>
              <a:rPr lang="sv-SE" dirty="0"/>
              <a:t> finns det en gemensam portal med beskrivande metadata och system för begäran om leverans efter genomförd sekretessprövning. Tiden från begäran till leverans av sekretessgodkänd information är kortare än 10 arbetsdagar.</a:t>
            </a:r>
          </a:p>
          <a:p>
            <a:pPr marL="171450" indent="-171450">
              <a:buFont typeface="Arial" panose="020B0604020202020204" pitchFamily="34" charset="0"/>
              <a:buChar char="•"/>
            </a:pPr>
            <a:endParaRPr lang="sv-SE" dirty="0"/>
          </a:p>
          <a:p>
            <a:pPr marL="171450" indent="-171450">
              <a:buFont typeface="Arial" panose="020B0604020202020204" pitchFamily="34" charset="0"/>
              <a:buChar char="•"/>
            </a:pPr>
            <a:r>
              <a:rPr lang="sv-SE" dirty="0"/>
              <a:t>För att klara av allt som krävs för denna modell så behövs en gemensam och väsentligt större finansiering. </a:t>
            </a:r>
          </a:p>
          <a:p>
            <a:pPr marL="171450" indent="-171450">
              <a:buFont typeface="Arial" panose="020B0604020202020204" pitchFamily="34" charset="0"/>
              <a:buChar char="•"/>
            </a:pPr>
            <a:endParaRPr lang="sv-SE" dirty="0"/>
          </a:p>
          <a:p>
            <a:pPr marL="171450" indent="-171450">
              <a:buFont typeface="Arial" panose="020B0604020202020204" pitchFamily="34" charset="0"/>
              <a:buChar char="•"/>
            </a:pPr>
            <a:r>
              <a:rPr lang="sv-SE" dirty="0"/>
              <a:t>Att digitala tjänster kan integreras med olika aktörers verksamhetssystem i en sömlös process.</a:t>
            </a:r>
          </a:p>
          <a:p>
            <a:pPr marL="171450" indent="-171450">
              <a:buFont typeface="Arial" panose="020B0604020202020204" pitchFamily="34" charset="0"/>
              <a:buChar char="•"/>
            </a:pPr>
            <a:endParaRPr lang="sv-SE" dirty="0"/>
          </a:p>
          <a:p>
            <a:pPr marL="171450" indent="-171450">
              <a:buFont typeface="Arial" panose="020B0604020202020204" pitchFamily="34" charset="0"/>
              <a:buChar char="•"/>
            </a:pPr>
            <a:r>
              <a:rPr lang="sv-SE" dirty="0"/>
              <a:t>Utvecklade roller och mandat i infrastrukturen som ger ansvar för egna data men även för att helheten ska hänga ihop i modellen.</a:t>
            </a:r>
          </a:p>
        </p:txBody>
      </p:sp>
      <p:sp>
        <p:nvSpPr>
          <p:cNvPr id="4" name="Platshållare för bildnummer 3"/>
          <p:cNvSpPr>
            <a:spLocks noGrp="1"/>
          </p:cNvSpPr>
          <p:nvPr>
            <p:ph type="sldNum" sz="quarter" idx="5"/>
          </p:nvPr>
        </p:nvSpPr>
        <p:spPr/>
        <p:txBody>
          <a:bodyPr/>
          <a:lstStyle/>
          <a:p>
            <a:fld id="{C1A20CC8-5A67-41EC-8C8C-3686E0A85C94}" type="slidenum">
              <a:rPr lang="sv-SE" smtClean="0"/>
              <a:t>5</a:t>
            </a:fld>
            <a:endParaRPr lang="sv-SE"/>
          </a:p>
        </p:txBody>
      </p:sp>
    </p:spTree>
    <p:extLst>
      <p:ext uri="{BB962C8B-B14F-4D97-AF65-F5344CB8AC3E}">
        <p14:creationId xmlns:p14="http://schemas.microsoft.com/office/powerpoint/2010/main" val="23148502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tartsida">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11C0AC0-93CA-4951-8A4B-6874E531254D}"/>
              </a:ext>
            </a:extLst>
          </p:cNvPr>
          <p:cNvSpPr>
            <a:spLocks noGrp="1"/>
          </p:cNvSpPr>
          <p:nvPr>
            <p:ph type="ctrTitle" hasCustomPrompt="1"/>
          </p:nvPr>
        </p:nvSpPr>
        <p:spPr>
          <a:xfrm>
            <a:off x="965860" y="2766951"/>
            <a:ext cx="10493828" cy="1657408"/>
          </a:xfrm>
        </p:spPr>
        <p:txBody>
          <a:bodyPr anchor="b"/>
          <a:lstStyle>
            <a:lvl1pPr algn="l">
              <a:defRPr sz="6600"/>
            </a:lvl1pPr>
          </a:lstStyle>
          <a:p>
            <a:r>
              <a:rPr lang="sv-SE" dirty="0"/>
              <a:t>startsida</a:t>
            </a:r>
          </a:p>
        </p:txBody>
      </p:sp>
      <p:sp>
        <p:nvSpPr>
          <p:cNvPr id="3" name="Underrubrik 2">
            <a:extLst>
              <a:ext uri="{FF2B5EF4-FFF2-40B4-BE49-F238E27FC236}">
                <a16:creationId xmlns:a16="http://schemas.microsoft.com/office/drawing/2014/main" id="{45419166-2568-481F-9233-BD169E157983}"/>
              </a:ext>
            </a:extLst>
          </p:cNvPr>
          <p:cNvSpPr>
            <a:spLocks noGrp="1"/>
          </p:cNvSpPr>
          <p:nvPr>
            <p:ph type="subTitle" idx="1" hasCustomPrompt="1"/>
          </p:nvPr>
        </p:nvSpPr>
        <p:spPr>
          <a:xfrm>
            <a:off x="965860" y="4682684"/>
            <a:ext cx="10493828" cy="886843"/>
          </a:xfrm>
        </p:spPr>
        <p:txBody>
          <a:bodyPr/>
          <a:lstStyle>
            <a:lvl1pPr marL="0" indent="0" algn="l">
              <a:buNone/>
              <a:defRPr sz="22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 </a:t>
            </a:r>
          </a:p>
        </p:txBody>
      </p:sp>
      <p:cxnSp>
        <p:nvCxnSpPr>
          <p:cNvPr id="14" name="Rak koppling 13">
            <a:extLst>
              <a:ext uri="{FF2B5EF4-FFF2-40B4-BE49-F238E27FC236}">
                <a16:creationId xmlns:a16="http://schemas.microsoft.com/office/drawing/2014/main" id="{23419EF5-F930-48F5-9570-AA7E47DA438B}"/>
              </a:ext>
            </a:extLst>
          </p:cNvPr>
          <p:cNvCxnSpPr/>
          <p:nvPr userDrawn="1"/>
        </p:nvCxnSpPr>
        <p:spPr>
          <a:xfrm>
            <a:off x="950026" y="4500752"/>
            <a:ext cx="10521538" cy="0"/>
          </a:xfrm>
          <a:prstGeom prst="line">
            <a:avLst/>
          </a:prstGeom>
          <a:ln w="66675" cap="rnd">
            <a:solidFill>
              <a:schemeClr val="accent1"/>
            </a:solidFill>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64616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C6DDB9D-EBEC-40C3-B365-AFB27ABAD902}"/>
              </a:ext>
            </a:extLst>
          </p:cNvPr>
          <p:cNvSpPr>
            <a:spLocks noGrp="1"/>
          </p:cNvSpPr>
          <p:nvPr>
            <p:ph type="title" hasCustomPrompt="1"/>
          </p:nvPr>
        </p:nvSpPr>
        <p:spPr>
          <a:xfrm>
            <a:off x="612569" y="723207"/>
            <a:ext cx="10515600" cy="549412"/>
          </a:xfrm>
        </p:spPr>
        <p:txBody>
          <a:bodyPr/>
          <a:lstStyle>
            <a:lvl1pPr>
              <a:defRPr/>
            </a:lvl1pPr>
          </a:lstStyle>
          <a:p>
            <a:r>
              <a:rPr lang="sv-SE" dirty="0"/>
              <a:t>Normal sida – skriv rubrik här</a:t>
            </a:r>
          </a:p>
        </p:txBody>
      </p:sp>
      <p:sp>
        <p:nvSpPr>
          <p:cNvPr id="3" name="Platshållare för innehåll 2">
            <a:extLst>
              <a:ext uri="{FF2B5EF4-FFF2-40B4-BE49-F238E27FC236}">
                <a16:creationId xmlns:a16="http://schemas.microsoft.com/office/drawing/2014/main" id="{99AFB94F-C428-4DFB-8665-A0894593D04E}"/>
              </a:ext>
            </a:extLst>
          </p:cNvPr>
          <p:cNvSpPr>
            <a:spLocks noGrp="1"/>
          </p:cNvSpPr>
          <p:nvPr>
            <p:ph idx="1"/>
          </p:nvPr>
        </p:nvSpPr>
        <p:spPr>
          <a:xfrm>
            <a:off x="612569" y="1415133"/>
            <a:ext cx="10515600" cy="4874803"/>
          </a:xfrm>
        </p:spPr>
        <p:txBody>
          <a:bodyPr/>
          <a:lstStyle>
            <a:lvl1pPr marL="0" indent="0">
              <a:buFontTx/>
              <a:buNone/>
              <a:defRPr sz="2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4125876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Övergångsida/Citat">
    <p:spTree>
      <p:nvGrpSpPr>
        <p:cNvPr id="1" name=""/>
        <p:cNvGrpSpPr/>
        <p:nvPr/>
      </p:nvGrpSpPr>
      <p:grpSpPr>
        <a:xfrm>
          <a:off x="0" y="0"/>
          <a:ext cx="0" cy="0"/>
          <a:chOff x="0" y="0"/>
          <a:chExt cx="0" cy="0"/>
        </a:xfrm>
      </p:grpSpPr>
      <p:sp>
        <p:nvSpPr>
          <p:cNvPr id="6" name="Rektangel 5">
            <a:extLst>
              <a:ext uri="{FF2B5EF4-FFF2-40B4-BE49-F238E27FC236}">
                <a16:creationId xmlns:a16="http://schemas.microsoft.com/office/drawing/2014/main" id="{3186C626-F1B6-49F8-BFBF-A500CD82B242}"/>
              </a:ext>
            </a:extLst>
          </p:cNvPr>
          <p:cNvSpPr/>
          <p:nvPr userDrawn="1"/>
        </p:nvSpPr>
        <p:spPr>
          <a:xfrm>
            <a:off x="0" y="0"/>
            <a:ext cx="12192000" cy="4286992"/>
          </a:xfrm>
          <a:prstGeom prst="rect">
            <a:avLst/>
          </a:prstGeom>
          <a:solidFill>
            <a:srgbClr val="E7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 name="Rektangel 7">
            <a:extLst>
              <a:ext uri="{FF2B5EF4-FFF2-40B4-BE49-F238E27FC236}">
                <a16:creationId xmlns:a16="http://schemas.microsoft.com/office/drawing/2014/main" id="{448E062A-0485-42BC-BA34-5C3D7A215FD6}"/>
              </a:ext>
            </a:extLst>
          </p:cNvPr>
          <p:cNvSpPr/>
          <p:nvPr userDrawn="1"/>
        </p:nvSpPr>
        <p:spPr>
          <a:xfrm>
            <a:off x="0" y="4144488"/>
            <a:ext cx="12192000" cy="2713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4C6DDB9D-EBEC-40C3-B365-AFB27ABAD902}"/>
              </a:ext>
            </a:extLst>
          </p:cNvPr>
          <p:cNvSpPr>
            <a:spLocks noGrp="1"/>
          </p:cNvSpPr>
          <p:nvPr>
            <p:ph type="title" hasCustomPrompt="1"/>
          </p:nvPr>
        </p:nvSpPr>
        <p:spPr>
          <a:xfrm>
            <a:off x="612569" y="3381455"/>
            <a:ext cx="10515600" cy="620530"/>
          </a:xfrm>
        </p:spPr>
        <p:txBody>
          <a:bodyPr/>
          <a:lstStyle>
            <a:lvl1pPr>
              <a:defRPr/>
            </a:lvl1pPr>
          </a:lstStyle>
          <a:p>
            <a:r>
              <a:rPr lang="sv-SE" dirty="0"/>
              <a:t>Övergångssida eller citat</a:t>
            </a:r>
          </a:p>
        </p:txBody>
      </p:sp>
      <p:pic>
        <p:nvPicPr>
          <p:cNvPr id="7" name="Bildobjekt 6">
            <a:extLst>
              <a:ext uri="{FF2B5EF4-FFF2-40B4-BE49-F238E27FC236}">
                <a16:creationId xmlns:a16="http://schemas.microsoft.com/office/drawing/2014/main" id="{92AE39C3-4403-4075-A1DC-906BDF51BBB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374241" y="108059"/>
            <a:ext cx="1297463" cy="198945"/>
          </a:xfrm>
          <a:prstGeom prst="rect">
            <a:avLst/>
          </a:prstGeom>
        </p:spPr>
      </p:pic>
      <p:sp>
        <p:nvSpPr>
          <p:cNvPr id="9" name="Likbent triangel 8">
            <a:extLst>
              <a:ext uri="{FF2B5EF4-FFF2-40B4-BE49-F238E27FC236}">
                <a16:creationId xmlns:a16="http://schemas.microsoft.com/office/drawing/2014/main" id="{4F4AADD8-469A-4ACC-A562-FEA83CE4C587}"/>
              </a:ext>
            </a:extLst>
          </p:cNvPr>
          <p:cNvSpPr/>
          <p:nvPr userDrawn="1"/>
        </p:nvSpPr>
        <p:spPr>
          <a:xfrm rot="10800000">
            <a:off x="1481804" y="4110880"/>
            <a:ext cx="390988" cy="333897"/>
          </a:xfrm>
          <a:prstGeom prst="triangle">
            <a:avLst/>
          </a:prstGeom>
          <a:solidFill>
            <a:srgbClr val="E7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2579422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lutsida">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4630BE71-6D9C-42A6-A9CB-CC6A60AFE82E}"/>
              </a:ext>
            </a:extLst>
          </p:cNvPr>
          <p:cNvSpPr/>
          <p:nvPr userDrawn="1"/>
        </p:nvSpPr>
        <p:spPr>
          <a:xfrm>
            <a:off x="0" y="0"/>
            <a:ext cx="12192000" cy="6858000"/>
          </a:xfrm>
          <a:prstGeom prst="rect">
            <a:avLst/>
          </a:prstGeom>
          <a:solidFill>
            <a:srgbClr val="E7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11" name="Bildobjekt 10">
            <a:extLst>
              <a:ext uri="{FF2B5EF4-FFF2-40B4-BE49-F238E27FC236}">
                <a16:creationId xmlns:a16="http://schemas.microsoft.com/office/drawing/2014/main" id="{DCB14AAD-34E1-4CA5-BD8C-1B5A52DD8AC4}"/>
              </a:ext>
              <a:ext uri="{C183D7F6-B498-43B3-948B-1728B52AA6E4}">
                <adec:decorative xmlns:adec="http://schemas.microsoft.com/office/drawing/2017/decorative" val="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016009" y="5929732"/>
            <a:ext cx="2461711" cy="377462"/>
          </a:xfrm>
          <a:prstGeom prst="rect">
            <a:avLst/>
          </a:prstGeom>
        </p:spPr>
      </p:pic>
      <p:sp>
        <p:nvSpPr>
          <p:cNvPr id="5" name="Platshållare för innehåll 3">
            <a:extLst>
              <a:ext uri="{FF2B5EF4-FFF2-40B4-BE49-F238E27FC236}">
                <a16:creationId xmlns:a16="http://schemas.microsoft.com/office/drawing/2014/main" id="{EB1DB8EE-101B-45D9-A6EA-909E0CA290B7}"/>
              </a:ext>
            </a:extLst>
          </p:cNvPr>
          <p:cNvSpPr txBox="1">
            <a:spLocks noGrp="1"/>
          </p:cNvSpPr>
          <p:nvPr>
            <p:ph idx="1"/>
          </p:nvPr>
        </p:nvSpPr>
        <p:spPr>
          <a:xfrm>
            <a:off x="465706" y="1906218"/>
            <a:ext cx="9477169" cy="3901173"/>
          </a:xfrm>
          <a:prstGeom prst="rect">
            <a:avLst/>
          </a:prstGeom>
          <a:noFill/>
        </p:spPr>
        <p:txBody>
          <a:bodyPr wrap="square" lIns="0" tIns="0" rIns="0" bIns="0" rtlCol="0">
            <a:noAutofit/>
          </a:bodyPr>
          <a:lstStyle/>
          <a:p>
            <a:pPr marL="457200" lvl="0" indent="0">
              <a:lnSpc>
                <a:spcPct val="150000"/>
              </a:lnSpc>
              <a:buNone/>
            </a:pPr>
            <a:r>
              <a:rPr lang="sv-SE">
                <a:latin typeface="Gill Sans MT" panose="020B0502020104020203" pitchFamily="34" charset="0"/>
                <a:cs typeface="Times New Roman" panose="02020603050405020304" pitchFamily="18" charset="0"/>
              </a:rPr>
              <a:t>Klicka här för att ändra format på bakgrundstexten</a:t>
            </a:r>
          </a:p>
          <a:p>
            <a:pPr marL="457200" lvl="1" indent="0">
              <a:lnSpc>
                <a:spcPct val="150000"/>
              </a:lnSpc>
              <a:buNone/>
            </a:pPr>
            <a:r>
              <a:rPr lang="sv-SE">
                <a:latin typeface="Gill Sans MT" panose="020B0502020104020203" pitchFamily="34" charset="0"/>
                <a:cs typeface="Times New Roman" panose="02020603050405020304" pitchFamily="18" charset="0"/>
              </a:rPr>
              <a:t>Nivå två</a:t>
            </a:r>
          </a:p>
          <a:p>
            <a:pPr marL="457200" lvl="2" indent="0">
              <a:lnSpc>
                <a:spcPct val="150000"/>
              </a:lnSpc>
              <a:buNone/>
            </a:pPr>
            <a:r>
              <a:rPr lang="sv-SE">
                <a:latin typeface="Gill Sans MT" panose="020B0502020104020203" pitchFamily="34" charset="0"/>
                <a:cs typeface="Times New Roman" panose="02020603050405020304" pitchFamily="18" charset="0"/>
              </a:rPr>
              <a:t>Nivå tre</a:t>
            </a:r>
          </a:p>
          <a:p>
            <a:pPr marL="457200" lvl="3" indent="0">
              <a:lnSpc>
                <a:spcPct val="150000"/>
              </a:lnSpc>
              <a:buNone/>
            </a:pPr>
            <a:r>
              <a:rPr lang="sv-SE">
                <a:latin typeface="Gill Sans MT" panose="020B0502020104020203" pitchFamily="34" charset="0"/>
                <a:cs typeface="Times New Roman" panose="02020603050405020304" pitchFamily="18" charset="0"/>
              </a:rPr>
              <a:t>Nivå fyra</a:t>
            </a:r>
          </a:p>
          <a:p>
            <a:pPr marL="457200" lvl="4" indent="0">
              <a:lnSpc>
                <a:spcPct val="150000"/>
              </a:lnSpc>
              <a:buNone/>
            </a:pPr>
            <a:r>
              <a:rPr lang="sv-SE">
                <a:latin typeface="Gill Sans MT" panose="020B0502020104020203" pitchFamily="34" charset="0"/>
                <a:cs typeface="Times New Roman" panose="02020603050405020304" pitchFamily="18" charset="0"/>
              </a:rPr>
              <a:t>Nivå fem</a:t>
            </a:r>
            <a:endParaRPr lang="sv-SE" sz="2400" dirty="0"/>
          </a:p>
        </p:txBody>
      </p:sp>
      <p:sp>
        <p:nvSpPr>
          <p:cNvPr id="6" name="Rubrik 1">
            <a:extLst>
              <a:ext uri="{FF2B5EF4-FFF2-40B4-BE49-F238E27FC236}">
                <a16:creationId xmlns:a16="http://schemas.microsoft.com/office/drawing/2014/main" id="{76350F4E-D611-4329-B994-E1F3D3081016}"/>
              </a:ext>
            </a:extLst>
          </p:cNvPr>
          <p:cNvSpPr>
            <a:spLocks noGrp="1"/>
          </p:cNvSpPr>
          <p:nvPr>
            <p:ph type="title" hasCustomPrompt="1"/>
          </p:nvPr>
        </p:nvSpPr>
        <p:spPr>
          <a:xfrm>
            <a:off x="612569" y="723207"/>
            <a:ext cx="10515600" cy="549412"/>
          </a:xfrm>
        </p:spPr>
        <p:txBody>
          <a:bodyPr/>
          <a:lstStyle>
            <a:lvl1pPr>
              <a:defRPr/>
            </a:lvl1pPr>
          </a:lstStyle>
          <a:p>
            <a:r>
              <a:rPr lang="sv-SE" dirty="0"/>
              <a:t>Tack! Vi finns på…</a:t>
            </a:r>
          </a:p>
        </p:txBody>
      </p:sp>
    </p:spTree>
    <p:extLst>
      <p:ext uri="{BB962C8B-B14F-4D97-AF65-F5344CB8AC3E}">
        <p14:creationId xmlns:p14="http://schemas.microsoft.com/office/powerpoint/2010/main" val="11832224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Rektangel 10">
            <a:extLst>
              <a:ext uri="{FF2B5EF4-FFF2-40B4-BE49-F238E27FC236}">
                <a16:creationId xmlns:a16="http://schemas.microsoft.com/office/drawing/2014/main" id="{5F6AAC83-756F-4E9F-ABEE-10548486AECD}"/>
              </a:ext>
            </a:extLst>
          </p:cNvPr>
          <p:cNvSpPr/>
          <p:nvPr userDrawn="1"/>
        </p:nvSpPr>
        <p:spPr>
          <a:xfrm>
            <a:off x="0" y="0"/>
            <a:ext cx="12192000" cy="380010"/>
          </a:xfrm>
          <a:prstGeom prst="rect">
            <a:avLst/>
          </a:prstGeom>
          <a:solidFill>
            <a:srgbClr val="E7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Platshållare för rubrik 1">
            <a:extLst>
              <a:ext uri="{FF2B5EF4-FFF2-40B4-BE49-F238E27FC236}">
                <a16:creationId xmlns:a16="http://schemas.microsoft.com/office/drawing/2014/main" id="{088E9E2C-577B-432F-A39B-7431CA615A7D}"/>
              </a:ext>
            </a:extLst>
          </p:cNvPr>
          <p:cNvSpPr>
            <a:spLocks noGrp="1"/>
          </p:cNvSpPr>
          <p:nvPr>
            <p:ph type="title"/>
          </p:nvPr>
        </p:nvSpPr>
        <p:spPr>
          <a:xfrm>
            <a:off x="612569" y="724945"/>
            <a:ext cx="10515600" cy="546902"/>
          </a:xfrm>
          <a:prstGeom prst="rect">
            <a:avLst/>
          </a:prstGeom>
        </p:spPr>
        <p:txBody>
          <a:bodyPr vert="horz" lIns="0" tIns="0" rIns="0" bIns="0" rtlCol="0" anchor="t" anchorCtr="0">
            <a:noAutofit/>
          </a:bodyPr>
          <a:lstStyle/>
          <a:p>
            <a:r>
              <a:rPr lang="sv-SE"/>
              <a:t>rubrik</a:t>
            </a:r>
          </a:p>
        </p:txBody>
      </p:sp>
      <p:sp>
        <p:nvSpPr>
          <p:cNvPr id="3" name="Platshållare för text 2">
            <a:extLst>
              <a:ext uri="{FF2B5EF4-FFF2-40B4-BE49-F238E27FC236}">
                <a16:creationId xmlns:a16="http://schemas.microsoft.com/office/drawing/2014/main" id="{988AE464-3617-4F3D-ABAD-7C09B2F2D79F}"/>
              </a:ext>
            </a:extLst>
          </p:cNvPr>
          <p:cNvSpPr>
            <a:spLocks noGrp="1"/>
          </p:cNvSpPr>
          <p:nvPr>
            <p:ph type="body" idx="1"/>
          </p:nvPr>
        </p:nvSpPr>
        <p:spPr>
          <a:xfrm>
            <a:off x="612569" y="1437300"/>
            <a:ext cx="10515600" cy="4351338"/>
          </a:xfrm>
          <a:prstGeom prst="rect">
            <a:avLst/>
          </a:prstGeom>
        </p:spPr>
        <p:txBody>
          <a:bodyPr vert="horz" lIns="0" tIns="0" rIns="0" bIns="0" rtlCol="0">
            <a:no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pic>
        <p:nvPicPr>
          <p:cNvPr id="10" name="Bildobjekt 9">
            <a:extLst>
              <a:ext uri="{FF2B5EF4-FFF2-40B4-BE49-F238E27FC236}">
                <a16:creationId xmlns:a16="http://schemas.microsoft.com/office/drawing/2014/main" id="{FF203738-3B75-41B8-9FD6-6DBACEFB514E}"/>
              </a:ext>
            </a:extLst>
          </p:cNvPr>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10374241" y="108059"/>
            <a:ext cx="1297463" cy="198945"/>
          </a:xfrm>
          <a:prstGeom prst="rect">
            <a:avLst/>
          </a:prstGeom>
        </p:spPr>
      </p:pic>
    </p:spTree>
    <p:extLst>
      <p:ext uri="{BB962C8B-B14F-4D97-AF65-F5344CB8AC3E}">
        <p14:creationId xmlns:p14="http://schemas.microsoft.com/office/powerpoint/2010/main" val="801497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1" r:id="rId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100000"/>
        </a:lnSpc>
        <a:spcBef>
          <a:spcPct val="0"/>
        </a:spcBef>
        <a:buNone/>
        <a:defRPr sz="34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ubrik 8">
            <a:extLst>
              <a:ext uri="{FF2B5EF4-FFF2-40B4-BE49-F238E27FC236}">
                <a16:creationId xmlns:a16="http://schemas.microsoft.com/office/drawing/2014/main" id="{C906853E-0CCC-447F-9438-9C3D5324283C}"/>
              </a:ext>
            </a:extLst>
          </p:cNvPr>
          <p:cNvSpPr>
            <a:spLocks noGrp="1"/>
          </p:cNvSpPr>
          <p:nvPr>
            <p:ph type="ctrTitle"/>
          </p:nvPr>
        </p:nvSpPr>
        <p:spPr/>
        <p:txBody>
          <a:bodyPr/>
          <a:lstStyle/>
          <a:p>
            <a:r>
              <a:rPr lang="sv-SE" sz="5400" dirty="0"/>
              <a:t>Scenario kustzonen år 2040</a:t>
            </a:r>
          </a:p>
        </p:txBody>
      </p:sp>
      <p:sp>
        <p:nvSpPr>
          <p:cNvPr id="10" name="Underrubrik 9">
            <a:extLst>
              <a:ext uri="{FF2B5EF4-FFF2-40B4-BE49-F238E27FC236}">
                <a16:creationId xmlns:a16="http://schemas.microsoft.com/office/drawing/2014/main" id="{F16BB39B-2CE1-448C-8768-8A2D007D5499}"/>
              </a:ext>
            </a:extLst>
          </p:cNvPr>
          <p:cNvSpPr>
            <a:spLocks noGrp="1"/>
          </p:cNvSpPr>
          <p:nvPr>
            <p:ph type="subTitle" idx="1"/>
          </p:nvPr>
        </p:nvSpPr>
        <p:spPr/>
        <p:txBody>
          <a:bodyPr/>
          <a:lstStyle/>
          <a:p>
            <a:r>
              <a:rPr lang="sv-SE" sz="1200" dirty="0"/>
              <a:t>De som medverkat i framtagande av detta scenario är Lantmäteriet, Sjöfartsverket, Boverket,  HAVS OCH VATTENMYNDIGHETEN, Länsstyrelsen och SGU</a:t>
            </a:r>
          </a:p>
          <a:p>
            <a:endParaRPr lang="sv-SE" dirty="0"/>
          </a:p>
        </p:txBody>
      </p:sp>
      <p:pic>
        <p:nvPicPr>
          <p:cNvPr id="4" name="Bildobjekt 3">
            <a:extLst>
              <a:ext uri="{FF2B5EF4-FFF2-40B4-BE49-F238E27FC236}">
                <a16:creationId xmlns:a16="http://schemas.microsoft.com/office/drawing/2014/main" id="{AE716652-90DD-404E-9D2D-1FA6587B1B2F}"/>
              </a:ext>
              <a:ext uri="{C183D7F6-B498-43B3-948B-1728B52AA6E4}">
                <adec:decorative xmlns:adec="http://schemas.microsoft.com/office/drawing/2017/decorative" val="1"/>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550823" y="1092532"/>
            <a:ext cx="1857704" cy="1857704"/>
          </a:xfrm>
          <a:prstGeom prst="rect">
            <a:avLst/>
          </a:prstGeom>
        </p:spPr>
      </p:pic>
      <p:pic>
        <p:nvPicPr>
          <p:cNvPr id="6" name="Bildobjekt 5" descr="Lantmäteriets logotyp">
            <a:extLst>
              <a:ext uri="{FF2B5EF4-FFF2-40B4-BE49-F238E27FC236}">
                <a16:creationId xmlns:a16="http://schemas.microsoft.com/office/drawing/2014/main" id="{5C456099-6058-48D0-85F3-E79936929746}"/>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9016009" y="5929732"/>
            <a:ext cx="2461711" cy="377462"/>
          </a:xfrm>
          <a:prstGeom prst="rect">
            <a:avLst/>
          </a:prstGeom>
        </p:spPr>
      </p:pic>
    </p:spTree>
    <p:extLst>
      <p:ext uri="{BB962C8B-B14F-4D97-AF65-F5344CB8AC3E}">
        <p14:creationId xmlns:p14="http://schemas.microsoft.com/office/powerpoint/2010/main" val="3014214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C2CF734-9635-4BE6-9966-74DEF75689C9}"/>
              </a:ext>
            </a:extLst>
          </p:cNvPr>
          <p:cNvSpPr>
            <a:spLocks noGrp="1"/>
          </p:cNvSpPr>
          <p:nvPr>
            <p:ph type="title"/>
          </p:nvPr>
        </p:nvSpPr>
        <p:spPr/>
        <p:txBody>
          <a:bodyPr/>
          <a:lstStyle/>
          <a:p>
            <a:r>
              <a:rPr lang="sv-SE" sz="3200" dirty="0"/>
              <a:t>användande av </a:t>
            </a:r>
            <a:r>
              <a:rPr lang="sv-SE" sz="3200" dirty="0" err="1"/>
              <a:t>geodata</a:t>
            </a:r>
            <a:r>
              <a:rPr lang="sv-SE" sz="3200" dirty="0"/>
              <a:t> år 2040 vid kustzonen</a:t>
            </a:r>
          </a:p>
        </p:txBody>
      </p:sp>
      <p:pic>
        <p:nvPicPr>
          <p:cNvPr id="5" name="Bildobjekt 4" descr="En undervattensbild, visar havsbotten">
            <a:extLst>
              <a:ext uri="{FF2B5EF4-FFF2-40B4-BE49-F238E27FC236}">
                <a16:creationId xmlns:a16="http://schemas.microsoft.com/office/drawing/2014/main" id="{407B3966-D50F-A2C7-92E7-E1B9A2AB8D4E}"/>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2200577" y="1508760"/>
            <a:ext cx="7339584" cy="4876800"/>
          </a:xfrm>
          <a:prstGeom prst="rect">
            <a:avLst/>
          </a:prstGeom>
        </p:spPr>
      </p:pic>
    </p:spTree>
    <p:extLst>
      <p:ext uri="{BB962C8B-B14F-4D97-AF65-F5344CB8AC3E}">
        <p14:creationId xmlns:p14="http://schemas.microsoft.com/office/powerpoint/2010/main" val="1946950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C2CF734-9635-4BE6-9966-74DEF75689C9}"/>
              </a:ext>
            </a:extLst>
          </p:cNvPr>
          <p:cNvSpPr>
            <a:spLocks noGrp="1"/>
          </p:cNvSpPr>
          <p:nvPr>
            <p:ph type="title"/>
          </p:nvPr>
        </p:nvSpPr>
        <p:spPr/>
        <p:txBody>
          <a:bodyPr/>
          <a:lstStyle/>
          <a:p>
            <a:r>
              <a:rPr lang="sv-SE" sz="3200" dirty="0"/>
              <a:t>användande av </a:t>
            </a:r>
            <a:r>
              <a:rPr lang="sv-SE" sz="3200" dirty="0" err="1"/>
              <a:t>geodata</a:t>
            </a:r>
            <a:r>
              <a:rPr lang="sv-SE" sz="3200" dirty="0"/>
              <a:t> år 2040</a:t>
            </a:r>
          </a:p>
        </p:txBody>
      </p:sp>
      <p:pic>
        <p:nvPicPr>
          <p:cNvPr id="5" name="Bildobjekt 4" descr="En undervattensbild, visar havsbotten">
            <a:extLst>
              <a:ext uri="{FF2B5EF4-FFF2-40B4-BE49-F238E27FC236}">
                <a16:creationId xmlns:a16="http://schemas.microsoft.com/office/drawing/2014/main" id="{407B3966-D50F-A2C7-92E7-E1B9A2AB8D4E}"/>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2200577" y="1508760"/>
            <a:ext cx="7339584" cy="4876800"/>
          </a:xfrm>
          <a:prstGeom prst="rect">
            <a:avLst/>
          </a:prstGeom>
        </p:spPr>
      </p:pic>
    </p:spTree>
    <p:extLst>
      <p:ext uri="{BB962C8B-B14F-4D97-AF65-F5344CB8AC3E}">
        <p14:creationId xmlns:p14="http://schemas.microsoft.com/office/powerpoint/2010/main" val="2600800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E36B2BE-641E-4202-4A84-8C4C50B693FD}"/>
              </a:ext>
            </a:extLst>
          </p:cNvPr>
          <p:cNvSpPr>
            <a:spLocks noGrp="1"/>
          </p:cNvSpPr>
          <p:nvPr>
            <p:ph type="title"/>
          </p:nvPr>
        </p:nvSpPr>
        <p:spPr/>
        <p:txBody>
          <a:bodyPr/>
          <a:lstStyle/>
          <a:p>
            <a:r>
              <a:rPr lang="sv-SE" sz="3200" dirty="0"/>
              <a:t>Vad krävs då för att nå dit?</a:t>
            </a:r>
            <a:br>
              <a:rPr lang="sv-SE" sz="3200" dirty="0"/>
            </a:br>
            <a:r>
              <a:rPr lang="sv-SE" sz="3200" dirty="0"/>
              <a:t>Hur ser våra behov ut utifrån önskat läge 2040:</a:t>
            </a:r>
          </a:p>
        </p:txBody>
      </p:sp>
      <p:sp>
        <p:nvSpPr>
          <p:cNvPr id="3" name="Platshållare för innehåll 2">
            <a:extLst>
              <a:ext uri="{FF2B5EF4-FFF2-40B4-BE49-F238E27FC236}">
                <a16:creationId xmlns:a16="http://schemas.microsoft.com/office/drawing/2014/main" id="{7F8F275C-60DC-25E9-EE25-B67AD4C222EA}"/>
              </a:ext>
            </a:extLst>
          </p:cNvPr>
          <p:cNvSpPr>
            <a:spLocks noGrp="1"/>
          </p:cNvSpPr>
          <p:nvPr>
            <p:ph idx="1"/>
          </p:nvPr>
        </p:nvSpPr>
        <p:spPr>
          <a:xfrm>
            <a:off x="612569" y="2007704"/>
            <a:ext cx="5483431" cy="4282232"/>
          </a:xfrm>
        </p:spPr>
        <p:txBody>
          <a:bodyPr/>
          <a:lstStyle/>
          <a:p>
            <a:pPr marL="342900" lvl="0" indent="-342900">
              <a:lnSpc>
                <a:spcPct val="107000"/>
              </a:lnSpc>
              <a:buFont typeface="Symbol" panose="05050102010706020507" pitchFamily="18" charset="2"/>
              <a:buChar char=""/>
            </a:pPr>
            <a:r>
              <a:rPr lang="sv-SE" sz="2000" dirty="0">
                <a:effectLst/>
                <a:ea typeface="Calibri" panose="020F0502020204030204" pitchFamily="34" charset="0"/>
                <a:cs typeface="Times New Roman" panose="02020603050405020304" pitchFamily="18" charset="0"/>
              </a:rPr>
              <a:t>En nationell myndighetsgemensam plattform för lägesbunden information (</a:t>
            </a:r>
            <a:r>
              <a:rPr lang="sv-SE" sz="2000" dirty="0" err="1">
                <a:effectLst/>
                <a:ea typeface="Calibri" panose="020F0502020204030204" pitchFamily="34" charset="0"/>
                <a:cs typeface="Times New Roman" panose="02020603050405020304" pitchFamily="18" charset="0"/>
              </a:rPr>
              <a:t>geodata</a:t>
            </a:r>
            <a:r>
              <a:rPr lang="sv-SE" sz="2000" dirty="0">
                <a:effectLst/>
                <a:ea typeface="Calibri" panose="020F0502020204030204" pitchFamily="34" charset="0"/>
                <a:cs typeface="Times New Roman" panose="02020603050405020304" pitchFamily="18" charset="0"/>
              </a:rPr>
              <a:t>). </a:t>
            </a:r>
          </a:p>
          <a:p>
            <a:pPr marL="342900" lvl="0" indent="-342900">
              <a:lnSpc>
                <a:spcPct val="107000"/>
              </a:lnSpc>
              <a:buFont typeface="Symbol" panose="05050102010706020507" pitchFamily="18" charset="2"/>
              <a:buChar char=""/>
            </a:pPr>
            <a:r>
              <a:rPr lang="sv-SE" sz="2000" dirty="0">
                <a:effectLst/>
                <a:ea typeface="Calibri" panose="020F0502020204030204" pitchFamily="34" charset="0"/>
                <a:cs typeface="Times New Roman" panose="02020603050405020304" pitchFamily="18" charset="0"/>
              </a:rPr>
              <a:t>Alla lägesbunden information i plattformen är robust och säker och ger tillgång till efter roll och uppgift.</a:t>
            </a:r>
          </a:p>
          <a:p>
            <a:pPr marL="342900" lvl="0" indent="-342900">
              <a:lnSpc>
                <a:spcPct val="107000"/>
              </a:lnSpc>
              <a:buFont typeface="Symbol" panose="05050102010706020507" pitchFamily="18" charset="2"/>
              <a:buChar char=""/>
            </a:pPr>
            <a:r>
              <a:rPr lang="sv-SE" sz="2000" dirty="0">
                <a:effectLst/>
                <a:ea typeface="Calibri" panose="020F0502020204030204" pitchFamily="34" charset="0"/>
                <a:cs typeface="Times New Roman" panose="02020603050405020304" pitchFamily="18" charset="0"/>
              </a:rPr>
              <a:t>Gemensam, rikstäckande insamling av lägesbunden information.</a:t>
            </a:r>
            <a:endParaRPr lang="sv-SE" sz="2000" dirty="0"/>
          </a:p>
          <a:p>
            <a:pPr marL="342900" lvl="0" indent="-342900">
              <a:lnSpc>
                <a:spcPct val="107000"/>
              </a:lnSpc>
              <a:buFont typeface="Symbol" panose="05050102010706020507" pitchFamily="18" charset="2"/>
              <a:buChar char=""/>
            </a:pPr>
            <a:r>
              <a:rPr lang="sv-SE" sz="2000" dirty="0"/>
              <a:t>Analoga </a:t>
            </a:r>
            <a:r>
              <a:rPr lang="sv-SE" sz="2000" dirty="0" err="1"/>
              <a:t>geodata</a:t>
            </a:r>
            <a:r>
              <a:rPr lang="sv-SE" sz="2000" dirty="0"/>
              <a:t> har blivit digitala och lägesbestämda och allt digitalt material finns tillgängliga i den gemensamma plattformen.</a:t>
            </a:r>
            <a:endParaRPr lang="sv-SE" sz="2000" b="1" dirty="0">
              <a:solidFill>
                <a:srgbClr val="FF0000"/>
              </a:solidFill>
            </a:endParaRPr>
          </a:p>
          <a:p>
            <a:pPr marL="342900" lvl="0" indent="-342900">
              <a:lnSpc>
                <a:spcPct val="107000"/>
              </a:lnSpc>
              <a:buFont typeface="Symbol" panose="05050102010706020507" pitchFamily="18" charset="2"/>
              <a:buChar char=""/>
            </a:pPr>
            <a:r>
              <a:rPr lang="sv-SE" sz="2000" dirty="0"/>
              <a:t>Vi tolkar och förstår sekretesslagstiftningen på samma sätt i Sverige</a:t>
            </a:r>
          </a:p>
          <a:p>
            <a:endParaRPr lang="sv-SE" sz="2000" dirty="0"/>
          </a:p>
        </p:txBody>
      </p:sp>
      <p:pic>
        <p:nvPicPr>
          <p:cNvPr id="5" name="Bildobjekt 4">
            <a:extLst>
              <a:ext uri="{FF2B5EF4-FFF2-40B4-BE49-F238E27FC236}">
                <a16:creationId xmlns:a16="http://schemas.microsoft.com/office/drawing/2014/main" id="{9797659D-939B-1207-D010-F5004D23DA8C}"/>
              </a:ext>
              <a:ext uri="{C183D7F6-B498-43B3-948B-1728B52AA6E4}">
                <adec:decorative xmlns:adec="http://schemas.microsoft.com/office/drawing/2017/decorative" val="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428758" y="2007704"/>
            <a:ext cx="5150673" cy="3422374"/>
          </a:xfrm>
          <a:prstGeom prst="rect">
            <a:avLst/>
          </a:prstGeom>
        </p:spPr>
      </p:pic>
    </p:spTree>
    <p:extLst>
      <p:ext uri="{BB962C8B-B14F-4D97-AF65-F5344CB8AC3E}">
        <p14:creationId xmlns:p14="http://schemas.microsoft.com/office/powerpoint/2010/main" val="2550263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E36B2BE-641E-4202-4A84-8C4C50B693FD}"/>
              </a:ext>
            </a:extLst>
          </p:cNvPr>
          <p:cNvSpPr>
            <a:spLocks noGrp="1"/>
          </p:cNvSpPr>
          <p:nvPr>
            <p:ph type="title"/>
          </p:nvPr>
        </p:nvSpPr>
        <p:spPr/>
        <p:txBody>
          <a:bodyPr/>
          <a:lstStyle/>
          <a:p>
            <a:r>
              <a:rPr lang="sv-SE" sz="3200" dirty="0"/>
              <a:t>Vad krävs då för att nå dit?</a:t>
            </a:r>
            <a:br>
              <a:rPr lang="sv-SE" sz="3200" dirty="0"/>
            </a:br>
            <a:r>
              <a:rPr lang="sv-SE" sz="3200" dirty="0"/>
              <a:t>Hur ser våra behov ut utifrån önskat läge 2040: </a:t>
            </a:r>
          </a:p>
        </p:txBody>
      </p:sp>
      <p:sp>
        <p:nvSpPr>
          <p:cNvPr id="3" name="Platshållare för innehåll 2">
            <a:extLst>
              <a:ext uri="{FF2B5EF4-FFF2-40B4-BE49-F238E27FC236}">
                <a16:creationId xmlns:a16="http://schemas.microsoft.com/office/drawing/2014/main" id="{7F8F275C-60DC-25E9-EE25-B67AD4C222EA}"/>
              </a:ext>
            </a:extLst>
          </p:cNvPr>
          <p:cNvSpPr>
            <a:spLocks noGrp="1"/>
          </p:cNvSpPr>
          <p:nvPr>
            <p:ph idx="1"/>
          </p:nvPr>
        </p:nvSpPr>
        <p:spPr>
          <a:xfrm>
            <a:off x="612569" y="2007704"/>
            <a:ext cx="5483431" cy="4282232"/>
          </a:xfrm>
        </p:spPr>
        <p:txBody>
          <a:bodyPr/>
          <a:lstStyle/>
          <a:p>
            <a:pPr marL="342900" indent="-342900">
              <a:lnSpc>
                <a:spcPct val="107000"/>
              </a:lnSpc>
              <a:spcAft>
                <a:spcPts val="800"/>
              </a:spcAft>
              <a:buFont typeface="Symbol" panose="05050102010706020507" pitchFamily="18" charset="2"/>
              <a:buChar char=""/>
            </a:pPr>
            <a:r>
              <a:rPr lang="sv-SE" sz="2000" dirty="0"/>
              <a:t>En statlig, säker och robust, infrastruktur för lägesbestämning och positionering.</a:t>
            </a:r>
          </a:p>
          <a:p>
            <a:pPr marL="342900" lvl="0" indent="-342900">
              <a:lnSpc>
                <a:spcPct val="107000"/>
              </a:lnSpc>
              <a:spcAft>
                <a:spcPts val="800"/>
              </a:spcAft>
              <a:buFont typeface="Symbol" panose="05050102010706020507" pitchFamily="18" charset="2"/>
              <a:buChar char=""/>
            </a:pPr>
            <a:r>
              <a:rPr lang="sv-SE" sz="2000" dirty="0">
                <a:effectLst/>
                <a:ea typeface="Calibri" panose="020F0502020204030204" pitchFamily="34" charset="0"/>
                <a:cs typeface="Times New Roman" panose="02020603050405020304" pitchFamily="18" charset="0"/>
              </a:rPr>
              <a:t>Vi har en myndighetsgemensam lagring av </a:t>
            </a:r>
            <a:r>
              <a:rPr lang="sv-SE" sz="2000" dirty="0" err="1">
                <a:effectLst/>
                <a:ea typeface="Calibri" panose="020F0502020204030204" pitchFamily="34" charset="0"/>
                <a:cs typeface="Times New Roman" panose="02020603050405020304" pitchFamily="18" charset="0"/>
              </a:rPr>
              <a:t>geodata</a:t>
            </a:r>
            <a:r>
              <a:rPr lang="sv-SE" sz="2000" dirty="0">
                <a:effectLst/>
                <a:ea typeface="Calibri" panose="020F0502020204030204" pitchFamily="34" charset="0"/>
                <a:cs typeface="Times New Roman" panose="02020603050405020304" pitchFamily="18" charset="0"/>
              </a:rPr>
              <a:t>.</a:t>
            </a:r>
          </a:p>
          <a:p>
            <a:pPr marL="342900" lvl="0" indent="-342900">
              <a:lnSpc>
                <a:spcPct val="107000"/>
              </a:lnSpc>
              <a:spcAft>
                <a:spcPts val="800"/>
              </a:spcAft>
              <a:buFont typeface="Symbol" panose="05050102010706020507" pitchFamily="18" charset="2"/>
              <a:buChar char=""/>
            </a:pPr>
            <a:r>
              <a:rPr lang="sv-SE" sz="2000" dirty="0"/>
              <a:t>Gemensam och större finansiering krävs</a:t>
            </a:r>
          </a:p>
          <a:p>
            <a:pPr marL="342900" lvl="0" indent="-342900">
              <a:lnSpc>
                <a:spcPct val="107000"/>
              </a:lnSpc>
              <a:spcAft>
                <a:spcPts val="800"/>
              </a:spcAft>
              <a:buFont typeface="Symbol" panose="05050102010706020507" pitchFamily="18" charset="2"/>
              <a:buChar char=""/>
            </a:pPr>
            <a:r>
              <a:rPr lang="sv-SE" sz="2000" dirty="0"/>
              <a:t>Att digitala tjänster kan integreras med olika aktörers verksamhetssystem i en sömlös process.</a:t>
            </a:r>
          </a:p>
          <a:p>
            <a:pPr marL="342900" lvl="0" indent="-342900">
              <a:lnSpc>
                <a:spcPct val="107000"/>
              </a:lnSpc>
              <a:spcAft>
                <a:spcPts val="800"/>
              </a:spcAft>
              <a:buFont typeface="Symbol" panose="05050102010706020507" pitchFamily="18" charset="2"/>
              <a:buChar char=""/>
            </a:pPr>
            <a:r>
              <a:rPr lang="sv-SE" sz="2000" dirty="0"/>
              <a:t>Alla har givet ansvar och mandat utifrån ett gemensamt ramverk.</a:t>
            </a:r>
          </a:p>
          <a:p>
            <a:endParaRPr lang="sv-SE" sz="2000" dirty="0"/>
          </a:p>
        </p:txBody>
      </p:sp>
      <p:pic>
        <p:nvPicPr>
          <p:cNvPr id="5" name="Bildobjekt 4">
            <a:extLst>
              <a:ext uri="{FF2B5EF4-FFF2-40B4-BE49-F238E27FC236}">
                <a16:creationId xmlns:a16="http://schemas.microsoft.com/office/drawing/2014/main" id="{9797659D-939B-1207-D010-F5004D23DA8C}"/>
              </a:ext>
              <a:ext uri="{C183D7F6-B498-43B3-948B-1728B52AA6E4}">
                <adec:decorative xmlns:adec="http://schemas.microsoft.com/office/drawing/2017/decorative" val="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428758" y="2007704"/>
            <a:ext cx="5150673" cy="3422374"/>
          </a:xfrm>
          <a:prstGeom prst="rect">
            <a:avLst/>
          </a:prstGeom>
        </p:spPr>
      </p:pic>
    </p:spTree>
    <p:extLst>
      <p:ext uri="{BB962C8B-B14F-4D97-AF65-F5344CB8AC3E}">
        <p14:creationId xmlns:p14="http://schemas.microsoft.com/office/powerpoint/2010/main" val="4368281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LANTMÄTERIET">
  <a:themeElements>
    <a:clrScheme name="Lantmäteri">
      <a:dk1>
        <a:sysClr val="windowText" lastClr="000000"/>
      </a:dk1>
      <a:lt1>
        <a:sysClr val="window" lastClr="FFFFFF"/>
      </a:lt1>
      <a:dk2>
        <a:srgbClr val="000000"/>
      </a:dk2>
      <a:lt2>
        <a:srgbClr val="E40427"/>
      </a:lt2>
      <a:accent1>
        <a:srgbClr val="7AB800"/>
      </a:accent1>
      <a:accent2>
        <a:srgbClr val="2D7CAD"/>
      </a:accent2>
      <a:accent3>
        <a:srgbClr val="8455A1"/>
      </a:accent3>
      <a:accent4>
        <a:srgbClr val="EF8604"/>
      </a:accent4>
      <a:accent5>
        <a:srgbClr val="000000"/>
      </a:accent5>
      <a:accent6>
        <a:srgbClr val="000000"/>
      </a:accent6>
      <a:hlink>
        <a:srgbClr val="AEABAB"/>
      </a:hlink>
      <a:folHlink>
        <a:srgbClr val="AEABAB"/>
      </a:folHlink>
    </a:clrScheme>
    <a:fontScheme name="Lantmäteri">
      <a:majorFont>
        <a:latin typeface="Gill Sans MT"/>
        <a:ea typeface=""/>
        <a:cs typeface=""/>
      </a:majorFont>
      <a:minorFont>
        <a:latin typeface="Gill Sans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noFill/>
        </a:ln>
      </a:spPr>
      <a:bodyPr rtlCol="0" anchor="ctr"/>
      <a:lstStyle>
        <a:defPPr algn="ctr">
          <a:defRPr sz="2400" smtClean="0"/>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chemeClr val="accent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algn="l">
          <a:defRPr sz="2400" smtClean="0"/>
        </a:defPPr>
      </a:lstStyle>
    </a:txDef>
  </a:objectDefaults>
  <a:extraClrSchemeLst/>
  <a:extLst>
    <a:ext uri="{05A4C25C-085E-4340-85A3-A5531E510DB2}">
      <thm15:themeFamily xmlns:thm15="http://schemas.microsoft.com/office/thememl/2012/main" name="LM_ppt_mall_2021.pptx  -  Skrivskyddad" id="{7BC163B8-7DD4-426E-8B9B-65E1FADF1C06}" vid="{D151F41E-6224-48FF-AF1A-C9A5B3E431F2}"/>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LM_ppt_mall_2021</Template>
  <TotalTime>84</TotalTime>
  <Words>1541</Words>
  <Application>Microsoft Office PowerPoint</Application>
  <PresentationFormat>Bredbild</PresentationFormat>
  <Paragraphs>57</Paragraphs>
  <Slides>5</Slides>
  <Notes>4</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5</vt:i4>
      </vt:variant>
    </vt:vector>
  </HeadingPairs>
  <TitlesOfParts>
    <vt:vector size="10" baseType="lpstr">
      <vt:lpstr>Arial</vt:lpstr>
      <vt:lpstr>Calibri</vt:lpstr>
      <vt:lpstr>Gill Sans MT</vt:lpstr>
      <vt:lpstr>Symbol</vt:lpstr>
      <vt:lpstr>LANTMÄTERIET</vt:lpstr>
      <vt:lpstr>Scenario kustzonen år 2040</vt:lpstr>
      <vt:lpstr>användande av geodata år 2040 vid kustzonen</vt:lpstr>
      <vt:lpstr>användande av geodata år 2040</vt:lpstr>
      <vt:lpstr>Vad krävs då för att nå dit? Hur ser våra behov ut utifrån önskat läge 2040:</vt:lpstr>
      <vt:lpstr>Vad krävs då för att nå dit? Hur ser våra behov ut utifrån önskat läge 2040: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Scenario kustzonen år 2040</dc:title>
  <dc:creator>Fridolfsson Anna Lena</dc:creator>
  <cp:keywords>Geodatarådet, geodataområdet 2040</cp:keywords>
  <cp:lastModifiedBy>Fridolfsson Anna Lena</cp:lastModifiedBy>
  <cp:revision>3</cp:revision>
  <dcterms:created xsi:type="dcterms:W3CDTF">2023-06-27T11:40:26Z</dcterms:created>
  <dcterms:modified xsi:type="dcterms:W3CDTF">2023-06-27T13:05:24Z</dcterms:modified>
</cp:coreProperties>
</file>