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8" r:id="rId2"/>
    <p:sldId id="257" r:id="rId3"/>
    <p:sldId id="259" r:id="rId4"/>
    <p:sldId id="260" r:id="rId5"/>
    <p:sldId id="261"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800"/>
    <a:srgbClr val="FFFFFF"/>
    <a:srgbClr val="E7E6E6"/>
    <a:srgbClr val="AEAB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3684" autoAdjust="0"/>
  </p:normalViewPr>
  <p:slideViewPr>
    <p:cSldViewPr snapToGrid="0">
      <p:cViewPr varScale="1">
        <p:scale>
          <a:sx n="46" d="100"/>
          <a:sy n="46" d="100"/>
        </p:scale>
        <p:origin x="708" y="3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12" d="100"/>
        <a:sy n="112"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FD8D5F-6D58-414D-B4B6-07F90FFE017F}" type="datetimeFigureOut">
              <a:rPr lang="sv-SE" smtClean="0"/>
              <a:t>2023-06-27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66DFB0-32D4-4405-9891-2B28070C5AAC}" type="slidenum">
              <a:rPr lang="sv-SE" smtClean="0"/>
              <a:t>‹#›</a:t>
            </a:fld>
            <a:endParaRPr lang="sv-SE"/>
          </a:p>
        </p:txBody>
      </p:sp>
    </p:spTree>
    <p:extLst>
      <p:ext uri="{BB962C8B-B14F-4D97-AF65-F5344CB8AC3E}">
        <p14:creationId xmlns:p14="http://schemas.microsoft.com/office/powerpoint/2010/main" val="2003179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200" b="1" dirty="0">
                <a:effectLst/>
                <a:latin typeface="Calibri" panose="020F0502020204030204" pitchFamily="34" charset="0"/>
                <a:ea typeface="Calibri" panose="020F0502020204030204" pitchFamily="34" charset="0"/>
                <a:cs typeface="Times New Roman" panose="02020603050405020304" pitchFamily="18" charset="0"/>
              </a:rPr>
              <a:t>En digital geografisk modell</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dirty="0">
                <a:effectLst/>
                <a:latin typeface="Calibri" panose="020F0502020204030204" pitchFamily="34" charset="0"/>
                <a:ea typeface="Calibri" panose="020F0502020204030204" pitchFamily="34" charset="0"/>
                <a:cs typeface="Times New Roman" panose="02020603050405020304" pitchFamily="18" charset="0"/>
              </a:rPr>
              <a:t>År 2040 kan du själv, som handläggare på kommun eller myndighet eller privatperson genomföra olika myndighetsbeslut i en digital geografisk avbildning av verkligheten. Ansatsen är att vi år 2040, då testar vi verkligheten först digitalt. Den myndighetsgemensamma plattformen har en kunskapsinfrastruktur som ger stöd i användningen av all data som det finns tillgång till i plattformen. Infrastrukturen innehåller tex stöd för myndighetsprocesser, beräkning, analys och AI användning.  </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Ett exempel på detta är att få fram bebyggbar mark för olika industriändamål och då med stöd av den intelligens som finns i en myndighetsgemensam plattform med lägesbunden information, dvs </a:t>
            </a:r>
            <a:r>
              <a:rPr lang="sv-SE" sz="1200" dirty="0" err="1">
                <a:effectLst/>
                <a:latin typeface="Calibri" panose="020F0502020204030204" pitchFamily="34" charset="0"/>
                <a:ea typeface="Calibri" panose="020F0502020204030204" pitchFamily="34" charset="0"/>
                <a:cs typeface="Times New Roman" panose="02020603050405020304" pitchFamily="18" charset="0"/>
              </a:rPr>
              <a:t>geodata</a:t>
            </a:r>
            <a:r>
              <a:rPr lang="sv-SE" sz="12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b="1" dirty="0">
                <a:effectLst/>
                <a:latin typeface="Calibri" panose="020F0502020204030204" pitchFamily="34" charset="0"/>
                <a:ea typeface="Calibri" panose="020F0502020204030204" pitchFamily="34" charset="0"/>
                <a:cs typeface="Times New Roman" panose="02020603050405020304" pitchFamily="18" charset="0"/>
              </a:rPr>
              <a:t>Hur går det till?</a:t>
            </a:r>
            <a:r>
              <a:rPr lang="sv-SE" sz="1200" dirty="0">
                <a:effectLst/>
                <a:latin typeface="Calibri" panose="020F0502020204030204" pitchFamily="34" charset="0"/>
                <a:ea typeface="Calibri" panose="020F0502020204030204" pitchFamily="34" charset="0"/>
                <a:cs typeface="Times New Roman" panose="02020603050405020304" pitchFamily="18" charset="0"/>
              </a:rPr>
              <a:t> </a:t>
            </a:r>
          </a:p>
          <a:p>
            <a:r>
              <a:rPr lang="sv-SE" sz="1200" dirty="0">
                <a:effectLst/>
                <a:latin typeface="Calibri" panose="020F0502020204030204" pitchFamily="34" charset="0"/>
                <a:ea typeface="Calibri" panose="020F0502020204030204" pitchFamily="34" charset="0"/>
                <a:cs typeface="Times New Roman" panose="02020603050405020304" pitchFamily="18" charset="0"/>
              </a:rPr>
              <a:t>Jo, den digitala geografiska myndighetsgemensamma plattformen innehåller all information som behövs i samhällsbyggnadsprocessen. Den har en detaljerad beskrivning av markytan, vad som finns på den och vad som finns under den tex berggrund, radonförekomster, fastighetsgränser och all data redovisas i alla nödvändiga dimensioner, dvs även i tid. </a:t>
            </a:r>
          </a:p>
          <a:p>
            <a:r>
              <a:rPr lang="sv-SE" sz="1200" dirty="0">
                <a:effectLst/>
                <a:latin typeface="Calibri" panose="020F0502020204030204" pitchFamily="34" charset="0"/>
                <a:ea typeface="Calibri" panose="020F0502020204030204" pitchFamily="34" charset="0"/>
                <a:cs typeface="Times New Roman" panose="02020603050405020304" pitchFamily="18" charset="0"/>
              </a:rPr>
              <a:t>Den beskriver även det juridiska förhållandet kring rättigheter och bestämmelser såsom servitut, strandskydd, riksintresse, skydd för natur och miljö m.m. Plattformen har en inbyggd kunskapsinfrastruktur som stödjer dig genom hela processen. Den hjälper dig, i en given process, att hitta den plats på fastigheten som lämpar sig bäst för en verksamhet, för ett känt ändamål. Tex bästa förutsättningar med infrastrukturen vägar, vatten, avlopp och energi. </a:t>
            </a:r>
          </a:p>
          <a:p>
            <a:endParaRPr lang="sv-SE" sz="1200" dirty="0">
              <a:effectLst/>
              <a:latin typeface="Calibri" panose="020F0502020204030204" pitchFamily="34" charset="0"/>
              <a:cs typeface="Times New Roman" panose="02020603050405020304" pitchFamily="18" charset="0"/>
            </a:endParaRPr>
          </a:p>
          <a:p>
            <a:r>
              <a:rPr lang="sv-SE" dirty="0"/>
              <a:t>Informationen är korrekt lägesbestämd i plattformen, oavsett om det är en kommunal, regional eller statlig information. Och informationen finns på gemensam myndighetsplattform. För att klara överlåtelse till dig som medborgare för att bli en myndighetshandläggare så krävs det att staten har ett ansvar för korrekthet och tillgänglighet av </a:t>
            </a:r>
            <a:r>
              <a:rPr lang="sv-SE" dirty="0" err="1"/>
              <a:t>datan</a:t>
            </a:r>
            <a:r>
              <a:rPr lang="sv-SE" dirty="0"/>
              <a:t>.</a:t>
            </a:r>
            <a:br>
              <a:rPr lang="sv-SE" dirty="0"/>
            </a:br>
            <a:br>
              <a:rPr lang="sv-SE" dirty="0"/>
            </a:br>
            <a:r>
              <a:rPr lang="sv-SE" dirty="0"/>
              <a:t>Utifrån denna modell kan respektive sektor eller bransch, och varför inte, varje enskild fastighetsägare, själv använda informationen som sin egen digitala tvilling.</a:t>
            </a:r>
          </a:p>
          <a:p>
            <a:endParaRPr lang="sv-SE" dirty="0"/>
          </a:p>
          <a:p>
            <a:endParaRPr lang="sv-SE" dirty="0"/>
          </a:p>
        </p:txBody>
      </p:sp>
      <p:sp>
        <p:nvSpPr>
          <p:cNvPr id="4" name="Platshållare för bildnummer 3"/>
          <p:cNvSpPr>
            <a:spLocks noGrp="1"/>
          </p:cNvSpPr>
          <p:nvPr>
            <p:ph type="sldNum" sz="quarter" idx="5"/>
          </p:nvPr>
        </p:nvSpPr>
        <p:spPr/>
        <p:txBody>
          <a:bodyPr/>
          <a:lstStyle/>
          <a:p>
            <a:fld id="{2F73E479-9004-4734-B208-C10D31ED1681}" type="slidenum">
              <a:rPr lang="sv-SE" smtClean="0"/>
              <a:t>1</a:t>
            </a:fld>
            <a:endParaRPr lang="sv-SE"/>
          </a:p>
        </p:txBody>
      </p:sp>
    </p:spTree>
    <p:extLst>
      <p:ext uri="{BB962C8B-B14F-4D97-AF65-F5344CB8AC3E}">
        <p14:creationId xmlns:p14="http://schemas.microsoft.com/office/powerpoint/2010/main" val="3346678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200" b="1" dirty="0">
                <a:effectLst/>
                <a:latin typeface="Calibri" panose="020F0502020204030204" pitchFamily="34" charset="0"/>
                <a:ea typeface="Calibri" panose="020F0502020204030204" pitchFamily="34" charset="0"/>
                <a:cs typeface="Times New Roman" panose="02020603050405020304" pitchFamily="18" charset="0"/>
              </a:rPr>
              <a:t>En digital geografisk modell</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dirty="0">
                <a:effectLst/>
                <a:latin typeface="Calibri" panose="020F0502020204030204" pitchFamily="34" charset="0"/>
                <a:ea typeface="Calibri" panose="020F0502020204030204" pitchFamily="34" charset="0"/>
                <a:cs typeface="Times New Roman" panose="02020603050405020304" pitchFamily="18" charset="0"/>
              </a:rPr>
              <a:t>År 2040 kan du själv, som handläggare på kommun eller myndighet eller privatperson genomföra olika myndighetsbeslut i en digital geografisk avbildning av verkligheten. Ansatsen är att vi år 2040, då testar vi verkligheten först digitalt. Den myndighetsgemensamma plattformen har en kunskapsinfrastruktur som ger stöd i användningen av all data som det finns tillgång till i plattformen. Infrastrukturen innehåller tex stöd för myndighetsprocesser, beräkning, analys och AI användning.  </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Ett exempel på detta är att få fram bebyggbar mark för olika industriändamål och då med stöd av den intelligens som finns i en myndighetsgemensam plattform med lägesbunden information, dvs </a:t>
            </a:r>
            <a:r>
              <a:rPr lang="sv-SE" sz="1200" dirty="0" err="1">
                <a:effectLst/>
                <a:latin typeface="Calibri" panose="020F0502020204030204" pitchFamily="34" charset="0"/>
                <a:ea typeface="Calibri" panose="020F0502020204030204" pitchFamily="34" charset="0"/>
                <a:cs typeface="Times New Roman" panose="02020603050405020304" pitchFamily="18" charset="0"/>
              </a:rPr>
              <a:t>geodata</a:t>
            </a:r>
            <a:r>
              <a:rPr lang="sv-SE" sz="12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b="1" dirty="0">
                <a:effectLst/>
                <a:latin typeface="Calibri" panose="020F0502020204030204" pitchFamily="34" charset="0"/>
                <a:ea typeface="Calibri" panose="020F0502020204030204" pitchFamily="34" charset="0"/>
                <a:cs typeface="Times New Roman" panose="02020603050405020304" pitchFamily="18" charset="0"/>
              </a:rPr>
              <a:t>Hur går det till?</a:t>
            </a:r>
            <a:r>
              <a:rPr lang="sv-SE" sz="1200" dirty="0">
                <a:effectLst/>
                <a:latin typeface="Calibri" panose="020F0502020204030204" pitchFamily="34" charset="0"/>
                <a:ea typeface="Calibri" panose="020F0502020204030204" pitchFamily="34" charset="0"/>
                <a:cs typeface="Times New Roman" panose="02020603050405020304" pitchFamily="18" charset="0"/>
              </a:rPr>
              <a:t> </a:t>
            </a:r>
          </a:p>
          <a:p>
            <a:r>
              <a:rPr lang="sv-SE" sz="1200" dirty="0">
                <a:effectLst/>
                <a:latin typeface="Calibri" panose="020F0502020204030204" pitchFamily="34" charset="0"/>
                <a:ea typeface="Calibri" panose="020F0502020204030204" pitchFamily="34" charset="0"/>
                <a:cs typeface="Times New Roman" panose="02020603050405020304" pitchFamily="18" charset="0"/>
              </a:rPr>
              <a:t>Jo, den digitala geografiska myndighetsgemensamma plattformen innehåller all information som behövs i samhällsbyggnadsprocessen. Den har en detaljerad beskrivning av markytan, vad som finns på den och vad som finns under den tex berggrund, radonförekomster, fastighetsgränser och all data redovisas i alla nödvändiga dimensioner, dvs även i tid. </a:t>
            </a:r>
          </a:p>
          <a:p>
            <a:r>
              <a:rPr lang="sv-SE" sz="1200" dirty="0">
                <a:effectLst/>
                <a:latin typeface="Calibri" panose="020F0502020204030204" pitchFamily="34" charset="0"/>
                <a:ea typeface="Calibri" panose="020F0502020204030204" pitchFamily="34" charset="0"/>
                <a:cs typeface="Times New Roman" panose="02020603050405020304" pitchFamily="18" charset="0"/>
              </a:rPr>
              <a:t>Den beskriver även det juridiska förhållandet kring rättigheter och bestämmelser såsom servitut, strandskydd, riksintresse, skydd för natur och miljö m.m. Plattformen har en inbyggd kunskapsinfrastruktur som stödjer dig genom hela processen. Den hjälper dig, i en given process, att hitta den plats på fastigheten som lämpar sig bäst för en verksamhet, för ett känt ändamål. Tex bästa förutsättningar med infrastrukturen vägar, vatten, avlopp och energi. </a:t>
            </a:r>
          </a:p>
          <a:p>
            <a:endParaRPr lang="sv-SE" sz="1200" dirty="0">
              <a:effectLst/>
              <a:latin typeface="Calibri" panose="020F0502020204030204" pitchFamily="34" charset="0"/>
              <a:cs typeface="Times New Roman" panose="02020603050405020304" pitchFamily="18" charset="0"/>
            </a:endParaRPr>
          </a:p>
          <a:p>
            <a:r>
              <a:rPr lang="sv-SE" dirty="0"/>
              <a:t>Informationen är korrekt lägesbestämd i plattformen, oavsett om det är en kommunal, regional eller statlig information. Och informationen finns på gemensam myndighetsplattform. För att klara överlåtelse till dig som medborgare för att bli en myndighetshandläggare så krävs det att staten har ett ansvar för korrekthet och tillgänglighet av </a:t>
            </a:r>
            <a:r>
              <a:rPr lang="sv-SE" dirty="0" err="1"/>
              <a:t>datan</a:t>
            </a:r>
            <a:r>
              <a:rPr lang="sv-SE" dirty="0"/>
              <a:t>.</a:t>
            </a:r>
            <a:br>
              <a:rPr lang="sv-SE" dirty="0"/>
            </a:br>
            <a:br>
              <a:rPr lang="sv-SE" dirty="0"/>
            </a:br>
            <a:r>
              <a:rPr lang="sv-SE" dirty="0"/>
              <a:t>Utifrån denna modell kan respektive sektor eller bransch, och varför inte, varje enskild fastighetsägare, själv använda informationen som sin egen digitala tvilling.</a:t>
            </a:r>
          </a:p>
          <a:p>
            <a:endParaRPr lang="sv-SE" dirty="0"/>
          </a:p>
          <a:p>
            <a:endParaRPr lang="sv-SE" dirty="0"/>
          </a:p>
        </p:txBody>
      </p:sp>
      <p:sp>
        <p:nvSpPr>
          <p:cNvPr id="4" name="Platshållare för bildnummer 3"/>
          <p:cNvSpPr>
            <a:spLocks noGrp="1"/>
          </p:cNvSpPr>
          <p:nvPr>
            <p:ph type="sldNum" sz="quarter" idx="5"/>
          </p:nvPr>
        </p:nvSpPr>
        <p:spPr/>
        <p:txBody>
          <a:bodyPr/>
          <a:lstStyle/>
          <a:p>
            <a:fld id="{9766DFB0-32D4-4405-9891-2B28070C5AAC}" type="slidenum">
              <a:rPr lang="sv-SE" smtClean="0"/>
              <a:t>2</a:t>
            </a:fld>
            <a:endParaRPr lang="sv-SE"/>
          </a:p>
        </p:txBody>
      </p:sp>
    </p:spTree>
    <p:extLst>
      <p:ext uri="{BB962C8B-B14F-4D97-AF65-F5344CB8AC3E}">
        <p14:creationId xmlns:p14="http://schemas.microsoft.com/office/powerpoint/2010/main" val="293310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200" b="1" dirty="0">
                <a:effectLst/>
                <a:latin typeface="Calibri" panose="020F0502020204030204" pitchFamily="34" charset="0"/>
                <a:ea typeface="Calibri" panose="020F0502020204030204" pitchFamily="34" charset="0"/>
                <a:cs typeface="Times New Roman" panose="02020603050405020304" pitchFamily="18" charset="0"/>
              </a:rPr>
              <a:t>Hur gör man då?</a:t>
            </a:r>
            <a:br>
              <a:rPr lang="sv-SE" sz="1200" b="1" dirty="0">
                <a:effectLst/>
                <a:latin typeface="Calibri" panose="020F0502020204030204" pitchFamily="34" charset="0"/>
                <a:ea typeface="Calibri" panose="020F0502020204030204" pitchFamily="34" charset="0"/>
                <a:cs typeface="Times New Roman" panose="02020603050405020304" pitchFamily="18" charset="0"/>
              </a:rPr>
            </a:br>
            <a:r>
              <a:rPr lang="sv-SE" sz="1200" b="0" dirty="0">
                <a:effectLst/>
                <a:latin typeface="Calibri" panose="020F0502020204030204" pitchFamily="34" charset="0"/>
                <a:ea typeface="Calibri" panose="020F0502020204030204" pitchFamily="34" charset="0"/>
                <a:cs typeface="Times New Roman" panose="02020603050405020304" pitchFamily="18" charset="0"/>
              </a:rPr>
              <a:t>Tillgången kan man få på flera sätt tex med stöd av VR-teknik. Det kan man beskriva som att komma in i en ”Matrix-värld”, dvs en 3D modell med möjlighet att även ta del av information i tidsserier. Då ser du allt i skala 1:1 med allt positionerat och lägesbestämt med hög noggrannhet. Alla myndighetsbeslut finns på plats, till exempel var du sökt förhandsbesked, vart du fick ditt bygglov, var strandskyddet finns och information vad som regleras, fastighetsgränser samt när i tid olika besluten och bestämmelser tillkommit. Du ser också det som begränsar användningen av marken till exempel ett fornminne, om det finns någon känslig natur som behöver skyddas, (ett biotopskydd) eller var den gamla gemensamma marksamfälligheten finns.</a:t>
            </a:r>
          </a:p>
          <a:p>
            <a:pPr>
              <a:lnSpc>
                <a:spcPct val="107000"/>
              </a:lnSpc>
              <a:spcAft>
                <a:spcPts val="800"/>
              </a:spcAft>
            </a:pP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b="1" dirty="0">
                <a:effectLst/>
                <a:latin typeface="Calibri" panose="020F0502020204030204" pitchFamily="34" charset="0"/>
                <a:ea typeface="Calibri" panose="020F0502020204030204" pitchFamily="34" charset="0"/>
                <a:cs typeface="Times New Roman" panose="02020603050405020304" pitchFamily="18" charset="0"/>
              </a:rPr>
              <a:t>Gå runt i en digital avbildning av verkligheten</a:t>
            </a:r>
            <a:br>
              <a:rPr lang="sv-SE" sz="1200" b="1"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Du som myndighetshandläggare kan med tekniska hjälpmedel ta dig runt i den digitala verkligheten och då både i syfte utforska/få förståelse för nuläget liksom i syfte att samla all data som behövs för att förstå vilka avgränsningar som finns för marken eller vad som är möjligt för den aktuella platsen. Med att all myndighetsinformation finns i plattformen försvinner många tidstjuvar som idag finns när man som myndighetsperson behöver samla in all information från kommun eller statliga myndigheter dvs arbetet blir överlag mycket tidseffektivt. </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Med stöd av kunskapsinfrastrukturen i plattformen kan du skapa dig förståelse för vad som krävs för att iordningsställa ett särskilt markområde genom att tex följa givna processer. Till det kan man få fram analysdata genom att tex kunna prognosticera trafikflöden, både under iordningsställande av marken och när marken slutligen är planlagd och då för ett specifikt ändamål. Du har tillgång till data över större regioner vilket gör att du får en bra förståelse för hur tänkt verksamhet påverkar andra område/städer. Du kan även förstå vilken kapacitet det finns för effekt eller vad som planeras för effektförstärkning i tid. Du förstår var marken finns som har minst betydelse för livsmedelsförsörjningen, vilket gör att du kan undvika verksamheter på fina produktiva lermarker. Under de givna processerna får myndighetshandläggarna stöd i att göra olika förfrågningar/samråd genom att dessa automatgenereras för tex behov av utbyggnad av elanläggning till den aktör som äger el-anläggningar i tänkta område, besked från länsstyrelsen om möjligheten att ta bort biotoper som tex stenmurar, vid området m.m. </a:t>
            </a:r>
          </a:p>
          <a:p>
            <a:pPr>
              <a:lnSpc>
                <a:spcPct val="107000"/>
              </a:lnSpc>
              <a:spcAft>
                <a:spcPts val="800"/>
              </a:spcAft>
            </a:pP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dirty="0">
                <a:effectLst/>
                <a:latin typeface="Calibri" panose="020F0502020204030204" pitchFamily="34" charset="0"/>
                <a:ea typeface="Calibri" panose="020F0502020204030204" pitchFamily="34" charset="0"/>
                <a:cs typeface="Times New Roman" panose="02020603050405020304" pitchFamily="18" charset="0"/>
              </a:rPr>
              <a:t>När planhandläggare kommit en bra bit in planprocessen så kan tex planbeskedet helt automatiseras genom att all information som krävs finns i plattformen. </a:t>
            </a:r>
          </a:p>
          <a:p>
            <a:pPr>
              <a:lnSpc>
                <a:spcPct val="107000"/>
              </a:lnSpc>
              <a:spcAft>
                <a:spcPts val="800"/>
              </a:spcAft>
            </a:pP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dirty="0">
                <a:effectLst/>
                <a:latin typeface="Calibri" panose="020F0502020204030204" pitchFamily="34" charset="0"/>
                <a:ea typeface="Calibri" panose="020F0502020204030204" pitchFamily="34" charset="0"/>
                <a:cs typeface="Times New Roman" panose="02020603050405020304" pitchFamily="18" charset="0"/>
              </a:rPr>
              <a:t>När man kommer in i samrådsskede kan man ge transparens till medborgare genom att via plattformen, genom olika sätt, ge förståelse för vilken påverkan tänkta verksamheter ger på närliggande bostadsområde genom att man kan låta kommunmedborgarna själva befinns sig i den digitala modellen, tex genom VR teknik. För den verksamhetsutövaren som ser att det pågår ett planarbete, med syfte att möjliggöra ny verksamhet i ett område, kan den ta stöd i den inbyggda intelligensen för att förstå vilka kostnader det medför att etablera sig i området, tex schaktning, pålning, fyllning, VA installationer </a:t>
            </a:r>
            <a:r>
              <a:rPr lang="sv-SE" sz="1200" dirty="0" err="1">
                <a:effectLst/>
                <a:latin typeface="Calibri" panose="020F0502020204030204" pitchFamily="34" charset="0"/>
                <a:ea typeface="Calibri" panose="020F0502020204030204" pitchFamily="34" charset="0"/>
                <a:cs typeface="Times New Roman" panose="02020603050405020304" pitchFamily="18" charset="0"/>
              </a:rPr>
              <a:t>m.m</a:t>
            </a:r>
            <a:r>
              <a:rPr lang="sv-SE" sz="1200" dirty="0">
                <a:effectLst/>
                <a:latin typeface="Calibri" panose="020F0502020204030204" pitchFamily="34" charset="0"/>
                <a:ea typeface="Calibri" panose="020F0502020204030204" pitchFamily="34" charset="0"/>
                <a:cs typeface="Times New Roman" panose="02020603050405020304" pitchFamily="18" charset="0"/>
              </a:rPr>
              <a:t> eller vilken typ av verksamhet som kommer vara möjlig att etablera på området.</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fld id="{9766DFB0-32D4-4405-9891-2B28070C5AAC}" type="slidenum">
              <a:rPr lang="sv-SE" smtClean="0"/>
              <a:t>3</a:t>
            </a:fld>
            <a:endParaRPr lang="sv-SE"/>
          </a:p>
        </p:txBody>
      </p:sp>
    </p:spTree>
    <p:extLst>
      <p:ext uri="{BB962C8B-B14F-4D97-AF65-F5344CB8AC3E}">
        <p14:creationId xmlns:p14="http://schemas.microsoft.com/office/powerpoint/2010/main" val="2428354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Det behövs, bland annat:</a:t>
            </a:r>
          </a:p>
          <a:p>
            <a:endParaRPr lang="sv-SE" dirty="0"/>
          </a:p>
          <a:p>
            <a:pPr marL="171450" indent="-171450">
              <a:buFont typeface="Arial" panose="020B0604020202020204" pitchFamily="34" charset="0"/>
              <a:buChar char="•"/>
            </a:pPr>
            <a:r>
              <a:rPr lang="sv-SE" dirty="0"/>
              <a:t>Att all data i modellen utgår från myndigheter och kommuners information för att klara korrekthet, aktualitet och tillgång till rätt styrande information. Vi ser att staten behöver ha ansvar för att tillhandahålla en gemensam digital avbildning av verkligheten.</a:t>
            </a:r>
          </a:p>
          <a:p>
            <a:pPr marL="171450" indent="-171450">
              <a:buFont typeface="Arial" panose="020B0604020202020204" pitchFamily="34" charset="0"/>
              <a:buChar char="•"/>
            </a:pPr>
            <a:endParaRPr lang="sv-SE" dirty="0"/>
          </a:p>
          <a:p>
            <a:pPr marL="171450" indent="-171450">
              <a:buFont typeface="Arial" panose="020B0604020202020204" pitchFamily="34" charset="0"/>
              <a:buChar char="•"/>
            </a:pPr>
            <a:r>
              <a:rPr lang="sv-SE" dirty="0"/>
              <a:t>Alla säkra </a:t>
            </a:r>
            <a:r>
              <a:rPr lang="sv-SE" dirty="0" err="1"/>
              <a:t>geodata</a:t>
            </a:r>
            <a:r>
              <a:rPr lang="sv-SE" dirty="0"/>
              <a:t> är öppna och tillgängliga. Alla informationsägare är trygga i vilka </a:t>
            </a:r>
            <a:r>
              <a:rPr lang="sv-SE" dirty="0" err="1"/>
              <a:t>geodata</a:t>
            </a:r>
            <a:r>
              <a:rPr lang="sv-SE" dirty="0"/>
              <a:t> man kan kombinera och har dessa öppna och tillgängliga. Det kräver att vi har kommit långt i arbete med standardisera vår </a:t>
            </a:r>
            <a:r>
              <a:rPr lang="sv-SE" dirty="0" err="1"/>
              <a:t>geodata</a:t>
            </a:r>
            <a:r>
              <a:rPr lang="sv-SE" dirty="0"/>
              <a:t>.</a:t>
            </a:r>
          </a:p>
          <a:p>
            <a:pPr marL="171450" indent="-171450">
              <a:buFont typeface="Arial" panose="020B0604020202020204" pitchFamily="34" charset="0"/>
              <a:buChar char="•"/>
            </a:pPr>
            <a:endParaRPr lang="sv-SE" dirty="0"/>
          </a:p>
          <a:p>
            <a:pPr marL="171450" indent="-171450">
              <a:buFont typeface="Arial" panose="020B0604020202020204" pitchFamily="34" charset="0"/>
              <a:buChar char="•"/>
            </a:pPr>
            <a:r>
              <a:rPr lang="sv-SE" dirty="0"/>
              <a:t>Vi behöver ha en gemensam rikstäckande insamling av data som tillfredsställer alla behov för att klara av att göra myndighetsbeslut med stöd av den digitala verkligheten. Med det ser vi inga begränsningar i att företag kan samla in data till stat och kommun och vara en del i arbetet med att förbättra den digitala verkligheten.</a:t>
            </a:r>
          </a:p>
          <a:p>
            <a:pPr marL="171450" indent="-171450">
              <a:buFont typeface="Arial" panose="020B0604020202020204" pitchFamily="34" charset="0"/>
              <a:buChar char="•"/>
            </a:pPr>
            <a:endParaRPr lang="sv-SE" dirty="0"/>
          </a:p>
          <a:p>
            <a:pPr marL="171450" indent="-171450">
              <a:buFont typeface="Arial" panose="020B0604020202020204" pitchFamily="34" charset="0"/>
              <a:buChar char="•"/>
            </a:pPr>
            <a:r>
              <a:rPr lang="sv-SE" dirty="0"/>
              <a:t>Att alla analoga beslut från myndigheter och kommuner blir digitala och lägesbestämda. </a:t>
            </a:r>
          </a:p>
          <a:p>
            <a:pPr marL="171450" indent="-171450">
              <a:buFont typeface="Arial" panose="020B0604020202020204" pitchFamily="34" charset="0"/>
              <a:buChar char="•"/>
            </a:pPr>
            <a:endParaRPr lang="sv-SE" dirty="0"/>
          </a:p>
          <a:p>
            <a:pPr marL="171450" indent="-171450">
              <a:buFont typeface="Arial" panose="020B0604020202020204" pitchFamily="34" charset="0"/>
              <a:buChar char="•"/>
            </a:pPr>
            <a:r>
              <a:rPr lang="sv-SE" dirty="0"/>
              <a:t>Författningsutveckling behövs b.la en lagstiftning som gäller för all informationsförsörjning, digitala fastighetsköp och digitala fastighetsgränser. </a:t>
            </a:r>
          </a:p>
          <a:p>
            <a:endParaRPr lang="sv-SE" dirty="0"/>
          </a:p>
          <a:p>
            <a:endParaRPr lang="sv-SE" dirty="0"/>
          </a:p>
          <a:p>
            <a:endParaRPr lang="sv-SE" dirty="0"/>
          </a:p>
          <a:p>
            <a:endParaRPr lang="sv-SE" dirty="0"/>
          </a:p>
        </p:txBody>
      </p:sp>
      <p:sp>
        <p:nvSpPr>
          <p:cNvPr id="4" name="Platshållare för bildnummer 3"/>
          <p:cNvSpPr>
            <a:spLocks noGrp="1"/>
          </p:cNvSpPr>
          <p:nvPr>
            <p:ph type="sldNum" sz="quarter" idx="5"/>
          </p:nvPr>
        </p:nvSpPr>
        <p:spPr/>
        <p:txBody>
          <a:bodyPr/>
          <a:lstStyle/>
          <a:p>
            <a:fld id="{9766DFB0-32D4-4405-9891-2B28070C5AAC}" type="slidenum">
              <a:rPr lang="sv-SE" smtClean="0"/>
              <a:t>4</a:t>
            </a:fld>
            <a:endParaRPr lang="sv-SE"/>
          </a:p>
        </p:txBody>
      </p:sp>
    </p:spTree>
    <p:extLst>
      <p:ext uri="{BB962C8B-B14F-4D97-AF65-F5344CB8AC3E}">
        <p14:creationId xmlns:p14="http://schemas.microsoft.com/office/powerpoint/2010/main" val="874210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t>Det behövs, bland annat:</a:t>
            </a:r>
          </a:p>
          <a:p>
            <a:endParaRPr lang="sv-SE" dirty="0"/>
          </a:p>
          <a:p>
            <a:pPr marL="171450" indent="-171450">
              <a:buFont typeface="Arial" panose="020B0604020202020204" pitchFamily="34" charset="0"/>
              <a:buChar char="•"/>
            </a:pPr>
            <a:r>
              <a:rPr lang="sv-SE" dirty="0"/>
              <a:t>Att vi har en statlig, säker och robust, infrastruktur som garanterar korrekt lägesbestämning och positionering.</a:t>
            </a:r>
          </a:p>
          <a:p>
            <a:pPr marL="171450" indent="-171450">
              <a:buFont typeface="Arial" panose="020B0604020202020204" pitchFamily="34" charset="0"/>
              <a:buChar char="•"/>
            </a:pPr>
            <a:endParaRPr lang="sv-SE" dirty="0"/>
          </a:p>
          <a:p>
            <a:pPr marL="171450" indent="-171450">
              <a:buFont typeface="Arial" panose="020B0604020202020204" pitchFamily="34" charset="0"/>
              <a:buChar char="•"/>
            </a:pPr>
            <a:r>
              <a:rPr lang="sv-SE" dirty="0"/>
              <a:t>Vi har en myndighetsgemensam lagring av </a:t>
            </a:r>
            <a:r>
              <a:rPr lang="sv-SE" dirty="0" err="1"/>
              <a:t>geodata</a:t>
            </a:r>
            <a:r>
              <a:rPr lang="sv-SE" dirty="0"/>
              <a:t>. Vi tror vi behöver ha en stor gemensam samverkan för att klara allt som krävs för lagring av all </a:t>
            </a:r>
            <a:r>
              <a:rPr lang="sv-SE" dirty="0" err="1"/>
              <a:t>geodata</a:t>
            </a:r>
            <a:r>
              <a:rPr lang="sv-SE" dirty="0"/>
              <a:t> i framtiden. Det går inte finansiera det var för sig eller att kompetensmässigt klara det.</a:t>
            </a:r>
          </a:p>
          <a:p>
            <a:pPr marL="171450" indent="-171450">
              <a:buFont typeface="Arial" panose="020B0604020202020204" pitchFamily="34" charset="0"/>
              <a:buChar char="•"/>
            </a:pPr>
            <a:endParaRPr lang="sv-SE" dirty="0"/>
          </a:p>
          <a:p>
            <a:pPr marL="171450" indent="-171450">
              <a:buFont typeface="Arial" panose="020B0604020202020204" pitchFamily="34" charset="0"/>
              <a:buChar char="•"/>
            </a:pPr>
            <a:r>
              <a:rPr lang="sv-SE" dirty="0"/>
              <a:t>För att klara av allt som krävs för denna modell så behövs en gemensam och väsentligt större finansiering. </a:t>
            </a:r>
          </a:p>
          <a:p>
            <a:pPr marL="171450" indent="-171450">
              <a:buFont typeface="Arial" panose="020B0604020202020204" pitchFamily="34" charset="0"/>
              <a:buChar char="•"/>
            </a:pPr>
            <a:endParaRPr lang="sv-SE" dirty="0"/>
          </a:p>
          <a:p>
            <a:pPr marL="171450" indent="-171450">
              <a:buFont typeface="Arial" panose="020B0604020202020204" pitchFamily="34" charset="0"/>
              <a:buChar char="•"/>
            </a:pPr>
            <a:r>
              <a:rPr lang="sv-SE" dirty="0"/>
              <a:t>Att digitala tjänster kan integreras med olika aktörers verksamhetssystem i en sömlös process.</a:t>
            </a:r>
          </a:p>
          <a:p>
            <a:pPr marL="171450" indent="-171450">
              <a:buFont typeface="Arial" panose="020B0604020202020204" pitchFamily="34" charset="0"/>
              <a:buChar char="•"/>
            </a:pPr>
            <a:endParaRPr lang="sv-SE" dirty="0"/>
          </a:p>
          <a:p>
            <a:pPr marL="171450" indent="-171450">
              <a:buFont typeface="Arial" panose="020B0604020202020204" pitchFamily="34" charset="0"/>
              <a:buChar char="•"/>
            </a:pPr>
            <a:r>
              <a:rPr lang="sv-SE" dirty="0"/>
              <a:t>Utvecklade roller och mandat i infrastrukturen som ger ansvar för egna data men även för att helheten ska hänga ihop i modellen.</a:t>
            </a:r>
          </a:p>
          <a:p>
            <a:endParaRPr lang="sv-SE" dirty="0"/>
          </a:p>
        </p:txBody>
      </p:sp>
      <p:sp>
        <p:nvSpPr>
          <p:cNvPr id="4" name="Platshållare för bildnummer 3"/>
          <p:cNvSpPr>
            <a:spLocks noGrp="1"/>
          </p:cNvSpPr>
          <p:nvPr>
            <p:ph type="sldNum" sz="quarter" idx="5"/>
          </p:nvPr>
        </p:nvSpPr>
        <p:spPr/>
        <p:txBody>
          <a:bodyPr/>
          <a:lstStyle/>
          <a:p>
            <a:fld id="{9766DFB0-32D4-4405-9891-2B28070C5AAC}" type="slidenum">
              <a:rPr lang="sv-SE" smtClean="0"/>
              <a:t>5</a:t>
            </a:fld>
            <a:endParaRPr lang="sv-SE"/>
          </a:p>
        </p:txBody>
      </p:sp>
    </p:spTree>
    <p:extLst>
      <p:ext uri="{BB962C8B-B14F-4D97-AF65-F5344CB8AC3E}">
        <p14:creationId xmlns:p14="http://schemas.microsoft.com/office/powerpoint/2010/main" val="2939077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tartsid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1C0AC0-93CA-4951-8A4B-6874E531254D}"/>
              </a:ext>
            </a:extLst>
          </p:cNvPr>
          <p:cNvSpPr>
            <a:spLocks noGrp="1"/>
          </p:cNvSpPr>
          <p:nvPr>
            <p:ph type="ctrTitle" hasCustomPrompt="1"/>
          </p:nvPr>
        </p:nvSpPr>
        <p:spPr>
          <a:xfrm>
            <a:off x="965860" y="2766951"/>
            <a:ext cx="10493828" cy="1657408"/>
          </a:xfrm>
        </p:spPr>
        <p:txBody>
          <a:bodyPr anchor="b"/>
          <a:lstStyle>
            <a:lvl1pPr algn="l">
              <a:defRPr sz="6600"/>
            </a:lvl1pPr>
          </a:lstStyle>
          <a:p>
            <a:r>
              <a:rPr lang="sv-SE" dirty="0"/>
              <a:t>startsida</a:t>
            </a:r>
          </a:p>
        </p:txBody>
      </p:sp>
      <p:sp>
        <p:nvSpPr>
          <p:cNvPr id="3" name="Underrubrik 2">
            <a:extLst>
              <a:ext uri="{FF2B5EF4-FFF2-40B4-BE49-F238E27FC236}">
                <a16:creationId xmlns:a16="http://schemas.microsoft.com/office/drawing/2014/main" id="{45419166-2568-481F-9233-BD169E157983}"/>
              </a:ext>
            </a:extLst>
          </p:cNvPr>
          <p:cNvSpPr>
            <a:spLocks noGrp="1"/>
          </p:cNvSpPr>
          <p:nvPr>
            <p:ph type="subTitle" idx="1" hasCustomPrompt="1"/>
          </p:nvPr>
        </p:nvSpPr>
        <p:spPr>
          <a:xfrm>
            <a:off x="965860" y="4682684"/>
            <a:ext cx="10493828" cy="886843"/>
          </a:xfrm>
        </p:spPr>
        <p:txBody>
          <a:bodyPr/>
          <a:lstStyle>
            <a:lvl1pPr marL="0" indent="0" algn="l">
              <a:buNone/>
              <a:defRPr sz="22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cxnSp>
        <p:nvCxnSpPr>
          <p:cNvPr id="14" name="Rak koppling 13">
            <a:extLst>
              <a:ext uri="{FF2B5EF4-FFF2-40B4-BE49-F238E27FC236}">
                <a16:creationId xmlns:a16="http://schemas.microsoft.com/office/drawing/2014/main" id="{23419EF5-F930-48F5-9570-AA7E47DA438B}"/>
              </a:ext>
            </a:extLst>
          </p:cNvPr>
          <p:cNvCxnSpPr/>
          <p:nvPr userDrawn="1"/>
        </p:nvCxnSpPr>
        <p:spPr>
          <a:xfrm>
            <a:off x="950026" y="4500752"/>
            <a:ext cx="10521538" cy="0"/>
          </a:xfrm>
          <a:prstGeom prst="line">
            <a:avLst/>
          </a:prstGeom>
          <a:ln w="66675" cap="rnd">
            <a:solidFill>
              <a:schemeClr val="accent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461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C6DDB9D-EBEC-40C3-B365-AFB27ABAD902}"/>
              </a:ext>
            </a:extLst>
          </p:cNvPr>
          <p:cNvSpPr>
            <a:spLocks noGrp="1"/>
          </p:cNvSpPr>
          <p:nvPr>
            <p:ph type="title" hasCustomPrompt="1"/>
          </p:nvPr>
        </p:nvSpPr>
        <p:spPr>
          <a:xfrm>
            <a:off x="612569" y="723207"/>
            <a:ext cx="10515600" cy="549412"/>
          </a:xfrm>
        </p:spPr>
        <p:txBody>
          <a:bodyPr/>
          <a:lstStyle>
            <a:lvl1pPr>
              <a:defRPr/>
            </a:lvl1pPr>
          </a:lstStyle>
          <a:p>
            <a:r>
              <a:rPr lang="sv-SE" dirty="0"/>
              <a:t>Normal sida – skriv rubrik här</a:t>
            </a:r>
          </a:p>
        </p:txBody>
      </p:sp>
      <p:sp>
        <p:nvSpPr>
          <p:cNvPr id="3" name="Platshållare för innehåll 2">
            <a:extLst>
              <a:ext uri="{FF2B5EF4-FFF2-40B4-BE49-F238E27FC236}">
                <a16:creationId xmlns:a16="http://schemas.microsoft.com/office/drawing/2014/main" id="{99AFB94F-C428-4DFB-8665-A0894593D04E}"/>
              </a:ext>
            </a:extLst>
          </p:cNvPr>
          <p:cNvSpPr>
            <a:spLocks noGrp="1"/>
          </p:cNvSpPr>
          <p:nvPr>
            <p:ph idx="1"/>
          </p:nvPr>
        </p:nvSpPr>
        <p:spPr>
          <a:xfrm>
            <a:off x="612569" y="1415133"/>
            <a:ext cx="10515600" cy="4874803"/>
          </a:xfrm>
        </p:spPr>
        <p:txBody>
          <a:bodyPr/>
          <a:lstStyle>
            <a:lvl1pPr marL="0" indent="0">
              <a:buFontTx/>
              <a:buNone/>
              <a:defRPr sz="2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412587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Övergångsida/Citat">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3186C626-F1B6-49F8-BFBF-A500CD82B242}"/>
              </a:ext>
            </a:extLst>
          </p:cNvPr>
          <p:cNvSpPr/>
          <p:nvPr userDrawn="1"/>
        </p:nvSpPr>
        <p:spPr>
          <a:xfrm>
            <a:off x="0" y="0"/>
            <a:ext cx="12192000" cy="4286992"/>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7">
            <a:extLst>
              <a:ext uri="{FF2B5EF4-FFF2-40B4-BE49-F238E27FC236}">
                <a16:creationId xmlns:a16="http://schemas.microsoft.com/office/drawing/2014/main" id="{448E062A-0485-42BC-BA34-5C3D7A215FD6}"/>
              </a:ext>
            </a:extLst>
          </p:cNvPr>
          <p:cNvSpPr/>
          <p:nvPr userDrawn="1"/>
        </p:nvSpPr>
        <p:spPr>
          <a:xfrm>
            <a:off x="0" y="4144488"/>
            <a:ext cx="12192000" cy="2713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C6DDB9D-EBEC-40C3-B365-AFB27ABAD902}"/>
              </a:ext>
            </a:extLst>
          </p:cNvPr>
          <p:cNvSpPr>
            <a:spLocks noGrp="1"/>
          </p:cNvSpPr>
          <p:nvPr>
            <p:ph type="title" hasCustomPrompt="1"/>
          </p:nvPr>
        </p:nvSpPr>
        <p:spPr>
          <a:xfrm>
            <a:off x="612569" y="3381455"/>
            <a:ext cx="10515600" cy="620530"/>
          </a:xfrm>
        </p:spPr>
        <p:txBody>
          <a:bodyPr/>
          <a:lstStyle>
            <a:lvl1pPr>
              <a:defRPr/>
            </a:lvl1pPr>
          </a:lstStyle>
          <a:p>
            <a:r>
              <a:rPr lang="sv-SE" dirty="0"/>
              <a:t>Övergångssida eller citat</a:t>
            </a:r>
          </a:p>
        </p:txBody>
      </p:sp>
      <p:pic>
        <p:nvPicPr>
          <p:cNvPr id="7" name="Bildobjekt 6">
            <a:extLst>
              <a:ext uri="{FF2B5EF4-FFF2-40B4-BE49-F238E27FC236}">
                <a16:creationId xmlns:a16="http://schemas.microsoft.com/office/drawing/2014/main" id="{92AE39C3-4403-4075-A1DC-906BDF51BBB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241" y="108059"/>
            <a:ext cx="1297463" cy="198945"/>
          </a:xfrm>
          <a:prstGeom prst="rect">
            <a:avLst/>
          </a:prstGeom>
        </p:spPr>
      </p:pic>
      <p:sp>
        <p:nvSpPr>
          <p:cNvPr id="9" name="Likbent triangel 8">
            <a:extLst>
              <a:ext uri="{FF2B5EF4-FFF2-40B4-BE49-F238E27FC236}">
                <a16:creationId xmlns:a16="http://schemas.microsoft.com/office/drawing/2014/main" id="{4F4AADD8-469A-4ACC-A562-FEA83CE4C587}"/>
              </a:ext>
            </a:extLst>
          </p:cNvPr>
          <p:cNvSpPr/>
          <p:nvPr userDrawn="1"/>
        </p:nvSpPr>
        <p:spPr>
          <a:xfrm rot="10800000">
            <a:off x="1481804" y="4110880"/>
            <a:ext cx="390988" cy="333897"/>
          </a:xfrm>
          <a:prstGeom prst="triangle">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579422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lutsida">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4630BE71-6D9C-42A6-A9CB-CC6A60AFE82E}"/>
              </a:ext>
            </a:extLst>
          </p:cNvPr>
          <p:cNvSpPr/>
          <p:nvPr userDrawn="1"/>
        </p:nvSpPr>
        <p:spPr>
          <a:xfrm>
            <a:off x="0" y="0"/>
            <a:ext cx="12192000" cy="6858000"/>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1" name="Bildobjekt 10">
            <a:extLst>
              <a:ext uri="{FF2B5EF4-FFF2-40B4-BE49-F238E27FC236}">
                <a16:creationId xmlns:a16="http://schemas.microsoft.com/office/drawing/2014/main" id="{DCB14AAD-34E1-4CA5-BD8C-1B5A52DD8AC4}"/>
              </a:ext>
              <a:ext uri="{C183D7F6-B498-43B3-948B-1728B52AA6E4}">
                <adec:decorative xmlns:adec="http://schemas.microsoft.com/office/drawing/2017/decorative" val="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6009" y="5929732"/>
            <a:ext cx="2461711" cy="377462"/>
          </a:xfrm>
          <a:prstGeom prst="rect">
            <a:avLst/>
          </a:prstGeom>
        </p:spPr>
      </p:pic>
      <p:sp>
        <p:nvSpPr>
          <p:cNvPr id="5" name="Platshållare för innehåll 3">
            <a:extLst>
              <a:ext uri="{FF2B5EF4-FFF2-40B4-BE49-F238E27FC236}">
                <a16:creationId xmlns:a16="http://schemas.microsoft.com/office/drawing/2014/main" id="{EB1DB8EE-101B-45D9-A6EA-909E0CA290B7}"/>
              </a:ext>
            </a:extLst>
          </p:cNvPr>
          <p:cNvSpPr txBox="1">
            <a:spLocks noGrp="1"/>
          </p:cNvSpPr>
          <p:nvPr>
            <p:ph idx="1"/>
          </p:nvPr>
        </p:nvSpPr>
        <p:spPr>
          <a:xfrm>
            <a:off x="465706" y="1906218"/>
            <a:ext cx="9477169" cy="3901173"/>
          </a:xfrm>
          <a:prstGeom prst="rect">
            <a:avLst/>
          </a:prstGeom>
          <a:noFill/>
        </p:spPr>
        <p:txBody>
          <a:bodyPr wrap="square" lIns="0" tIns="0" rIns="0" bIns="0" rtlCol="0">
            <a:noAutofit/>
          </a:bodyPr>
          <a:lstStyle/>
          <a:p>
            <a:pPr marL="457200" lvl="0" indent="0">
              <a:lnSpc>
                <a:spcPct val="150000"/>
              </a:lnSpc>
              <a:buNone/>
            </a:pPr>
            <a:r>
              <a:rPr lang="sv-SE">
                <a:latin typeface="Gill Sans MT" panose="020B0502020104020203" pitchFamily="34" charset="0"/>
                <a:cs typeface="Times New Roman" panose="02020603050405020304" pitchFamily="18" charset="0"/>
              </a:rPr>
              <a:t>Klicka här för att ändra format på bakgrundstexten</a:t>
            </a:r>
          </a:p>
          <a:p>
            <a:pPr marL="457200" lvl="1" indent="0">
              <a:lnSpc>
                <a:spcPct val="150000"/>
              </a:lnSpc>
              <a:buNone/>
            </a:pPr>
            <a:r>
              <a:rPr lang="sv-SE">
                <a:latin typeface="Gill Sans MT" panose="020B0502020104020203" pitchFamily="34" charset="0"/>
                <a:cs typeface="Times New Roman" panose="02020603050405020304" pitchFamily="18" charset="0"/>
              </a:rPr>
              <a:t>Nivå två</a:t>
            </a:r>
          </a:p>
          <a:p>
            <a:pPr marL="457200" lvl="2" indent="0">
              <a:lnSpc>
                <a:spcPct val="150000"/>
              </a:lnSpc>
              <a:buNone/>
            </a:pPr>
            <a:r>
              <a:rPr lang="sv-SE">
                <a:latin typeface="Gill Sans MT" panose="020B0502020104020203" pitchFamily="34" charset="0"/>
                <a:cs typeface="Times New Roman" panose="02020603050405020304" pitchFamily="18" charset="0"/>
              </a:rPr>
              <a:t>Nivå tre</a:t>
            </a:r>
          </a:p>
          <a:p>
            <a:pPr marL="457200" lvl="3" indent="0">
              <a:lnSpc>
                <a:spcPct val="150000"/>
              </a:lnSpc>
              <a:buNone/>
            </a:pPr>
            <a:r>
              <a:rPr lang="sv-SE">
                <a:latin typeface="Gill Sans MT" panose="020B0502020104020203" pitchFamily="34" charset="0"/>
                <a:cs typeface="Times New Roman" panose="02020603050405020304" pitchFamily="18" charset="0"/>
              </a:rPr>
              <a:t>Nivå fyra</a:t>
            </a:r>
          </a:p>
          <a:p>
            <a:pPr marL="457200" lvl="4" indent="0">
              <a:lnSpc>
                <a:spcPct val="150000"/>
              </a:lnSpc>
              <a:buNone/>
            </a:pPr>
            <a:r>
              <a:rPr lang="sv-SE">
                <a:latin typeface="Gill Sans MT" panose="020B0502020104020203" pitchFamily="34" charset="0"/>
                <a:cs typeface="Times New Roman" panose="02020603050405020304" pitchFamily="18" charset="0"/>
              </a:rPr>
              <a:t>Nivå fem</a:t>
            </a:r>
            <a:endParaRPr lang="sv-SE" sz="2400" dirty="0"/>
          </a:p>
        </p:txBody>
      </p:sp>
      <p:sp>
        <p:nvSpPr>
          <p:cNvPr id="6" name="Rubrik 1">
            <a:extLst>
              <a:ext uri="{FF2B5EF4-FFF2-40B4-BE49-F238E27FC236}">
                <a16:creationId xmlns:a16="http://schemas.microsoft.com/office/drawing/2014/main" id="{76350F4E-D611-4329-B994-E1F3D3081016}"/>
              </a:ext>
            </a:extLst>
          </p:cNvPr>
          <p:cNvSpPr>
            <a:spLocks noGrp="1"/>
          </p:cNvSpPr>
          <p:nvPr>
            <p:ph type="title" hasCustomPrompt="1"/>
          </p:nvPr>
        </p:nvSpPr>
        <p:spPr>
          <a:xfrm>
            <a:off x="612569" y="723207"/>
            <a:ext cx="10515600" cy="549412"/>
          </a:xfrm>
        </p:spPr>
        <p:txBody>
          <a:bodyPr/>
          <a:lstStyle>
            <a:lvl1pPr>
              <a:defRPr/>
            </a:lvl1pPr>
          </a:lstStyle>
          <a:p>
            <a:r>
              <a:rPr lang="sv-SE" dirty="0"/>
              <a:t>Tack! Vi finns på…</a:t>
            </a:r>
          </a:p>
        </p:txBody>
      </p:sp>
    </p:spTree>
    <p:extLst>
      <p:ext uri="{BB962C8B-B14F-4D97-AF65-F5344CB8AC3E}">
        <p14:creationId xmlns:p14="http://schemas.microsoft.com/office/powerpoint/2010/main" val="1183222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5F6AAC83-756F-4E9F-ABEE-10548486AECD}"/>
              </a:ext>
            </a:extLst>
          </p:cNvPr>
          <p:cNvSpPr/>
          <p:nvPr userDrawn="1"/>
        </p:nvSpPr>
        <p:spPr>
          <a:xfrm>
            <a:off x="0" y="0"/>
            <a:ext cx="12192000" cy="380010"/>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a:extLst>
              <a:ext uri="{FF2B5EF4-FFF2-40B4-BE49-F238E27FC236}">
                <a16:creationId xmlns:a16="http://schemas.microsoft.com/office/drawing/2014/main" id="{088E9E2C-577B-432F-A39B-7431CA615A7D}"/>
              </a:ext>
            </a:extLst>
          </p:cNvPr>
          <p:cNvSpPr>
            <a:spLocks noGrp="1"/>
          </p:cNvSpPr>
          <p:nvPr>
            <p:ph type="title"/>
          </p:nvPr>
        </p:nvSpPr>
        <p:spPr>
          <a:xfrm>
            <a:off x="612569" y="724945"/>
            <a:ext cx="10515600" cy="546902"/>
          </a:xfrm>
          <a:prstGeom prst="rect">
            <a:avLst/>
          </a:prstGeom>
        </p:spPr>
        <p:txBody>
          <a:bodyPr vert="horz" lIns="0" tIns="0" rIns="0" bIns="0" rtlCol="0" anchor="t" anchorCtr="0">
            <a:noAutofit/>
          </a:bodyPr>
          <a:lstStyle/>
          <a:p>
            <a:r>
              <a:rPr lang="sv-SE"/>
              <a:t>rubrik</a:t>
            </a:r>
          </a:p>
        </p:txBody>
      </p:sp>
      <p:sp>
        <p:nvSpPr>
          <p:cNvPr id="3" name="Platshållare för text 2">
            <a:extLst>
              <a:ext uri="{FF2B5EF4-FFF2-40B4-BE49-F238E27FC236}">
                <a16:creationId xmlns:a16="http://schemas.microsoft.com/office/drawing/2014/main" id="{988AE464-3617-4F3D-ABAD-7C09B2F2D79F}"/>
              </a:ext>
            </a:extLst>
          </p:cNvPr>
          <p:cNvSpPr>
            <a:spLocks noGrp="1"/>
          </p:cNvSpPr>
          <p:nvPr>
            <p:ph type="body" idx="1"/>
          </p:nvPr>
        </p:nvSpPr>
        <p:spPr>
          <a:xfrm>
            <a:off x="612569" y="1437300"/>
            <a:ext cx="10515600" cy="4351338"/>
          </a:xfrm>
          <a:prstGeom prst="rect">
            <a:avLst/>
          </a:prstGeom>
        </p:spPr>
        <p:txBody>
          <a:bodyPr vert="horz" lIns="0" tIns="0" rIns="0" bIns="0" rtlCol="0">
            <a:no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pic>
        <p:nvPicPr>
          <p:cNvPr id="10" name="Bildobjekt 9">
            <a:extLst>
              <a:ext uri="{FF2B5EF4-FFF2-40B4-BE49-F238E27FC236}">
                <a16:creationId xmlns:a16="http://schemas.microsoft.com/office/drawing/2014/main" id="{FF203738-3B75-41B8-9FD6-6DBACEFB514E}"/>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374241" y="108059"/>
            <a:ext cx="1297463" cy="198945"/>
          </a:xfrm>
          <a:prstGeom prst="rect">
            <a:avLst/>
          </a:prstGeom>
        </p:spPr>
      </p:pic>
    </p:spTree>
    <p:extLst>
      <p:ext uri="{BB962C8B-B14F-4D97-AF65-F5344CB8AC3E}">
        <p14:creationId xmlns:p14="http://schemas.microsoft.com/office/powerpoint/2010/main" val="80149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100000"/>
        </a:lnSpc>
        <a:spcBef>
          <a:spcPct val="0"/>
        </a:spcBef>
        <a:buNone/>
        <a:defRPr sz="3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ubrik 8">
            <a:extLst>
              <a:ext uri="{FF2B5EF4-FFF2-40B4-BE49-F238E27FC236}">
                <a16:creationId xmlns:a16="http://schemas.microsoft.com/office/drawing/2014/main" id="{C906853E-0CCC-447F-9438-9C3D5324283C}"/>
              </a:ext>
            </a:extLst>
          </p:cNvPr>
          <p:cNvSpPr>
            <a:spLocks noGrp="1"/>
          </p:cNvSpPr>
          <p:nvPr>
            <p:ph type="ctrTitle"/>
          </p:nvPr>
        </p:nvSpPr>
        <p:spPr/>
        <p:txBody>
          <a:bodyPr/>
          <a:lstStyle/>
          <a:p>
            <a:r>
              <a:rPr lang="sv-SE" sz="4400" dirty="0"/>
              <a:t>Scenario etablering </a:t>
            </a:r>
            <a:r>
              <a:rPr lang="sv-SE" sz="4400"/>
              <a:t>av verksamhet </a:t>
            </a:r>
            <a:r>
              <a:rPr lang="sv-SE" sz="4400" dirty="0"/>
              <a:t>för industriändamål</a:t>
            </a:r>
          </a:p>
        </p:txBody>
      </p:sp>
      <p:sp>
        <p:nvSpPr>
          <p:cNvPr id="10" name="Underrubrik 9">
            <a:extLst>
              <a:ext uri="{FF2B5EF4-FFF2-40B4-BE49-F238E27FC236}">
                <a16:creationId xmlns:a16="http://schemas.microsoft.com/office/drawing/2014/main" id="{F16BB39B-2CE1-448C-8768-8A2D007D5499}"/>
              </a:ext>
            </a:extLst>
          </p:cNvPr>
          <p:cNvSpPr>
            <a:spLocks noGrp="1"/>
          </p:cNvSpPr>
          <p:nvPr>
            <p:ph type="subTitle" idx="1"/>
          </p:nvPr>
        </p:nvSpPr>
        <p:spPr/>
        <p:txBody>
          <a:bodyPr/>
          <a:lstStyle/>
          <a:p>
            <a:r>
              <a:rPr lang="sv-SE" dirty="0"/>
              <a:t>En framtidsbild om hur vi använder </a:t>
            </a:r>
            <a:r>
              <a:rPr lang="sv-SE" dirty="0" err="1"/>
              <a:t>geodata</a:t>
            </a:r>
            <a:r>
              <a:rPr lang="sv-SE" dirty="0"/>
              <a:t> år 2040</a:t>
            </a:r>
          </a:p>
        </p:txBody>
      </p:sp>
      <p:pic>
        <p:nvPicPr>
          <p:cNvPr id="4" name="Bildobjekt 3">
            <a:extLst>
              <a:ext uri="{FF2B5EF4-FFF2-40B4-BE49-F238E27FC236}">
                <a16:creationId xmlns:a16="http://schemas.microsoft.com/office/drawing/2014/main" id="{AE716652-90DD-404E-9D2D-1FA6587B1B2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0823" y="1092532"/>
            <a:ext cx="1857704" cy="1857704"/>
          </a:xfrm>
          <a:prstGeom prst="rect">
            <a:avLst/>
          </a:prstGeom>
        </p:spPr>
      </p:pic>
      <p:pic>
        <p:nvPicPr>
          <p:cNvPr id="6" name="Bildobjekt 5" descr="Lantmäteriets logotyp">
            <a:extLst>
              <a:ext uri="{FF2B5EF4-FFF2-40B4-BE49-F238E27FC236}">
                <a16:creationId xmlns:a16="http://schemas.microsoft.com/office/drawing/2014/main" id="{5C456099-6058-48D0-85F3-E799369297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16009" y="5929732"/>
            <a:ext cx="2461711" cy="377462"/>
          </a:xfrm>
          <a:prstGeom prst="rect">
            <a:avLst/>
          </a:prstGeom>
        </p:spPr>
      </p:pic>
    </p:spTree>
    <p:extLst>
      <p:ext uri="{BB962C8B-B14F-4D97-AF65-F5344CB8AC3E}">
        <p14:creationId xmlns:p14="http://schemas.microsoft.com/office/powerpoint/2010/main" val="1518975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2CF734-9635-4BE6-9966-74DEF75689C9}"/>
              </a:ext>
            </a:extLst>
          </p:cNvPr>
          <p:cNvSpPr>
            <a:spLocks noGrp="1"/>
          </p:cNvSpPr>
          <p:nvPr>
            <p:ph type="title"/>
          </p:nvPr>
        </p:nvSpPr>
        <p:spPr/>
        <p:txBody>
          <a:bodyPr/>
          <a:lstStyle/>
          <a:p>
            <a:r>
              <a:rPr lang="sv-SE" dirty="0"/>
              <a:t>Användande av </a:t>
            </a:r>
            <a:r>
              <a:rPr lang="sv-SE" dirty="0" err="1"/>
              <a:t>geodata</a:t>
            </a:r>
            <a:r>
              <a:rPr lang="sv-SE" dirty="0"/>
              <a:t> år 2040</a:t>
            </a:r>
          </a:p>
        </p:txBody>
      </p:sp>
      <p:pic>
        <p:nvPicPr>
          <p:cNvPr id="5" name="Bildobjekt 4" descr="En bild som visar en byggarbetsplats">
            <a:extLst>
              <a:ext uri="{FF2B5EF4-FFF2-40B4-BE49-F238E27FC236}">
                <a16:creationId xmlns:a16="http://schemas.microsoft.com/office/drawing/2014/main" id="{E9E6E881-A7B6-6F82-4261-ED99AE6379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8081" y="1712595"/>
            <a:ext cx="6124575" cy="4591050"/>
          </a:xfrm>
          <a:prstGeom prst="rect">
            <a:avLst/>
          </a:prstGeom>
        </p:spPr>
      </p:pic>
    </p:spTree>
    <p:extLst>
      <p:ext uri="{BB962C8B-B14F-4D97-AF65-F5344CB8AC3E}">
        <p14:creationId xmlns:p14="http://schemas.microsoft.com/office/powerpoint/2010/main" val="194695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2CF734-9635-4BE6-9966-74DEF75689C9}"/>
              </a:ext>
            </a:extLst>
          </p:cNvPr>
          <p:cNvSpPr>
            <a:spLocks noGrp="1"/>
          </p:cNvSpPr>
          <p:nvPr>
            <p:ph type="title"/>
          </p:nvPr>
        </p:nvSpPr>
        <p:spPr/>
        <p:txBody>
          <a:bodyPr/>
          <a:lstStyle/>
          <a:p>
            <a:r>
              <a:rPr lang="sv-SE" dirty="0"/>
              <a:t>Användande av </a:t>
            </a:r>
            <a:r>
              <a:rPr lang="sv-SE" dirty="0" err="1"/>
              <a:t>geodata</a:t>
            </a:r>
            <a:r>
              <a:rPr lang="sv-SE" dirty="0"/>
              <a:t> år 2040 </a:t>
            </a:r>
          </a:p>
        </p:txBody>
      </p:sp>
      <p:pic>
        <p:nvPicPr>
          <p:cNvPr id="5" name="Bildobjekt 4" descr="En bild som visar en byggarbetsplats">
            <a:extLst>
              <a:ext uri="{FF2B5EF4-FFF2-40B4-BE49-F238E27FC236}">
                <a16:creationId xmlns:a16="http://schemas.microsoft.com/office/drawing/2014/main" id="{E9E6E881-A7B6-6F82-4261-ED99AE6379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8081" y="1712595"/>
            <a:ext cx="6124575" cy="4591050"/>
          </a:xfrm>
          <a:prstGeom prst="rect">
            <a:avLst/>
          </a:prstGeom>
        </p:spPr>
      </p:pic>
    </p:spTree>
    <p:extLst>
      <p:ext uri="{BB962C8B-B14F-4D97-AF65-F5344CB8AC3E}">
        <p14:creationId xmlns:p14="http://schemas.microsoft.com/office/powerpoint/2010/main" val="761958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53AFB95-5189-D55F-C7B6-ED7D4F300554}"/>
              </a:ext>
            </a:extLst>
          </p:cNvPr>
          <p:cNvSpPr>
            <a:spLocks noGrp="1"/>
          </p:cNvSpPr>
          <p:nvPr>
            <p:ph type="title"/>
          </p:nvPr>
        </p:nvSpPr>
        <p:spPr/>
        <p:txBody>
          <a:bodyPr/>
          <a:lstStyle/>
          <a:p>
            <a:r>
              <a:rPr lang="sv-SE" sz="3200" dirty="0"/>
              <a:t>Vad krävs då för att nå dit?</a:t>
            </a:r>
            <a:br>
              <a:rPr lang="sv-SE" sz="3200" dirty="0"/>
            </a:br>
            <a:r>
              <a:rPr lang="sv-SE" sz="3200" dirty="0"/>
              <a:t>Hur ser våra behov ut utifrån önskat läge 2040:</a:t>
            </a:r>
          </a:p>
        </p:txBody>
      </p:sp>
      <p:sp>
        <p:nvSpPr>
          <p:cNvPr id="3" name="Platshållare för innehåll 2">
            <a:extLst>
              <a:ext uri="{FF2B5EF4-FFF2-40B4-BE49-F238E27FC236}">
                <a16:creationId xmlns:a16="http://schemas.microsoft.com/office/drawing/2014/main" id="{9C23474B-21D7-FA69-BC73-2A39C10813EA}"/>
              </a:ext>
            </a:extLst>
          </p:cNvPr>
          <p:cNvSpPr>
            <a:spLocks noGrp="1"/>
          </p:cNvSpPr>
          <p:nvPr>
            <p:ph idx="1"/>
          </p:nvPr>
        </p:nvSpPr>
        <p:spPr>
          <a:xfrm>
            <a:off x="612569" y="1908313"/>
            <a:ext cx="6483970" cy="4381623"/>
          </a:xfrm>
        </p:spPr>
        <p:txBody>
          <a:bodyPr/>
          <a:lstStyle/>
          <a:p>
            <a:pPr marL="342900" lvl="0" indent="-342900">
              <a:lnSpc>
                <a:spcPct val="107000"/>
              </a:lnSpc>
              <a:buFont typeface="Symbol" panose="05050102010706020507" pitchFamily="18" charset="2"/>
              <a:buChar char=""/>
            </a:pPr>
            <a:r>
              <a:rPr lang="sv-SE" sz="2000" dirty="0">
                <a:effectLst/>
                <a:ea typeface="Calibri" panose="020F0502020204030204" pitchFamily="34" charset="0"/>
                <a:cs typeface="Times New Roman" panose="02020603050405020304" pitchFamily="18" charset="0"/>
              </a:rPr>
              <a:t>Myndighetsgemensam geodataplattform.</a:t>
            </a:r>
          </a:p>
          <a:p>
            <a:pPr marL="342900" lvl="0" indent="-342900">
              <a:lnSpc>
                <a:spcPct val="107000"/>
              </a:lnSpc>
              <a:buFont typeface="Symbol" panose="05050102010706020507" pitchFamily="18" charset="2"/>
              <a:buChar char=""/>
            </a:pPr>
            <a:r>
              <a:rPr lang="sv-SE" sz="2000" dirty="0">
                <a:effectLst/>
                <a:ea typeface="Calibri" panose="020F0502020204030204" pitchFamily="34" charset="0"/>
                <a:cs typeface="Times New Roman" panose="02020603050405020304" pitchFamily="18" charset="0"/>
              </a:rPr>
              <a:t>Alla säkra </a:t>
            </a:r>
            <a:r>
              <a:rPr lang="sv-SE" sz="2000" dirty="0" err="1">
                <a:effectLst/>
                <a:ea typeface="Calibri" panose="020F0502020204030204" pitchFamily="34" charset="0"/>
                <a:cs typeface="Times New Roman" panose="02020603050405020304" pitchFamily="18" charset="0"/>
              </a:rPr>
              <a:t>geodata</a:t>
            </a:r>
            <a:r>
              <a:rPr lang="sv-SE" sz="2000" dirty="0">
                <a:effectLst/>
                <a:ea typeface="Calibri" panose="020F0502020204030204" pitchFamily="34" charset="0"/>
                <a:cs typeface="Times New Roman" panose="02020603050405020304" pitchFamily="18" charset="0"/>
              </a:rPr>
              <a:t> är öppna och tillgängliga.</a:t>
            </a:r>
          </a:p>
          <a:p>
            <a:pPr marL="342900" lvl="0" indent="-342900">
              <a:lnSpc>
                <a:spcPct val="107000"/>
              </a:lnSpc>
              <a:buFont typeface="Symbol" panose="05050102010706020507" pitchFamily="18" charset="2"/>
              <a:buChar char=""/>
            </a:pPr>
            <a:r>
              <a:rPr lang="sv-SE" sz="2000" dirty="0">
                <a:effectLst/>
                <a:ea typeface="Calibri" panose="020F0502020204030204" pitchFamily="34" charset="0"/>
                <a:cs typeface="Times New Roman" panose="02020603050405020304" pitchFamily="18" charset="0"/>
              </a:rPr>
              <a:t>Gemensam, rikstäckande insamling av </a:t>
            </a:r>
            <a:r>
              <a:rPr lang="sv-SE" sz="2000" dirty="0" err="1">
                <a:effectLst/>
                <a:ea typeface="Calibri" panose="020F0502020204030204" pitchFamily="34" charset="0"/>
                <a:cs typeface="Times New Roman" panose="02020603050405020304" pitchFamily="18" charset="0"/>
              </a:rPr>
              <a:t>geodata</a:t>
            </a:r>
            <a:r>
              <a:rPr lang="sv-SE" sz="2000" dirty="0">
                <a:effectLst/>
                <a:ea typeface="Calibri" panose="020F0502020204030204" pitchFamily="34" charset="0"/>
                <a:cs typeface="Times New Roman" panose="02020603050405020304" pitchFamily="18" charset="0"/>
              </a:rPr>
              <a:t>.</a:t>
            </a:r>
            <a:endParaRPr lang="sv-SE" sz="2000" dirty="0"/>
          </a:p>
          <a:p>
            <a:pPr marL="342900" lvl="0" indent="-342900">
              <a:lnSpc>
                <a:spcPct val="107000"/>
              </a:lnSpc>
              <a:buFont typeface="Symbol" panose="05050102010706020507" pitchFamily="18" charset="2"/>
              <a:buChar char=""/>
            </a:pPr>
            <a:r>
              <a:rPr lang="sv-SE" sz="2000" dirty="0"/>
              <a:t>Analoga </a:t>
            </a:r>
            <a:r>
              <a:rPr lang="sv-SE" sz="2000" dirty="0" err="1"/>
              <a:t>geodata</a:t>
            </a:r>
            <a:r>
              <a:rPr lang="sv-SE" sz="2000" dirty="0"/>
              <a:t> har blivit digitala och lägesbestämda.</a:t>
            </a:r>
          </a:p>
          <a:p>
            <a:pPr marL="342900" lvl="0" indent="-342900">
              <a:lnSpc>
                <a:spcPct val="107000"/>
              </a:lnSpc>
              <a:buFont typeface="Symbol" panose="05050102010706020507" pitchFamily="18" charset="2"/>
              <a:buChar char=""/>
            </a:pPr>
            <a:r>
              <a:rPr lang="sv-SE" sz="2000" dirty="0"/>
              <a:t>Vi behöver massor av författningsutveckling.</a:t>
            </a:r>
          </a:p>
          <a:p>
            <a:endParaRPr lang="sv-SE" sz="2000" dirty="0"/>
          </a:p>
        </p:txBody>
      </p:sp>
      <p:pic>
        <p:nvPicPr>
          <p:cNvPr id="5" name="Bildobjekt 4">
            <a:extLst>
              <a:ext uri="{FF2B5EF4-FFF2-40B4-BE49-F238E27FC236}">
                <a16:creationId xmlns:a16="http://schemas.microsoft.com/office/drawing/2014/main" id="{27035828-6AED-6A53-070E-FF03B45F8C9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4396" y="1908313"/>
            <a:ext cx="4383773" cy="3286125"/>
          </a:xfrm>
          <a:prstGeom prst="rect">
            <a:avLst/>
          </a:prstGeom>
        </p:spPr>
      </p:pic>
    </p:spTree>
    <p:extLst>
      <p:ext uri="{BB962C8B-B14F-4D97-AF65-F5344CB8AC3E}">
        <p14:creationId xmlns:p14="http://schemas.microsoft.com/office/powerpoint/2010/main" val="1949839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53AFB95-5189-D55F-C7B6-ED7D4F300554}"/>
              </a:ext>
            </a:extLst>
          </p:cNvPr>
          <p:cNvSpPr>
            <a:spLocks noGrp="1"/>
          </p:cNvSpPr>
          <p:nvPr>
            <p:ph type="title"/>
          </p:nvPr>
        </p:nvSpPr>
        <p:spPr/>
        <p:txBody>
          <a:bodyPr/>
          <a:lstStyle/>
          <a:p>
            <a:r>
              <a:rPr lang="sv-SE" sz="3200" dirty="0"/>
              <a:t>Vad krävs då för att nå dit?</a:t>
            </a:r>
            <a:br>
              <a:rPr lang="sv-SE" sz="3200" dirty="0"/>
            </a:br>
            <a:r>
              <a:rPr lang="sv-SE" sz="3200" dirty="0"/>
              <a:t>Hur ser våra behov ut utifrån önskat läge 2040: </a:t>
            </a:r>
          </a:p>
        </p:txBody>
      </p:sp>
      <p:sp>
        <p:nvSpPr>
          <p:cNvPr id="3" name="Platshållare för innehåll 2">
            <a:extLst>
              <a:ext uri="{FF2B5EF4-FFF2-40B4-BE49-F238E27FC236}">
                <a16:creationId xmlns:a16="http://schemas.microsoft.com/office/drawing/2014/main" id="{9C23474B-21D7-FA69-BC73-2A39C10813EA}"/>
              </a:ext>
            </a:extLst>
          </p:cNvPr>
          <p:cNvSpPr>
            <a:spLocks noGrp="1"/>
          </p:cNvSpPr>
          <p:nvPr>
            <p:ph idx="1"/>
          </p:nvPr>
        </p:nvSpPr>
        <p:spPr>
          <a:xfrm>
            <a:off x="612569" y="1908313"/>
            <a:ext cx="6483970" cy="4381623"/>
          </a:xfrm>
        </p:spPr>
        <p:txBody>
          <a:bodyPr/>
          <a:lstStyle/>
          <a:p>
            <a:pPr marL="342900" indent="-342900">
              <a:lnSpc>
                <a:spcPct val="107000"/>
              </a:lnSpc>
              <a:spcAft>
                <a:spcPts val="800"/>
              </a:spcAft>
              <a:buFont typeface="Symbol" panose="05050102010706020507" pitchFamily="18" charset="2"/>
              <a:buChar char=""/>
            </a:pPr>
            <a:r>
              <a:rPr lang="sv-SE" sz="2000" dirty="0"/>
              <a:t>En statlig, säker och robust, infrastruktur för lägesbestämning och positionering.</a:t>
            </a:r>
          </a:p>
          <a:p>
            <a:pPr marL="342900" lvl="0" indent="-342900">
              <a:lnSpc>
                <a:spcPct val="107000"/>
              </a:lnSpc>
              <a:spcAft>
                <a:spcPts val="800"/>
              </a:spcAft>
              <a:buFont typeface="Symbol" panose="05050102010706020507" pitchFamily="18" charset="2"/>
              <a:buChar char=""/>
            </a:pPr>
            <a:r>
              <a:rPr lang="sv-SE" sz="2000" dirty="0">
                <a:effectLst/>
                <a:ea typeface="Calibri" panose="020F0502020204030204" pitchFamily="34" charset="0"/>
                <a:cs typeface="Times New Roman" panose="02020603050405020304" pitchFamily="18" charset="0"/>
              </a:rPr>
              <a:t>Vi har en myndighetsgemensam lagring av </a:t>
            </a:r>
            <a:r>
              <a:rPr lang="sv-SE" sz="2000" dirty="0" err="1">
                <a:effectLst/>
                <a:ea typeface="Calibri" panose="020F0502020204030204" pitchFamily="34" charset="0"/>
                <a:cs typeface="Times New Roman" panose="02020603050405020304" pitchFamily="18" charset="0"/>
              </a:rPr>
              <a:t>geodata</a:t>
            </a:r>
            <a:r>
              <a:rPr lang="sv-SE" sz="2000" dirty="0">
                <a:effectLst/>
                <a:ea typeface="Calibri" panose="020F0502020204030204" pitchFamily="34" charset="0"/>
                <a:cs typeface="Times New Roman" panose="02020603050405020304" pitchFamily="18" charset="0"/>
              </a:rPr>
              <a:t>.</a:t>
            </a:r>
          </a:p>
          <a:p>
            <a:pPr marL="342900" lvl="0" indent="-342900">
              <a:lnSpc>
                <a:spcPct val="107000"/>
              </a:lnSpc>
              <a:spcAft>
                <a:spcPts val="800"/>
              </a:spcAft>
              <a:buFont typeface="Symbol" panose="05050102010706020507" pitchFamily="18" charset="2"/>
              <a:buChar char=""/>
            </a:pPr>
            <a:r>
              <a:rPr lang="sv-SE" sz="2000" dirty="0"/>
              <a:t>Gemensam och större finansiering krävs</a:t>
            </a:r>
          </a:p>
          <a:p>
            <a:pPr marL="342900" lvl="0" indent="-342900">
              <a:lnSpc>
                <a:spcPct val="107000"/>
              </a:lnSpc>
              <a:spcAft>
                <a:spcPts val="800"/>
              </a:spcAft>
              <a:buFont typeface="Symbol" panose="05050102010706020507" pitchFamily="18" charset="2"/>
              <a:buChar char=""/>
            </a:pPr>
            <a:r>
              <a:rPr lang="sv-SE" sz="2000" dirty="0"/>
              <a:t>Att digitala tjänster kan integreras med olika aktörers verksamhetssystem i en sömlös process.</a:t>
            </a:r>
          </a:p>
          <a:p>
            <a:pPr marL="342900" lvl="0" indent="-342900">
              <a:lnSpc>
                <a:spcPct val="107000"/>
              </a:lnSpc>
              <a:spcAft>
                <a:spcPts val="800"/>
              </a:spcAft>
              <a:buFont typeface="Symbol" panose="05050102010706020507" pitchFamily="18" charset="2"/>
              <a:buChar char=""/>
            </a:pPr>
            <a:r>
              <a:rPr lang="sv-SE" sz="2000" dirty="0"/>
              <a:t>Alla har givet ansvar och mandat utifrån ett gemensamt ramverk.</a:t>
            </a:r>
          </a:p>
          <a:p>
            <a:endParaRPr lang="sv-SE" sz="2000" dirty="0"/>
          </a:p>
        </p:txBody>
      </p:sp>
      <p:pic>
        <p:nvPicPr>
          <p:cNvPr id="5" name="Bildobjekt 4">
            <a:extLst>
              <a:ext uri="{FF2B5EF4-FFF2-40B4-BE49-F238E27FC236}">
                <a16:creationId xmlns:a16="http://schemas.microsoft.com/office/drawing/2014/main" id="{27035828-6AED-6A53-070E-FF03B45F8C9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4396" y="1908313"/>
            <a:ext cx="4383773" cy="3286125"/>
          </a:xfrm>
          <a:prstGeom prst="rect">
            <a:avLst/>
          </a:prstGeom>
        </p:spPr>
      </p:pic>
    </p:spTree>
    <p:extLst>
      <p:ext uri="{BB962C8B-B14F-4D97-AF65-F5344CB8AC3E}">
        <p14:creationId xmlns:p14="http://schemas.microsoft.com/office/powerpoint/2010/main" val="2679376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LANTMÄTERIET">
  <a:themeElements>
    <a:clrScheme name="Lantmäteri">
      <a:dk1>
        <a:sysClr val="windowText" lastClr="000000"/>
      </a:dk1>
      <a:lt1>
        <a:sysClr val="window" lastClr="FFFFFF"/>
      </a:lt1>
      <a:dk2>
        <a:srgbClr val="000000"/>
      </a:dk2>
      <a:lt2>
        <a:srgbClr val="E40427"/>
      </a:lt2>
      <a:accent1>
        <a:srgbClr val="7AB800"/>
      </a:accent1>
      <a:accent2>
        <a:srgbClr val="2D7CAD"/>
      </a:accent2>
      <a:accent3>
        <a:srgbClr val="8455A1"/>
      </a:accent3>
      <a:accent4>
        <a:srgbClr val="EF8604"/>
      </a:accent4>
      <a:accent5>
        <a:srgbClr val="000000"/>
      </a:accent5>
      <a:accent6>
        <a:srgbClr val="000000"/>
      </a:accent6>
      <a:hlink>
        <a:srgbClr val="AEABAB"/>
      </a:hlink>
      <a:folHlink>
        <a:srgbClr val="AEABAB"/>
      </a:folHlink>
    </a:clrScheme>
    <a:fontScheme name="Lantmäteri">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sz="2400"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gn="l">
          <a:defRPr sz="2400" smtClean="0"/>
        </a:defPPr>
      </a:lstStyle>
    </a:txDef>
  </a:objectDefaults>
  <a:extraClrSchemeLst/>
  <a:extLst>
    <a:ext uri="{05A4C25C-085E-4340-85A3-A5531E510DB2}">
      <thm15:themeFamily xmlns:thm15="http://schemas.microsoft.com/office/thememl/2012/main" name="LM_ppt_mall_2021.pptx  -  Skrivskyddad" id="{7BC163B8-7DD4-426E-8B9B-65E1FADF1C06}" vid="{D151F41E-6224-48FF-AF1A-C9A5B3E431F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LM_ppt_mall_2021</Template>
  <TotalTime>12</TotalTime>
  <Words>1681</Words>
  <Application>Microsoft Office PowerPoint</Application>
  <PresentationFormat>Bredbild</PresentationFormat>
  <Paragraphs>66</Paragraphs>
  <Slides>5</Slides>
  <Notes>5</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5</vt:i4>
      </vt:variant>
    </vt:vector>
  </HeadingPairs>
  <TitlesOfParts>
    <vt:vector size="10" baseType="lpstr">
      <vt:lpstr>Arial</vt:lpstr>
      <vt:lpstr>Calibri</vt:lpstr>
      <vt:lpstr>Gill Sans MT</vt:lpstr>
      <vt:lpstr>Symbol</vt:lpstr>
      <vt:lpstr>LANTMÄTERIET</vt:lpstr>
      <vt:lpstr>Scenario etablering av verksamhet för industriändamål</vt:lpstr>
      <vt:lpstr>Användande av geodata år 2040</vt:lpstr>
      <vt:lpstr>Användande av geodata år 2040 </vt:lpstr>
      <vt:lpstr>Vad krävs då för att nå dit? Hur ser våra behov ut utifrån önskat läge 2040:</vt:lpstr>
      <vt:lpstr>Vad krävs då för att nå dit? Hur ser våra behov ut utifrån önskat läge 2040: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Scenario bygga insdustrianläggning</dc:title>
  <dc:creator>Fridolfsson Anna Lena</dc:creator>
  <cp:keywords>Geodatarådet, geodataområdet 2040</cp:keywords>
  <cp:lastModifiedBy>Fridolfsson Anna Lena</cp:lastModifiedBy>
  <cp:revision>2</cp:revision>
  <dcterms:created xsi:type="dcterms:W3CDTF">2023-06-27T07:46:41Z</dcterms:created>
  <dcterms:modified xsi:type="dcterms:W3CDTF">2023-06-27T07:59:12Z</dcterms:modified>
</cp:coreProperties>
</file>