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713" r:id="rId3"/>
    <p:sldMasterId id="2147483754" r:id="rId4"/>
    <p:sldMasterId id="2147483759" r:id="rId5"/>
    <p:sldMasterId id="2147483779" r:id="rId6"/>
    <p:sldMasterId id="2147483789" r:id="rId7"/>
    <p:sldMasterId id="2147483801" r:id="rId8"/>
    <p:sldMasterId id="2147483815" r:id="rId9"/>
    <p:sldMasterId id="2147483826" r:id="rId10"/>
    <p:sldMasterId id="2147483833" r:id="rId11"/>
    <p:sldMasterId id="2147483840" r:id="rId12"/>
    <p:sldMasterId id="2147483851" r:id="rId13"/>
  </p:sldMasterIdLst>
  <p:notesMasterIdLst>
    <p:notesMasterId r:id="rId39"/>
  </p:notesMasterIdLst>
  <p:sldIdLst>
    <p:sldId id="422" r:id="rId14"/>
    <p:sldId id="372" r:id="rId15"/>
    <p:sldId id="439" r:id="rId16"/>
    <p:sldId id="434" r:id="rId17"/>
    <p:sldId id="315" r:id="rId18"/>
    <p:sldId id="260" r:id="rId19"/>
    <p:sldId id="281" r:id="rId20"/>
    <p:sldId id="265" r:id="rId21"/>
    <p:sldId id="398" r:id="rId22"/>
    <p:sldId id="417" r:id="rId23"/>
    <p:sldId id="511" r:id="rId24"/>
    <p:sldId id="634" r:id="rId25"/>
    <p:sldId id="261" r:id="rId26"/>
    <p:sldId id="319" r:id="rId27"/>
    <p:sldId id="257" r:id="rId28"/>
    <p:sldId id="258" r:id="rId29"/>
    <p:sldId id="460" r:id="rId30"/>
    <p:sldId id="1242" r:id="rId31"/>
    <p:sldId id="309" r:id="rId32"/>
    <p:sldId id="284" r:id="rId33"/>
    <p:sldId id="462" r:id="rId34"/>
    <p:sldId id="1243" r:id="rId35"/>
    <p:sldId id="463" r:id="rId36"/>
    <p:sldId id="456" r:id="rId37"/>
    <p:sldId id="320" r:id="rId38"/>
  </p:sldIdLst>
  <p:sldSz cx="12192000" cy="6858000"/>
  <p:notesSz cx="6799263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7CAD"/>
    <a:srgbClr val="FFC5C5"/>
    <a:srgbClr val="CDC5C9"/>
    <a:srgbClr val="E4E0E2"/>
    <a:srgbClr val="C4BABF"/>
    <a:srgbClr val="C9B5B9"/>
    <a:srgbClr val="7AB800"/>
    <a:srgbClr val="E40428"/>
    <a:srgbClr val="B698C8"/>
    <a:srgbClr val="845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llanmörkt format 2 - Dekorfär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59" autoAdjust="0"/>
    <p:restoredTop sz="58409" autoAdjust="0"/>
  </p:normalViewPr>
  <p:slideViewPr>
    <p:cSldViewPr snapToGrid="0" snapToObjects="1">
      <p:cViewPr varScale="1">
        <p:scale>
          <a:sx n="50" d="100"/>
          <a:sy n="50" d="100"/>
        </p:scale>
        <p:origin x="177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74"/>
    </p:cViewPr>
  </p:sorterViewPr>
  <p:notesViewPr>
    <p:cSldViewPr snapToGrid="0" snapToObjects="1">
      <p:cViewPr varScale="1">
        <p:scale>
          <a:sx n="59" d="100"/>
          <a:sy n="59" d="100"/>
        </p:scale>
        <p:origin x="277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412AD-2702-5A48-B536-1365BBE9243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EBF7C-32DB-C94A-869B-E565237890B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2690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cHkG4ABPY8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0" dirty="0"/>
          </a:p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EBF7C-32DB-C94A-869B-E565237890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21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EBF7C-32DB-C94A-869B-E565237890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396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9DE32-56BD-4BF1-A190-794F515D819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542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9DE32-56BD-4BF1-A190-794F515D819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465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900" baseline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B60D5-E1B6-49B6-9880-16537362B36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096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900" i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F4F4E-35AE-4F13-AA94-8E98E18073F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300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97BCF-73AA-45E4-9CF4-8CDDA435450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75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FC8D08-AEAB-410C-AD41-8C884846BC8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759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97BCF-73AA-45E4-9CF4-8CDDA435450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338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A0B20-39D0-4A84-BE86-CB0BCB64B1E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8293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EBF7C-32DB-C94A-869B-E565237890BE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10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EBF7C-32DB-C94A-869B-E565237890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684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EBF7C-32DB-C94A-869B-E565237890BE}" type="slidenum">
              <a:rPr kumimoji="0" lang="sv-S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301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19DE32-56BD-4BF1-A190-794F515D819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6102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EBF7C-32DB-C94A-869B-E565237890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903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2EBF7C-32DB-C94A-869B-E565237890BE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7034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EBF7C-32DB-C94A-869B-E565237890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62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b="1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EBF7C-32DB-C94A-869B-E565237890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74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F4F4E-35AE-4F13-AA94-8E98E18073F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07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800" dirty="0"/>
              <a:t>https://www.youtube.com/watch?v=fqkiSFTKZII&amp;feature=youtu.be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EBF7C-32DB-C94A-869B-E565237890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733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2EBF7C-32DB-C94A-869B-E565237890BE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768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3CDB7-EBEB-4DD0-95A2-84CD5A5A6D80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791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F4F4E-35AE-4F13-AA94-8E98E18073F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729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hlinkClick r:id="rId3"/>
              </a:rPr>
              <a:t>https://youtu.be/scHkG4ABPY8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F4F4E-35AE-4F13-AA94-8E98E18073F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67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011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637F4F-3D11-C448-95B8-75CB2B8D8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FB1E420-F388-EF46-BFD1-93D84823A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1E546C-3724-C34C-8462-CD6AFB552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4085DB-D535-BD40-A9BE-160CD4F5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7C42EE-DB56-EF4C-98F5-6888801F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9077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lIns="91434" tIns="45717" rIns="91434" bIns="45717"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sv-SE" sz="2400"/>
          </a:p>
        </p:txBody>
      </p:sp>
      <p:sp>
        <p:nvSpPr>
          <p:cNvPr id="8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7824000" y="1620000"/>
            <a:ext cx="384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90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0" marR="0" lvl="0" indent="0" algn="l" defTabSz="12190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Bild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 hasCustomPrompt="1"/>
          </p:nvPr>
        </p:nvSpPr>
        <p:spPr>
          <a:xfrm>
            <a:off x="624417" y="1619253"/>
            <a:ext cx="6720000" cy="45005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6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044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lIns="91434" tIns="45717" rIns="91434" bIns="45717"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sv-SE" sz="2400"/>
          </a:p>
        </p:txBody>
      </p:sp>
      <p:sp>
        <p:nvSpPr>
          <p:cNvPr id="8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24000" y="1620000"/>
            <a:ext cx="384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90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0" marR="0" lvl="0" indent="0" algn="l" defTabSz="12190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Bild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 hasCustomPrompt="1"/>
          </p:nvPr>
        </p:nvSpPr>
        <p:spPr>
          <a:xfrm>
            <a:off x="4944000" y="1624333"/>
            <a:ext cx="6720000" cy="45005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6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319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lIns="91434" tIns="45717" rIns="91434" bIns="45717"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624000" y="1620000"/>
            <a:ext cx="52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336000" y="1620000"/>
            <a:ext cx="52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sv-SE" sz="240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6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648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lIns="91434" tIns="45717" rIns="91434" bIns="45717"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624000" y="1620000"/>
            <a:ext cx="5328000" cy="720000"/>
          </a:xfrm>
          <a:prstGeom prst="rect">
            <a:avLst/>
          </a:prstGeom>
          <a:solidFill>
            <a:srgbClr val="C10B25"/>
          </a:solidFill>
        </p:spPr>
        <p:txBody>
          <a:bodyPr anchor="ctr">
            <a:noAutofit/>
          </a:bodyPr>
          <a:lstStyle>
            <a:lvl1pPr marL="0" indent="0">
              <a:buNone/>
              <a:defRPr sz="2667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39" indent="0">
              <a:buNone/>
              <a:defRPr sz="2667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33" b="1"/>
            </a:lvl4pPr>
            <a:lvl5pPr marL="2438158" indent="0">
              <a:buNone/>
              <a:defRPr sz="2133" b="1"/>
            </a:lvl5pPr>
            <a:lvl6pPr marL="3047696" indent="0">
              <a:buNone/>
              <a:defRPr sz="2133" b="1"/>
            </a:lvl6pPr>
            <a:lvl7pPr marL="3657235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3" indent="0">
              <a:buNone/>
              <a:defRPr sz="2133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ektangel 10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sv-SE" sz="2400"/>
          </a:p>
        </p:txBody>
      </p:sp>
      <p:sp>
        <p:nvSpPr>
          <p:cNvPr id="12" name="Platshållare för text 2"/>
          <p:cNvSpPr>
            <a:spLocks noGrp="1"/>
          </p:cNvSpPr>
          <p:nvPr>
            <p:ph type="body" idx="13" hasCustomPrompt="1"/>
          </p:nvPr>
        </p:nvSpPr>
        <p:spPr>
          <a:xfrm>
            <a:off x="6240000" y="1620000"/>
            <a:ext cx="5386917" cy="720000"/>
          </a:xfrm>
          <a:prstGeom prst="rect">
            <a:avLst/>
          </a:prstGeom>
          <a:solidFill>
            <a:srgbClr val="C10B25"/>
          </a:solidFill>
        </p:spPr>
        <p:txBody>
          <a:bodyPr anchor="ctr">
            <a:noAutofit/>
          </a:bodyPr>
          <a:lstStyle>
            <a:lvl1pPr marL="0" indent="0">
              <a:buNone/>
              <a:defRPr sz="2667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39" indent="0">
              <a:buNone/>
              <a:defRPr sz="2667" b="1"/>
            </a:lvl2pPr>
            <a:lvl3pPr marL="1219080" indent="0">
              <a:buNone/>
              <a:defRPr sz="2400" b="1"/>
            </a:lvl3pPr>
            <a:lvl4pPr marL="1828618" indent="0">
              <a:buNone/>
              <a:defRPr sz="2133" b="1"/>
            </a:lvl4pPr>
            <a:lvl5pPr marL="2438158" indent="0">
              <a:buNone/>
              <a:defRPr sz="2133" b="1"/>
            </a:lvl5pPr>
            <a:lvl6pPr marL="3047696" indent="0">
              <a:buNone/>
              <a:defRPr sz="2133" b="1"/>
            </a:lvl6pPr>
            <a:lvl7pPr marL="3657235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3" indent="0">
              <a:buNone/>
              <a:defRPr sz="2133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4" name="Platshållare för innehåll 2"/>
          <p:cNvSpPr>
            <a:spLocks noGrp="1"/>
          </p:cNvSpPr>
          <p:nvPr>
            <p:ph sz="half" idx="15" hasCustomPrompt="1"/>
          </p:nvPr>
        </p:nvSpPr>
        <p:spPr>
          <a:xfrm>
            <a:off x="624000" y="2415262"/>
            <a:ext cx="5280000" cy="3894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15" name="Platshållare för innehåll 2"/>
          <p:cNvSpPr>
            <a:spLocks noGrp="1"/>
          </p:cNvSpPr>
          <p:nvPr>
            <p:ph sz="half" idx="16" hasCustomPrompt="1"/>
          </p:nvPr>
        </p:nvSpPr>
        <p:spPr>
          <a:xfrm>
            <a:off x="6273313" y="2424722"/>
            <a:ext cx="5353609" cy="3894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6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696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lIns="91434" tIns="45717" rIns="91434" bIns="45717" anchor="t">
            <a:normAutofit/>
          </a:bodyPr>
          <a:lstStyle>
            <a:lvl1pPr algn="l">
              <a:defRPr sz="4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sv-SE" sz="240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6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784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sv-SE" sz="2400"/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6" hasCustomPrompt="1"/>
          </p:nvPr>
        </p:nvSpPr>
        <p:spPr>
          <a:xfrm>
            <a:off x="14400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09539" indent="0">
              <a:buFontTx/>
              <a:buNone/>
              <a:defRPr/>
            </a:lvl2pPr>
            <a:lvl3pPr marL="1219080" indent="0">
              <a:buFontTx/>
              <a:buNone/>
              <a:defRPr/>
            </a:lvl3pPr>
            <a:lvl4pPr marL="1828618" indent="0">
              <a:buFontTx/>
              <a:buNone/>
              <a:defRPr/>
            </a:lvl4pPr>
            <a:lvl5pPr marL="2438158" indent="0">
              <a:buFontTx/>
              <a:buNone/>
              <a:defRPr/>
            </a:lvl5pPr>
          </a:lstStyle>
          <a:p>
            <a:pPr lvl="0"/>
            <a:r>
              <a:rPr lang="sv-SE" dirty="0"/>
              <a:t>Helsidesbild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893021" y="5301208"/>
            <a:ext cx="4320000" cy="540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sv-SE" sz="2400"/>
          </a:p>
        </p:txBody>
      </p:sp>
      <p:sp>
        <p:nvSpPr>
          <p:cNvPr id="9" name="Platshållare för innehåll 3"/>
          <p:cNvSpPr>
            <a:spLocks noGrp="1"/>
          </p:cNvSpPr>
          <p:nvPr>
            <p:ph sz="half" idx="15" hasCustomPrompt="1"/>
          </p:nvPr>
        </p:nvSpPr>
        <p:spPr>
          <a:xfrm>
            <a:off x="7893024" y="5301208"/>
            <a:ext cx="4059629" cy="54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12190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0" marR="0" lvl="0" indent="0" algn="l" defTabSz="12190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rubrik eller värdeord.</a:t>
            </a:r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6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779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C20E94A3-A33C-F945-A827-AFE01C37F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1502" y="268346"/>
            <a:ext cx="488783" cy="48878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7AC4339-1C90-F841-8CDD-789ADFC910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2779" y="6319907"/>
            <a:ext cx="1587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27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8794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52E598C-7905-B845-8664-6CC0F9B3CC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1501" y="268345"/>
            <a:ext cx="488783" cy="48878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7D13225-2C6B-2A4E-949D-A6FBFE4AE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2779" y="6319907"/>
            <a:ext cx="1587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991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C20E94A3-A33C-F945-A827-AFE01C37F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1501" y="268345"/>
            <a:ext cx="488783" cy="48878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7AC4339-1C90-F841-8CDD-789ADFC910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2779" y="6319907"/>
            <a:ext cx="1587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15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71A7F08-6DEB-2747-90AB-C735398D1B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7D90FBD-3D1C-7B47-9626-18A0D2C0C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85E9A1-89BC-3B42-9370-960D21AA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C1DCFC-CCC9-8249-A525-A707354E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9F0825-1409-BD46-84B1-EA2496D9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0628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5E5349-9AA9-384D-ACFB-0F40C5FE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D80897-867E-1549-87ED-8757634D5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573E63-4D66-FC48-A43E-15AE03535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711C088-104B-9144-AAF1-3163636B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6C04832-2B0D-7047-A7B3-E1C3C279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9905670-EA6F-0843-85C2-23EBA20F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362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3A03DA-E447-B645-AB8D-A92C91FD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D46CAFB-442F-C240-A155-2309493BA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67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D756459-C66B-BC46-90FB-7950B1416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D90DECC-F9BA-8A4C-B85B-AFE274758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67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B77986E-395C-5A47-AAE1-D62AB8C86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681CEA-0B5D-AB47-B438-A35E25B8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82E2AA3-C7D6-1444-975A-FD6BCEC6D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2534C12-1B38-4546-BEB8-2AA37E94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73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8712AC-443C-E34C-B9F9-587083E7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876D608-CDD9-B74A-94B9-35B646FD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E5E0104-F66A-DD4B-9D8F-1BAD2123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A70C99-6B75-2E4B-8B90-31B1C71B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028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570F443-70FF-A648-AE53-6BE8D554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B71DBA5-B23C-FF4F-81C9-717E453CE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EAD0F9-ECD8-674C-AF7A-93187A51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0330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D199DE-5BC1-BE4E-B3F1-8D59BBDD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B5C34D-68D0-5145-B9E5-15B415C01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6146F45-4510-DE45-8C38-9F188A631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67"/>
            </a:lvl2pPr>
            <a:lvl3pPr marL="914332" indent="0">
              <a:buNone/>
              <a:defRPr sz="1200"/>
            </a:lvl3pPr>
            <a:lvl4pPr marL="1371498" indent="0">
              <a:buNone/>
              <a:defRPr sz="1067"/>
            </a:lvl4pPr>
            <a:lvl5pPr marL="1828664" indent="0">
              <a:buNone/>
              <a:defRPr sz="1067"/>
            </a:lvl5pPr>
            <a:lvl6pPr marL="2285830" indent="0">
              <a:buNone/>
              <a:defRPr sz="1067"/>
            </a:lvl6pPr>
            <a:lvl7pPr marL="2742994" indent="0">
              <a:buNone/>
              <a:defRPr sz="1067"/>
            </a:lvl7pPr>
            <a:lvl8pPr marL="3200160" indent="0">
              <a:buNone/>
              <a:defRPr sz="1067"/>
            </a:lvl8pPr>
            <a:lvl9pPr marL="3657327" indent="0">
              <a:buNone/>
              <a:defRPr sz="1067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84803E4-DD9E-8E45-A4F3-BADE8627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E99C63E-F795-F44F-AD47-9803A796E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D8E6D28-BC11-6E4E-ADDA-810E2132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784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91102C-0697-C14A-AFB4-A74F80C89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0AD5F62-B1B2-4B45-8823-94F985B3D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2024AC8-7AC7-BA49-884E-1D3EA7712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67"/>
            </a:lvl2pPr>
            <a:lvl3pPr marL="914332" indent="0">
              <a:buNone/>
              <a:defRPr sz="1200"/>
            </a:lvl3pPr>
            <a:lvl4pPr marL="1371498" indent="0">
              <a:buNone/>
              <a:defRPr sz="1067"/>
            </a:lvl4pPr>
            <a:lvl5pPr marL="1828664" indent="0">
              <a:buNone/>
              <a:defRPr sz="1067"/>
            </a:lvl5pPr>
            <a:lvl6pPr marL="2285830" indent="0">
              <a:buNone/>
              <a:defRPr sz="1067"/>
            </a:lvl6pPr>
            <a:lvl7pPr marL="2742994" indent="0">
              <a:buNone/>
              <a:defRPr sz="1067"/>
            </a:lvl7pPr>
            <a:lvl8pPr marL="3200160" indent="0">
              <a:buNone/>
              <a:defRPr sz="1067"/>
            </a:lvl8pPr>
            <a:lvl9pPr marL="3657327" indent="0">
              <a:buNone/>
              <a:defRPr sz="1067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D9F8422-BB14-AA49-B0AE-54D69BD51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80E4FF3-E08B-B740-994B-A852D090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888CDC4-9A8C-2043-B3D6-53768203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305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637F4F-3D11-C448-95B8-75CB2B8D8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FB1E420-F388-EF46-BFD1-93D84823A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1E546C-3724-C34C-8462-CD6AFB552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4085DB-D535-BD40-A9BE-160CD4F5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7C42EE-DB56-EF4C-98F5-6888801F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657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71A7F08-6DEB-2747-90AB-C735398D1B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7D90FBD-3D1C-7B47-9626-18A0D2C0C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85E9A1-89BC-3B42-9370-960D21AA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C1DCFC-CCC9-8249-A525-A707354E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9F0825-1409-BD46-84B1-EA2496D9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605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14917" y="2094806"/>
            <a:ext cx="10562167" cy="1046163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15414" y="3152775"/>
            <a:ext cx="10561173" cy="1752600"/>
          </a:xfrm>
        </p:spPr>
        <p:txBody>
          <a:bodyPr/>
          <a:lstStyle>
            <a:lvl1pPr marL="0" indent="0" algn="ctr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36354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3634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text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135033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15948" y="980728"/>
            <a:ext cx="5761137" cy="863947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615518" y="1916113"/>
            <a:ext cx="5761567" cy="39608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26594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bilder med text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135033" cy="3384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15948" y="980728"/>
            <a:ext cx="5761137" cy="863947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615518" y="1916113"/>
            <a:ext cx="5761567" cy="39608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1" y="3474000"/>
            <a:ext cx="5135033" cy="3384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57483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bilder med text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15348" y="980728"/>
            <a:ext cx="5761137" cy="863947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14918" y="1916113"/>
            <a:ext cx="5761567" cy="39608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7056968" y="0"/>
            <a:ext cx="5135033" cy="3384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7056968" y="3474000"/>
            <a:ext cx="5135033" cy="3384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793757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text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15844" y="980728"/>
            <a:ext cx="5761137" cy="863947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7056968" y="0"/>
            <a:ext cx="5135033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innehåll 3"/>
          <p:cNvSpPr>
            <a:spLocks noGrp="1"/>
          </p:cNvSpPr>
          <p:nvPr>
            <p:ph sz="half" idx="2"/>
          </p:nvPr>
        </p:nvSpPr>
        <p:spPr>
          <a:xfrm>
            <a:off x="814918" y="1916113"/>
            <a:ext cx="5761567" cy="396081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5535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244789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437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52E598C-7905-B845-8664-6CC0F9B3CC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1497" y="268341"/>
            <a:ext cx="488783" cy="48878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7D13225-2C6B-2A4E-949D-A6FBFE4AE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2779" y="6319906"/>
            <a:ext cx="1587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933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+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>
          <a:xfrm>
            <a:off x="360000" y="475704"/>
            <a:ext cx="8985267" cy="695069"/>
          </a:xfrm>
        </p:spPr>
        <p:txBody>
          <a:bodyPr/>
          <a:lstStyle/>
          <a:p>
            <a:r>
              <a:rPr lang="sv-SE" dirty="0"/>
              <a:t>Rubrik </a:t>
            </a:r>
            <a:r>
              <a:rPr lang="sv-SE" dirty="0" err="1"/>
              <a:t>rubrik</a:t>
            </a:r>
            <a:r>
              <a:rPr lang="sv-SE" dirty="0"/>
              <a:t> </a:t>
            </a:r>
            <a:r>
              <a:rPr lang="sv-SE" dirty="0" err="1"/>
              <a:t>rubrik</a:t>
            </a:r>
            <a:endParaRPr lang="sv-SE" dirty="0"/>
          </a:p>
        </p:txBody>
      </p:sp>
      <p:sp>
        <p:nvSpPr>
          <p:cNvPr id="10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40000"/>
            <a:ext cx="10971464" cy="4818984"/>
          </a:xfrm>
        </p:spPr>
        <p:txBody>
          <a:bodyPr/>
          <a:lstStyle/>
          <a:p>
            <a:pPr lvl="0"/>
            <a:r>
              <a:rPr lang="en-US" dirty="0"/>
              <a:t>Text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endParaRPr lang="en-US" dirty="0"/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1976007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14918" y="2094808"/>
            <a:ext cx="10562167" cy="1046163"/>
          </a:xfrm>
        </p:spPr>
        <p:txBody>
          <a:bodyPr>
            <a:normAutofit/>
          </a:bodyPr>
          <a:lstStyle>
            <a:lvl1pPr algn="ctr">
              <a:defRPr sz="225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815415" y="3152775"/>
            <a:ext cx="10561173" cy="1752600"/>
          </a:xfrm>
        </p:spPr>
        <p:txBody>
          <a:bodyPr/>
          <a:lstStyle>
            <a:lvl1pPr marL="0" indent="0" algn="ctr">
              <a:buNone/>
              <a:defRPr sz="1650" b="1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070876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81517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text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5135033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15949" y="980730"/>
            <a:ext cx="5761137" cy="863947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615519" y="1916113"/>
            <a:ext cx="5761567" cy="3960812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93883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bilder med text till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5135033" cy="3384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15949" y="980730"/>
            <a:ext cx="5761137" cy="863947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615519" y="1916113"/>
            <a:ext cx="5761567" cy="3960812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2" y="3474000"/>
            <a:ext cx="5135033" cy="3384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440313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bilder med text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15349" y="980730"/>
            <a:ext cx="5761137" cy="863947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14919" y="1916113"/>
            <a:ext cx="5761567" cy="3960812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7056969" y="0"/>
            <a:ext cx="5135033" cy="3384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bild 8"/>
          <p:cNvSpPr>
            <a:spLocks noGrp="1"/>
          </p:cNvSpPr>
          <p:nvPr>
            <p:ph type="pic" sz="quarter" idx="14"/>
          </p:nvPr>
        </p:nvSpPr>
        <p:spPr>
          <a:xfrm>
            <a:off x="7056969" y="3474000"/>
            <a:ext cx="5135033" cy="3384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882539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ed text till vä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15845" y="980730"/>
            <a:ext cx="5761137" cy="863947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7056969" y="0"/>
            <a:ext cx="5135033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innehåll 3"/>
          <p:cNvSpPr>
            <a:spLocks noGrp="1"/>
          </p:cNvSpPr>
          <p:nvPr>
            <p:ph sz="half" idx="2"/>
          </p:nvPr>
        </p:nvSpPr>
        <p:spPr>
          <a:xfrm>
            <a:off x="814919" y="1916113"/>
            <a:ext cx="5761567" cy="3960812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9194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5216903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116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+ 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8"/>
          <p:cNvSpPr>
            <a:spLocks noGrp="1"/>
          </p:cNvSpPr>
          <p:nvPr>
            <p:ph type="title" hasCustomPrompt="1"/>
          </p:nvPr>
        </p:nvSpPr>
        <p:spPr>
          <a:xfrm>
            <a:off x="360001" y="475706"/>
            <a:ext cx="8985267" cy="695069"/>
          </a:xfrm>
        </p:spPr>
        <p:txBody>
          <a:bodyPr/>
          <a:lstStyle/>
          <a:p>
            <a:r>
              <a:rPr lang="sv-SE" dirty="0"/>
              <a:t>Rubrik </a:t>
            </a:r>
            <a:r>
              <a:rPr lang="sv-SE" dirty="0" err="1"/>
              <a:t>rubrik</a:t>
            </a:r>
            <a:r>
              <a:rPr lang="sv-SE" dirty="0"/>
              <a:t> </a:t>
            </a:r>
            <a:r>
              <a:rPr lang="sv-SE" dirty="0" err="1"/>
              <a:t>rubrik</a:t>
            </a:r>
            <a:endParaRPr lang="sv-SE" dirty="0"/>
          </a:p>
        </p:txBody>
      </p:sp>
      <p:sp>
        <p:nvSpPr>
          <p:cNvPr id="10" name="Platshållare för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440000"/>
            <a:ext cx="10971464" cy="4818984"/>
          </a:xfrm>
        </p:spPr>
        <p:txBody>
          <a:bodyPr/>
          <a:lstStyle/>
          <a:p>
            <a:pPr lvl="0"/>
            <a:r>
              <a:rPr lang="en-US" dirty="0"/>
              <a:t>Text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r>
              <a:rPr lang="en-US" dirty="0"/>
              <a:t> </a:t>
            </a:r>
            <a:r>
              <a:rPr lang="en-US" dirty="0" err="1"/>
              <a:t>text</a:t>
            </a:r>
            <a:endParaRPr lang="en-US" dirty="0"/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6226804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C20E94A3-A33C-F945-A827-AFE01C37F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1496" y="268341"/>
            <a:ext cx="488783" cy="48878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7AC4339-1C90-F841-8CDD-789ADFC910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2779" y="6319906"/>
            <a:ext cx="1587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981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nummer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6FF5C-0BFC-3F49-940F-FB80CAEE2B7B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1449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0" y="565937"/>
            <a:ext cx="8654752" cy="857248"/>
          </a:xfrm>
        </p:spPr>
        <p:txBody>
          <a:bodyPr anchor="b">
            <a:normAutofit/>
          </a:bodyPr>
          <a:lstStyle>
            <a:lvl1pPr algn="l"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9600" y="1522051"/>
            <a:ext cx="10972800" cy="526732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bildnummer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9DB233-66EE-A842-8BCB-9CC5CF14BB41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4132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860152"/>
            <a:ext cx="5384800" cy="4449169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860152"/>
            <a:ext cx="5384800" cy="4449169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609600" y="860027"/>
            <a:ext cx="10959008" cy="857248"/>
          </a:xfrm>
        </p:spPr>
        <p:txBody>
          <a:bodyPr anchor="b">
            <a:normAutofit/>
          </a:bodyPr>
          <a:lstStyle>
            <a:lvl1pPr algn="l">
              <a:defRPr sz="3467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6" name="Platshållare för bildnummer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1D77A-944B-4445-A07D-59AA38D9AC08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3078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614096" y="1220755"/>
            <a:ext cx="11006443" cy="5088565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bildnummer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29480-B48C-D94D-9035-0D31E711368F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12965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7435" y="4320000"/>
            <a:ext cx="103632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4267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Skriv presentationens </a:t>
            </a:r>
            <a:br>
              <a:rPr lang="sv-SE" dirty="0"/>
            </a:br>
            <a:r>
              <a:rPr lang="sv-SE" dirty="0"/>
              <a:t>namn här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921835" y="5580000"/>
            <a:ext cx="85344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Skriv ditt namn </a:t>
            </a:r>
            <a:br>
              <a:rPr lang="sv-SE" dirty="0"/>
            </a:br>
            <a:r>
              <a:rPr lang="sv-SE" dirty="0"/>
              <a:t>och titel här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847"/>
          <a:stretch/>
        </p:blipFill>
        <p:spPr>
          <a:xfrm>
            <a:off x="4072744" y="836713"/>
            <a:ext cx="4232581" cy="321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9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24000" y="1620000"/>
            <a:ext cx="88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667"/>
            </a:lvl2pPr>
            <a:lvl3pPr algn="l">
              <a:defRPr sz="2667"/>
            </a:lvl3pPr>
            <a:lvl4pPr algn="l">
              <a:defRPr sz="2667"/>
            </a:lvl4pPr>
            <a:lvl5pPr algn="l">
              <a:defRPr sz="2667"/>
            </a:lvl5pPr>
          </a:lstStyle>
          <a:p>
            <a:pPr lvl="0"/>
            <a:r>
              <a:rPr lang="sv-SE" dirty="0"/>
              <a:t>Textinnehåll, här skriver du din text, glöm inte </a:t>
            </a:r>
            <a:br>
              <a:rPr lang="sv-SE" dirty="0"/>
            </a:br>
            <a:r>
              <a:rPr lang="sv-SE" dirty="0"/>
              <a:t>– skriv kort och kärnfullt!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2" y="360001"/>
            <a:ext cx="1197033" cy="604059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3932733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7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24000" y="1620000"/>
            <a:ext cx="88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>
              <a:buClr>
                <a:srgbClr val="C10B25"/>
              </a:buClr>
              <a:buFont typeface="Arial" panose="020B0604020202020204" pitchFamily="34" charset="0"/>
              <a:buChar char="•"/>
              <a:defRPr sz="2667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667"/>
            </a:lvl2pPr>
            <a:lvl3pPr algn="l">
              <a:defRPr sz="2667"/>
            </a:lvl3pPr>
            <a:lvl4pPr algn="l">
              <a:defRPr sz="2667"/>
            </a:lvl4pPr>
            <a:lvl5pPr algn="l">
              <a:defRPr sz="2667"/>
            </a:lvl5pPr>
          </a:lstStyle>
          <a:p>
            <a:pPr algn="l"/>
            <a:r>
              <a:rPr lang="sv-SE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Punktlisterubrik</a:t>
            </a:r>
            <a:endParaRPr lang="sv-SE" sz="26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algn="l">
              <a:buClr>
                <a:schemeClr val="tx1"/>
              </a:buClr>
            </a:pPr>
            <a:endParaRPr lang="sv-SE" sz="26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2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63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8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7824000" y="1620000"/>
            <a:ext cx="384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Bild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 hasCustomPrompt="1"/>
          </p:nvPr>
        </p:nvSpPr>
        <p:spPr>
          <a:xfrm>
            <a:off x="624417" y="1619251"/>
            <a:ext cx="6720000" cy="45005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2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5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8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24000" y="1620000"/>
            <a:ext cx="384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Bild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 hasCustomPrompt="1"/>
          </p:nvPr>
        </p:nvSpPr>
        <p:spPr>
          <a:xfrm>
            <a:off x="4944000" y="1624332"/>
            <a:ext cx="6720000" cy="45005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2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54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624000" y="1620000"/>
            <a:ext cx="52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336000" y="1620000"/>
            <a:ext cx="52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2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5E5349-9AA9-384D-ACFB-0F40C5FE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D80897-867E-1549-87ED-8757634D5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573E63-4D66-FC48-A43E-15AE03535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711C088-104B-9144-AAF1-3163636B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6C04832-2B0D-7047-A7B3-E1C3C279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9905670-EA6F-0843-85C2-23EBA20F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2645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624000" y="1620000"/>
            <a:ext cx="5328000" cy="720000"/>
          </a:xfrm>
          <a:prstGeom prst="rect">
            <a:avLst/>
          </a:prstGeom>
          <a:solidFill>
            <a:srgbClr val="C10B25"/>
          </a:solidFill>
        </p:spPr>
        <p:txBody>
          <a:bodyPr anchor="ctr">
            <a:noAutofit/>
          </a:bodyPr>
          <a:lstStyle>
            <a:lvl1pPr marL="0" indent="0">
              <a:buNone/>
              <a:defRPr sz="2667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Rektangel 10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2" name="Platshållare för text 2"/>
          <p:cNvSpPr>
            <a:spLocks noGrp="1"/>
          </p:cNvSpPr>
          <p:nvPr>
            <p:ph type="body" idx="13" hasCustomPrompt="1"/>
          </p:nvPr>
        </p:nvSpPr>
        <p:spPr>
          <a:xfrm>
            <a:off x="6240000" y="1620000"/>
            <a:ext cx="5386917" cy="720000"/>
          </a:xfrm>
          <a:prstGeom prst="rect">
            <a:avLst/>
          </a:prstGeom>
          <a:solidFill>
            <a:srgbClr val="C10B25"/>
          </a:solidFill>
        </p:spPr>
        <p:txBody>
          <a:bodyPr anchor="ctr">
            <a:noAutofit/>
          </a:bodyPr>
          <a:lstStyle>
            <a:lvl1pPr marL="0" indent="0">
              <a:buNone/>
              <a:defRPr sz="2667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4" name="Platshållare för innehåll 2"/>
          <p:cNvSpPr>
            <a:spLocks noGrp="1"/>
          </p:cNvSpPr>
          <p:nvPr>
            <p:ph sz="half" idx="15" hasCustomPrompt="1"/>
          </p:nvPr>
        </p:nvSpPr>
        <p:spPr>
          <a:xfrm>
            <a:off x="624000" y="2415258"/>
            <a:ext cx="5280000" cy="3894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15" name="Platshållare för innehåll 2"/>
          <p:cNvSpPr>
            <a:spLocks noGrp="1"/>
          </p:cNvSpPr>
          <p:nvPr>
            <p:ph sz="half" idx="16" hasCustomPrompt="1"/>
          </p:nvPr>
        </p:nvSpPr>
        <p:spPr>
          <a:xfrm>
            <a:off x="6273309" y="2424718"/>
            <a:ext cx="5353609" cy="3894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667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2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58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2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058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6" hasCustomPrompt="1"/>
          </p:nvPr>
        </p:nvSpPr>
        <p:spPr>
          <a:xfrm>
            <a:off x="14400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sv-SE" dirty="0"/>
              <a:t>Helsidesbild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893021" y="5301208"/>
            <a:ext cx="4320000" cy="540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9" name="Platshållare för innehåll 3"/>
          <p:cNvSpPr>
            <a:spLocks noGrp="1"/>
          </p:cNvSpPr>
          <p:nvPr>
            <p:ph sz="half" idx="15" hasCustomPrompt="1"/>
          </p:nvPr>
        </p:nvSpPr>
        <p:spPr>
          <a:xfrm>
            <a:off x="7893022" y="5301208"/>
            <a:ext cx="4059629" cy="54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rubrik eller värdeord.</a:t>
            </a:r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2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60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7435" y="4320000"/>
            <a:ext cx="103632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Skriv presentationens </a:t>
            </a:r>
            <a:br>
              <a:rPr lang="sv-SE" dirty="0"/>
            </a:br>
            <a:r>
              <a:rPr lang="sv-SE" dirty="0"/>
              <a:t>namn här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921835" y="5580000"/>
            <a:ext cx="85344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Skriv ditt namn </a:t>
            </a:r>
            <a:br>
              <a:rPr lang="sv-SE" dirty="0"/>
            </a:br>
            <a:r>
              <a:rPr lang="sv-SE" dirty="0"/>
              <a:t>och titel här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44" y="1260000"/>
            <a:ext cx="4232581" cy="23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3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24000" y="1620000"/>
            <a:ext cx="88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000"/>
            </a:lvl2pPr>
            <a:lvl3pPr algn="l">
              <a:defRPr sz="20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sv-SE" dirty="0"/>
              <a:t>Textinnehåll, här skriver du din text, glöm inte </a:t>
            </a:r>
            <a:br>
              <a:rPr lang="sv-SE" dirty="0"/>
            </a:br>
            <a:r>
              <a:rPr lang="sv-SE" dirty="0"/>
              <a:t>– skriv kort och kärnfullt!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19283755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17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24000" y="1620000"/>
            <a:ext cx="88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000"/>
            </a:lvl2pPr>
            <a:lvl3pPr algn="l">
              <a:defRPr sz="2000"/>
            </a:lvl3pPr>
            <a:lvl4pPr algn="l">
              <a:defRPr sz="2000"/>
            </a:lvl4pPr>
            <a:lvl5pPr algn="l">
              <a:defRPr sz="2000"/>
            </a:lvl5pPr>
          </a:lstStyle>
          <a:p>
            <a:pPr algn="l"/>
            <a:r>
              <a:rPr lang="sv-S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Punktlisterubrik</a:t>
            </a:r>
            <a:endParaRPr lang="sv-S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algn="l">
              <a:buClr>
                <a:schemeClr val="tx1"/>
              </a:buClr>
            </a:pPr>
            <a:endParaRPr lang="sv-S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620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8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7824000" y="1620000"/>
            <a:ext cx="384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Bild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 hasCustomPrompt="1"/>
          </p:nvPr>
        </p:nvSpPr>
        <p:spPr>
          <a:xfrm>
            <a:off x="624417" y="1619251"/>
            <a:ext cx="6720000" cy="45005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</p:spTree>
    <p:extLst>
      <p:ext uri="{BB962C8B-B14F-4D97-AF65-F5344CB8AC3E}">
        <p14:creationId xmlns:p14="http://schemas.microsoft.com/office/powerpoint/2010/main" val="3882595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8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24000" y="1620000"/>
            <a:ext cx="384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Bild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 hasCustomPrompt="1"/>
          </p:nvPr>
        </p:nvSpPr>
        <p:spPr>
          <a:xfrm>
            <a:off x="4944000" y="1624332"/>
            <a:ext cx="6720000" cy="45005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</p:spTree>
    <p:extLst>
      <p:ext uri="{BB962C8B-B14F-4D97-AF65-F5344CB8AC3E}">
        <p14:creationId xmlns:p14="http://schemas.microsoft.com/office/powerpoint/2010/main" val="672596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624000" y="1620000"/>
            <a:ext cx="52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336000" y="1620000"/>
            <a:ext cx="52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2033571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624000" y="1620000"/>
            <a:ext cx="5328000" cy="720000"/>
          </a:xfrm>
          <a:prstGeom prst="rect">
            <a:avLst/>
          </a:prstGeom>
          <a:solidFill>
            <a:srgbClr val="C10B25"/>
          </a:solidFill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12" name="Platshållare för text 2"/>
          <p:cNvSpPr>
            <a:spLocks noGrp="1"/>
          </p:cNvSpPr>
          <p:nvPr>
            <p:ph type="body" idx="13" hasCustomPrompt="1"/>
          </p:nvPr>
        </p:nvSpPr>
        <p:spPr>
          <a:xfrm>
            <a:off x="6240000" y="1620000"/>
            <a:ext cx="5386917" cy="720000"/>
          </a:xfrm>
          <a:prstGeom prst="rect">
            <a:avLst/>
          </a:prstGeom>
          <a:solidFill>
            <a:srgbClr val="C10B25"/>
          </a:solidFill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4" name="Platshållare för innehåll 2"/>
          <p:cNvSpPr>
            <a:spLocks noGrp="1"/>
          </p:cNvSpPr>
          <p:nvPr>
            <p:ph sz="half" idx="15" hasCustomPrompt="1"/>
          </p:nvPr>
        </p:nvSpPr>
        <p:spPr>
          <a:xfrm>
            <a:off x="624000" y="2415257"/>
            <a:ext cx="5280000" cy="3894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15" name="Platshållare för innehåll 2"/>
          <p:cNvSpPr>
            <a:spLocks noGrp="1"/>
          </p:cNvSpPr>
          <p:nvPr>
            <p:ph sz="half" idx="16" hasCustomPrompt="1"/>
          </p:nvPr>
        </p:nvSpPr>
        <p:spPr>
          <a:xfrm>
            <a:off x="6273308" y="2424718"/>
            <a:ext cx="5353609" cy="3894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</p:spTree>
    <p:extLst>
      <p:ext uri="{BB962C8B-B14F-4D97-AF65-F5344CB8AC3E}">
        <p14:creationId xmlns:p14="http://schemas.microsoft.com/office/powerpoint/2010/main" val="2704948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3A03DA-E447-B645-AB8D-A92C91FD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D46CAFB-442F-C240-A155-2309493BA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D756459-C66B-BC46-90FB-7950B1416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D90DECC-F9BA-8A4C-B85B-AFE274758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B77986E-395C-5A47-AAE1-D62AB8C86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681CEA-0B5D-AB47-B438-A35E25B8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82E2AA3-C7D6-1444-975A-FD6BCEC6D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2534C12-1B38-4546-BEB8-2AA37E94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679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2763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Helsidesbild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893021" y="5301208"/>
            <a:ext cx="4320000" cy="540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9" name="Platshållare för innehåll 3"/>
          <p:cNvSpPr>
            <a:spLocks noGrp="1"/>
          </p:cNvSpPr>
          <p:nvPr>
            <p:ph sz="half" idx="15" hasCustomPrompt="1"/>
          </p:nvPr>
        </p:nvSpPr>
        <p:spPr>
          <a:xfrm>
            <a:off x="7893022" y="5301208"/>
            <a:ext cx="4059629" cy="54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rubrik eller värdeord.</a:t>
            </a:r>
          </a:p>
        </p:txBody>
      </p:sp>
    </p:spTree>
    <p:extLst>
      <p:ext uri="{BB962C8B-B14F-4D97-AF65-F5344CB8AC3E}">
        <p14:creationId xmlns:p14="http://schemas.microsoft.com/office/powerpoint/2010/main" val="33832414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916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52E598C-7905-B845-8664-6CC0F9B3CC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1497" y="268341"/>
            <a:ext cx="488783" cy="48878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7D13225-2C6B-2A4E-949D-A6FBFE4AE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2779" y="6319906"/>
            <a:ext cx="1587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83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C20E94A3-A33C-F945-A827-AFE01C37F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1496" y="268341"/>
            <a:ext cx="488783" cy="48878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7AC4339-1C90-F841-8CDD-789ADFC910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2779" y="6319906"/>
            <a:ext cx="1587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50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5E5349-9AA9-384D-ACFB-0F40C5FE7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D80897-867E-1549-87ED-8757634D5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573E63-4D66-FC48-A43E-15AE03535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711C088-104B-9144-AAF1-3163636B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6C04832-2B0D-7047-A7B3-E1C3C279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9905670-EA6F-0843-85C2-23EBA20F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48632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3A03DA-E447-B645-AB8D-A92C91FDB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D46CAFB-442F-C240-A155-2309493BA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D756459-C66B-BC46-90FB-7950B1416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D90DECC-F9BA-8A4C-B85B-AFE274758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B77986E-395C-5A47-AAE1-D62AB8C869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E681CEA-0B5D-AB47-B438-A35E25B8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82E2AA3-C7D6-1444-975A-FD6BCEC6D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2534C12-1B38-4546-BEB8-2AA37E94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45904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8712AC-443C-E34C-B9F9-587083E7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876D608-CDD9-B74A-94B9-35B646FD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E5E0104-F66A-DD4B-9D8F-1BAD2123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A70C99-6B75-2E4B-8B90-31B1C71B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10953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570F443-70FF-A648-AE53-6BE8D554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B71DBA5-B23C-FF4F-81C9-717E453CE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EAD0F9-ECD8-674C-AF7A-93187A51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028240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D199DE-5BC1-BE4E-B3F1-8D59BBDD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B5C34D-68D0-5145-B9E5-15B415C01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6146F45-4510-DE45-8C38-9F188A631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84803E4-DD9E-8E45-A4F3-BADE8627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E99C63E-F795-F44F-AD47-9803A796E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D8E6D28-BC11-6E4E-ADDA-810E2132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415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D8712AC-443C-E34C-B9F9-587083E7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876D608-CDD9-B74A-94B9-35B646FD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E5E0104-F66A-DD4B-9D8F-1BAD2123F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BA70C99-6B75-2E4B-8B90-31B1C71B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698833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91102C-0697-C14A-AFB4-A74F80C89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0AD5F62-B1B2-4B45-8823-94F985B3D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2024AC8-7AC7-BA49-884E-1D3EA7712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D9F8422-BB14-AA49-B0AE-54D69BD51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80E4FF3-E08B-B740-994B-A852D090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888CDC4-9A8C-2043-B3D6-53768203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22548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637F4F-3D11-C448-95B8-75CB2B8D8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AFB1E420-F388-EF46-BFD1-93D84823A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41E546C-3724-C34C-8462-CD6AFB552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E4085DB-D535-BD40-A9BE-160CD4F5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7C42EE-DB56-EF4C-98F5-6888801F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5176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971A7F08-6DEB-2747-90AB-C735398D1B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7D90FBD-3D1C-7B47-9626-18A0D2C0C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C85E9A1-89BC-3B42-9370-960D21AA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6C1DCFC-CCC9-8249-A525-A707354E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9F0825-1409-BD46-84B1-EA2496D9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0275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560BE0D-7263-4FFB-98E9-97932FA91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2BD6C84-72E8-4260-93AE-CA878E25A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7AE307-00A2-4B3C-800F-63A49FC3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EECE2CB-D77E-4518-AC9A-16CF03278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1035213-721C-4E02-9740-227B99EC8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2030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ED5BC8-B010-47F5-89D1-4AF4135FA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F9512A7-B41C-4717-AE6B-FC4E002F3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126432D-1B91-4483-AA65-DEFC03830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DCF3CF0-82F9-4AE0-8CDF-C45F4963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FA12816-6D81-44FD-97B6-109A10288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9917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11950B-3B85-4526-8F7F-AF9A360F5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28D1718-F0BF-4B1B-8255-E60179723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31AEAB4-B149-440C-9ADD-B3B5C430D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79A79D5-8451-403D-80E7-F40FAA181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0416718-114F-47F7-AA2D-C46389BB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59940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B08D1C-613E-4AFC-A358-8AA4EEA40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BF9D87-ED09-4910-8A94-85591D60B1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5BCF791-6064-49E5-922A-3F97BD5E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900738F-6750-44FC-9022-49AFC2FB4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5839E3E-1509-4E4A-8D5F-352A492D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68060A0-F364-4D2F-A534-931DE9734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3936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986E5F-3FA3-4FA3-95D5-08E6BE1C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40DAB6B-F0AC-4CCF-A0D2-14E030CA6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97489B4-2C8B-4433-962F-EF283782E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FF01550-BBE9-45CF-8A57-43DF76CEB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525EF2A-560F-4C2B-8196-374F249FC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3F063FAD-02F3-4F9F-B6B2-55F4B9C3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A8C3AD4-E42B-4709-9C07-369CE3EF8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72ECC778-169A-4736-BD4D-C37024A7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18847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F953B7-46EF-44BB-AF97-4293C572D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06E10C8-4B70-47BC-B14F-228CEA38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7E93826-4FF6-4354-96D2-99B5F5BEC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93C42E1F-C6EF-4275-BDB8-4E3F39082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87397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34919129-D920-4474-A189-CAA6C3B48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B90097FB-FAC1-4F26-87D7-7A2CA627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B047239-3C15-495F-96EF-6980E201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602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570F443-70FF-A648-AE53-6BE8D5547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B71DBA5-B23C-FF4F-81C9-717E453CE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1EAD0F9-ECD8-674C-AF7A-93187A51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44525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A03544-C44C-48B0-B276-174322F7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86C911E-6DD8-46AB-AF8B-56CC33DE4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F8824BC-EDD8-4450-8B3A-FBC330E50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64C5C49-7440-4220-8241-D86E1BB1B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76FC191-A21D-4B02-94E1-4E6A6499F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8C62330-5772-4A5D-81BB-7CC3777C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25460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644D701-E9EF-4454-A5C8-8680DDDD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0CF308B-B363-4812-87C2-B882C55505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A6DE082-BAD3-4B6E-86AB-F7490ECD4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E14B693-DCD5-414B-96FD-81057D59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EC8972C-B9DA-45A8-BAA8-FDED0A6BE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AE6195B-ED99-4DD5-BC54-CF7D36E5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38776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24D43B-E8F4-42B3-99DC-0285D466F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DFA2B61-37ED-40D6-B3BF-09DFDF0BF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F8B54D-8974-4DDB-9234-2A78D0695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A8FF658-79D4-4D52-855C-3AF8EFFA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EB10B7F-A8D0-4D57-BB4D-B2D1726CF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8443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9830BF5-D04A-45CF-8AF4-141DCB0EA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F12D9E1-4F1F-48BF-B511-E01F62601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C54B297-9BAE-45DB-8761-96C260B5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25BCC0C-9247-48FC-A4FD-541D1238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45E0E5A-5825-49F9-BDAB-EFA17567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85145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252E598C-7905-B845-8664-6CC0F9B3CC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81497" y="268341"/>
            <a:ext cx="488783" cy="48878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C7D13225-2C6B-2A4E-949D-A6FBFE4AE0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2779" y="6319906"/>
            <a:ext cx="15875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655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7435" y="4320000"/>
            <a:ext cx="10363200" cy="108012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Skriv presentationens </a:t>
            </a:r>
            <a:br>
              <a:rPr lang="sv-SE" dirty="0"/>
            </a:br>
            <a:r>
              <a:rPr lang="sv-SE" dirty="0"/>
              <a:t>namn här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921835" y="5580000"/>
            <a:ext cx="85344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Skriv ditt namn </a:t>
            </a:r>
            <a:br>
              <a:rPr lang="sv-SE" dirty="0"/>
            </a:br>
            <a:r>
              <a:rPr lang="sv-SE" dirty="0"/>
              <a:t>och titel här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44" y="1260000"/>
            <a:ext cx="4232581" cy="234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743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24000" y="1620000"/>
            <a:ext cx="88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000"/>
            </a:lvl2pPr>
            <a:lvl3pPr algn="l">
              <a:defRPr sz="20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sv-SE" dirty="0"/>
              <a:t>Textinnehåll, här skriver du din text, glöm inte </a:t>
            </a:r>
            <a:br>
              <a:rPr lang="sv-SE" dirty="0"/>
            </a:br>
            <a:r>
              <a:rPr lang="sv-SE" dirty="0"/>
              <a:t>– skriv kort och kärnfullt!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860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17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24000" y="1620000"/>
            <a:ext cx="88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000"/>
            </a:lvl2pPr>
            <a:lvl3pPr algn="l">
              <a:defRPr sz="2000"/>
            </a:lvl3pPr>
            <a:lvl4pPr algn="l">
              <a:defRPr sz="2000"/>
            </a:lvl4pPr>
            <a:lvl5pPr algn="l">
              <a:defRPr sz="2000"/>
            </a:lvl5pPr>
          </a:lstStyle>
          <a:p>
            <a:pPr algn="l"/>
            <a:r>
              <a:rPr lang="sv-SE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Punktlisterubrik</a:t>
            </a:r>
            <a:endParaRPr lang="sv-S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algn="l">
              <a:buClr>
                <a:schemeClr val="tx1"/>
              </a:buClr>
            </a:pPr>
            <a:endParaRPr lang="sv-S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1529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8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7824000" y="1620000"/>
            <a:ext cx="384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Bild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 hasCustomPrompt="1"/>
          </p:nvPr>
        </p:nvSpPr>
        <p:spPr>
          <a:xfrm>
            <a:off x="624417" y="1619251"/>
            <a:ext cx="6720000" cy="45005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</p:spTree>
    <p:extLst>
      <p:ext uri="{BB962C8B-B14F-4D97-AF65-F5344CB8AC3E}">
        <p14:creationId xmlns:p14="http://schemas.microsoft.com/office/powerpoint/2010/main" val="3329612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8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24000" y="1620000"/>
            <a:ext cx="384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Bild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 hasCustomPrompt="1"/>
          </p:nvPr>
        </p:nvSpPr>
        <p:spPr>
          <a:xfrm>
            <a:off x="4944000" y="1624332"/>
            <a:ext cx="6720000" cy="45005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</p:spTree>
    <p:extLst>
      <p:ext uri="{BB962C8B-B14F-4D97-AF65-F5344CB8AC3E}">
        <p14:creationId xmlns:p14="http://schemas.microsoft.com/office/powerpoint/2010/main" val="200395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D199DE-5BC1-BE4E-B3F1-8D59BBDD0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8B5C34D-68D0-5145-B9E5-15B415C01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6146F45-4510-DE45-8C38-9F188A631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84803E4-DD9E-8E45-A4F3-BADE8627D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E99C63E-F795-F44F-AD47-9803A796E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D8E6D28-BC11-6E4E-ADDA-810E2132D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72027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624000" y="1620000"/>
            <a:ext cx="52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336000" y="1620000"/>
            <a:ext cx="52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741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624000" y="1620000"/>
            <a:ext cx="5328000" cy="720000"/>
          </a:xfrm>
          <a:prstGeom prst="rect">
            <a:avLst/>
          </a:prstGeom>
          <a:solidFill>
            <a:srgbClr val="C10B25"/>
          </a:solidFill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12" name="Platshållare för text 2"/>
          <p:cNvSpPr>
            <a:spLocks noGrp="1"/>
          </p:cNvSpPr>
          <p:nvPr>
            <p:ph type="body" idx="13" hasCustomPrompt="1"/>
          </p:nvPr>
        </p:nvSpPr>
        <p:spPr>
          <a:xfrm>
            <a:off x="6240000" y="1620000"/>
            <a:ext cx="5386917" cy="720000"/>
          </a:xfrm>
          <a:prstGeom prst="rect">
            <a:avLst/>
          </a:prstGeom>
          <a:solidFill>
            <a:srgbClr val="C10B25"/>
          </a:solidFill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Rubrik</a:t>
            </a:r>
          </a:p>
        </p:txBody>
      </p:sp>
      <p:sp>
        <p:nvSpPr>
          <p:cNvPr id="14" name="Platshållare för innehåll 2"/>
          <p:cNvSpPr>
            <a:spLocks noGrp="1"/>
          </p:cNvSpPr>
          <p:nvPr>
            <p:ph sz="half" idx="15" hasCustomPrompt="1"/>
          </p:nvPr>
        </p:nvSpPr>
        <p:spPr>
          <a:xfrm>
            <a:off x="624000" y="2415257"/>
            <a:ext cx="5280000" cy="3894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  <p:sp>
        <p:nvSpPr>
          <p:cNvPr id="15" name="Platshållare för innehåll 2"/>
          <p:cNvSpPr>
            <a:spLocks noGrp="1"/>
          </p:cNvSpPr>
          <p:nvPr>
            <p:ph sz="half" idx="16" hasCustomPrompt="1"/>
          </p:nvPr>
        </p:nvSpPr>
        <p:spPr>
          <a:xfrm>
            <a:off x="6273308" y="2424718"/>
            <a:ext cx="5353609" cy="3894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</p:spTree>
    <p:extLst>
      <p:ext uri="{BB962C8B-B14F-4D97-AF65-F5344CB8AC3E}">
        <p14:creationId xmlns:p14="http://schemas.microsoft.com/office/powerpoint/2010/main" val="31344455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405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6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 dirty="0"/>
              <a:t>Helsidesbild</a:t>
            </a:r>
          </a:p>
        </p:txBody>
      </p:sp>
      <p:sp>
        <p:nvSpPr>
          <p:cNvPr id="4" name="Rektangel 3"/>
          <p:cNvSpPr/>
          <p:nvPr userDrawn="1"/>
        </p:nvSpPr>
        <p:spPr>
          <a:xfrm>
            <a:off x="7893021" y="5301208"/>
            <a:ext cx="4320000" cy="540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>
              <a:solidFill>
                <a:prstClr val="white"/>
              </a:solidFill>
            </a:endParaRPr>
          </a:p>
        </p:txBody>
      </p:sp>
      <p:sp>
        <p:nvSpPr>
          <p:cNvPr id="9" name="Platshållare för innehåll 3"/>
          <p:cNvSpPr>
            <a:spLocks noGrp="1"/>
          </p:cNvSpPr>
          <p:nvPr>
            <p:ph sz="half" idx="15" hasCustomPrompt="1"/>
          </p:nvPr>
        </p:nvSpPr>
        <p:spPr>
          <a:xfrm>
            <a:off x="7893022" y="5301208"/>
            <a:ext cx="4059629" cy="54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rubrik eller värdeord.</a:t>
            </a:r>
          </a:p>
        </p:txBody>
      </p:sp>
    </p:spTree>
    <p:extLst>
      <p:ext uri="{BB962C8B-B14F-4D97-AF65-F5344CB8AC3E}">
        <p14:creationId xmlns:p14="http://schemas.microsoft.com/office/powerpoint/2010/main" val="37453554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F956CF9-3C66-4347-8FAA-B5CE094C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2C1D4-7F97-42BF-8BEC-E653023D655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9CC29C29-FC8A-42BA-80E1-920EAFFF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79056C3-AB21-4646-8F9B-F47AC28AF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6B2B-830A-4BA7-BF38-AB47EBFE3CED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2905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tar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1C0AC0-93CA-4951-8A4B-6874E53125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5860" y="2766951"/>
            <a:ext cx="10493828" cy="1657408"/>
          </a:xfrm>
        </p:spPr>
        <p:txBody>
          <a:bodyPr anchor="b"/>
          <a:lstStyle>
            <a:lvl1pPr algn="l">
              <a:defRPr sz="66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5419166-2568-481F-9233-BD169E1579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5860" y="4682684"/>
            <a:ext cx="10493828" cy="886843"/>
          </a:xfrm>
        </p:spPr>
        <p:txBody>
          <a:bodyPr/>
          <a:lstStyle>
            <a:lvl1pPr marL="0" indent="0" algn="l">
              <a:buNone/>
              <a:defRPr sz="22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46581A50-C297-4A1D-9798-CF31234A93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009" y="5929732"/>
            <a:ext cx="2461711" cy="377462"/>
          </a:xfrm>
          <a:prstGeom prst="rect">
            <a:avLst/>
          </a:prstGeom>
        </p:spPr>
      </p:pic>
      <p:cxnSp>
        <p:nvCxnSpPr>
          <p:cNvPr id="14" name="Rak koppling 13">
            <a:extLst>
              <a:ext uri="{FF2B5EF4-FFF2-40B4-BE49-F238E27FC236}">
                <a16:creationId xmlns:a16="http://schemas.microsoft.com/office/drawing/2014/main" id="{23419EF5-F930-48F5-9570-AA7E47DA438B}"/>
              </a:ext>
            </a:extLst>
          </p:cNvPr>
          <p:cNvCxnSpPr/>
          <p:nvPr userDrawn="1"/>
        </p:nvCxnSpPr>
        <p:spPr>
          <a:xfrm>
            <a:off x="950026" y="4500752"/>
            <a:ext cx="10521538" cy="0"/>
          </a:xfrm>
          <a:prstGeom prst="line">
            <a:avLst/>
          </a:prstGeom>
          <a:ln w="66675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36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C6DDB9D-EBEC-40C3-B365-AFB27ABAD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569" y="723207"/>
            <a:ext cx="10515600" cy="549412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AFB94F-C428-4DFB-8665-A0894593D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69" y="1415133"/>
            <a:ext cx="10515600" cy="4874803"/>
          </a:xfrm>
        </p:spPr>
        <p:txBody>
          <a:bodyPr/>
          <a:lstStyle>
            <a:lvl1pPr marL="0" indent="0">
              <a:buFontTx/>
              <a:buNone/>
              <a:defRPr sz="2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876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Övergångsida/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3186C626-F1B6-49F8-BFBF-A500CD82B242}"/>
              </a:ext>
            </a:extLst>
          </p:cNvPr>
          <p:cNvSpPr/>
          <p:nvPr userDrawn="1"/>
        </p:nvSpPr>
        <p:spPr>
          <a:xfrm>
            <a:off x="0" y="0"/>
            <a:ext cx="12192000" cy="4286992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448E062A-0485-42BC-BA34-5C3D7A215FD6}"/>
              </a:ext>
            </a:extLst>
          </p:cNvPr>
          <p:cNvSpPr/>
          <p:nvPr userDrawn="1"/>
        </p:nvSpPr>
        <p:spPr>
          <a:xfrm>
            <a:off x="0" y="4144488"/>
            <a:ext cx="12192000" cy="2713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C6DDB9D-EBEC-40C3-B365-AFB27ABAD9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569" y="3381455"/>
            <a:ext cx="10515600" cy="620530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Övergångssida eller citat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2AE39C3-4403-4075-A1DC-906BDF51B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41" y="108059"/>
            <a:ext cx="1297463" cy="198945"/>
          </a:xfrm>
          <a:prstGeom prst="rect">
            <a:avLst/>
          </a:prstGeom>
        </p:spPr>
      </p:pic>
      <p:sp>
        <p:nvSpPr>
          <p:cNvPr id="9" name="Likbent triangel 8">
            <a:extLst>
              <a:ext uri="{FF2B5EF4-FFF2-40B4-BE49-F238E27FC236}">
                <a16:creationId xmlns:a16="http://schemas.microsoft.com/office/drawing/2014/main" id="{4F4AADD8-469A-4ACC-A562-FEA83CE4C587}"/>
              </a:ext>
            </a:extLst>
          </p:cNvPr>
          <p:cNvSpPr/>
          <p:nvPr userDrawn="1"/>
        </p:nvSpPr>
        <p:spPr>
          <a:xfrm rot="10800000">
            <a:off x="1481804" y="4110880"/>
            <a:ext cx="390988" cy="333897"/>
          </a:xfrm>
          <a:prstGeom prst="triangle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8097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4630BE71-6D9C-42A6-A9CB-CC6A60AFE8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AFB94F-C428-4DFB-8665-A0894593D0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26868" y="1894498"/>
            <a:ext cx="8265227" cy="2140737"/>
          </a:xfrm>
        </p:spPr>
        <p:txBody>
          <a:bodyPr/>
          <a:lstStyle>
            <a:lvl1pPr marL="0" indent="0">
              <a:spcBef>
                <a:spcPts val="1800"/>
              </a:spcBef>
              <a:buFontTx/>
              <a:buNone/>
              <a:defRPr sz="1600">
                <a:solidFill>
                  <a:srgbClr val="AEABAB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sv-SE"/>
              <a:t>länkar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25B66BE-CEB8-48A7-9ABC-B70F4241E1CA}"/>
              </a:ext>
            </a:extLst>
          </p:cNvPr>
          <p:cNvSpPr txBox="1"/>
          <p:nvPr userDrawn="1"/>
        </p:nvSpPr>
        <p:spPr>
          <a:xfrm>
            <a:off x="1786709" y="4532874"/>
            <a:ext cx="5831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dirty="0"/>
              <a:t>KONTAKT</a:t>
            </a:r>
            <a:r>
              <a:rPr lang="sv-SE" b="1" dirty="0"/>
              <a:t> </a:t>
            </a:r>
            <a:r>
              <a:rPr lang="sv-SE" dirty="0"/>
              <a:t>kundcenter@lm.se  </a:t>
            </a:r>
            <a:r>
              <a:rPr lang="sv-SE" sz="1200" b="1" dirty="0"/>
              <a:t>TELEFON</a:t>
            </a:r>
            <a:r>
              <a:rPr lang="sv-SE" dirty="0"/>
              <a:t> 0771-63 63 63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71C3FA4-9DF4-4F6F-896D-2205D0D348BA}"/>
              </a:ext>
            </a:extLst>
          </p:cNvPr>
          <p:cNvSpPr txBox="1"/>
          <p:nvPr userDrawn="1"/>
        </p:nvSpPr>
        <p:spPr>
          <a:xfrm>
            <a:off x="437407" y="627418"/>
            <a:ext cx="10844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0" cap="all" baseline="0"/>
              <a:t>Tack för uppmärksamheten. Vi finns på…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CB14AAD-34E1-4CA5-BD8C-1B5A52DD8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009" y="5929732"/>
            <a:ext cx="2461711" cy="37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2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11FBC0-2556-4E3E-B6C0-443089DE8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26D8156-7406-40D2-ACF0-91E5F1CFD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2BB29-5316-4B10-9A56-210A4CCE1F5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EB2BA60-7DC2-4D96-8C28-32F538BA2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C67C368-38C1-42E2-B07C-C80A20637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1B46-0B53-45D3-B3E7-1C437CE0465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547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91102C-0697-C14A-AFB4-A74F80C89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0AD5F62-B1B2-4B45-8823-94F985B3D8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2024AC8-7AC7-BA49-884E-1D3EA7712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D9F8422-BB14-AA49-B0AE-54D69BD51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80E4FF3-E08B-B740-994B-A852D0906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B888CDC4-9A8C-2043-B3D6-53768203C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3660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0" y="360002"/>
            <a:ext cx="1200000" cy="453813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800"/>
          </a:p>
        </p:txBody>
      </p:sp>
      <p:sp>
        <p:nvSpPr>
          <p:cNvPr id="8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7824000" y="1620000"/>
            <a:ext cx="384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Bild</a:t>
            </a:r>
          </a:p>
        </p:txBody>
      </p:sp>
      <p:sp>
        <p:nvSpPr>
          <p:cNvPr id="10" name="Platshållare för innehåll 9"/>
          <p:cNvSpPr>
            <a:spLocks noGrp="1"/>
          </p:cNvSpPr>
          <p:nvPr>
            <p:ph sz="quarter" idx="13" hasCustomPrompt="1"/>
          </p:nvPr>
        </p:nvSpPr>
        <p:spPr>
          <a:xfrm>
            <a:off x="624417" y="1619251"/>
            <a:ext cx="6720000" cy="45005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pPr lvl="0"/>
            <a:r>
              <a:rPr lang="sv-SE" dirty="0"/>
              <a:t>Textinnehåll, här skriver du din text, glöm inte – skriv kort och kärnfullt!</a:t>
            </a:r>
          </a:p>
        </p:txBody>
      </p:sp>
    </p:spTree>
    <p:extLst>
      <p:ext uri="{BB962C8B-B14F-4D97-AF65-F5344CB8AC3E}">
        <p14:creationId xmlns:p14="http://schemas.microsoft.com/office/powerpoint/2010/main" val="3331497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86AC598-757E-432F-9926-DEE980E6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7759-470F-4AA7-A4C1-FA9B872DA3DC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C393C7B-FE02-4614-8CD0-980AE488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0F8D3BC-E556-48A9-B94B-E3D72A1A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424C-DA84-4198-BC94-37DFF9680E1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55CC240-3B5F-4520-B1C7-041233D1ED5F}"/>
              </a:ext>
            </a:extLst>
          </p:cNvPr>
          <p:cNvSpPr/>
          <p:nvPr userDrawn="1"/>
        </p:nvSpPr>
        <p:spPr>
          <a:xfrm>
            <a:off x="0" y="0"/>
            <a:ext cx="12192000" cy="397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C111CCF-E7BC-41E3-B5BF-E0B74A93C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81" y="108816"/>
            <a:ext cx="1301146" cy="199409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3F9ED9B8-35BC-4A52-9A1B-277179DCF7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93" y="399137"/>
            <a:ext cx="11160808" cy="899824"/>
          </a:xfrm>
        </p:spPr>
        <p:txBody>
          <a:bodyPr anchor="b">
            <a:normAutofit/>
          </a:bodyPr>
          <a:lstStyle>
            <a:lvl1pPr algn="l">
              <a:defRPr sz="3400" cap="all" baseline="0">
                <a:latin typeface="Gill Sans MT" panose="020B0502020104020203" pitchFamily="34" charset="0"/>
              </a:defRPr>
            </a:lvl1pPr>
          </a:lstStyle>
          <a:p>
            <a:r>
              <a:rPr lang="sv-SE" dirty="0"/>
              <a:t>Klicka här för rubrikformat</a:t>
            </a:r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07040B83-DF03-40DF-ACE9-0349E238D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293" y="1401510"/>
            <a:ext cx="11160808" cy="4865373"/>
          </a:xfrm>
        </p:spPr>
        <p:txBody>
          <a:bodyPr/>
          <a:lstStyle>
            <a:lvl1pPr marL="0" indent="0" algn="l">
              <a:buNone/>
              <a:defRPr sz="2400">
                <a:latin typeface="Gill Sans MT" panose="020B05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text</a:t>
            </a:r>
          </a:p>
        </p:txBody>
      </p:sp>
    </p:spTree>
    <p:extLst>
      <p:ext uri="{BB962C8B-B14F-4D97-AF65-F5344CB8AC3E}">
        <p14:creationId xmlns:p14="http://schemas.microsoft.com/office/powerpoint/2010/main" val="18555429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86AC598-757E-432F-9926-DEE980E6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7759-470F-4AA7-A4C1-FA9B872DA3DC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C393C7B-FE02-4614-8CD0-980AE488A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0F8D3BC-E556-48A9-B94B-E3D72A1A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424C-DA84-4198-BC94-37DFF9680E13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55CC240-3B5F-4520-B1C7-041233D1ED5F}"/>
              </a:ext>
            </a:extLst>
          </p:cNvPr>
          <p:cNvSpPr/>
          <p:nvPr userDrawn="1"/>
        </p:nvSpPr>
        <p:spPr>
          <a:xfrm>
            <a:off x="0" y="0"/>
            <a:ext cx="12192000" cy="39769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C111CCF-E7BC-41E3-B5BF-E0B74A93C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81" y="108816"/>
            <a:ext cx="1301146" cy="199409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516E3927-1459-4F4E-AFDD-F52ACB9F63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93" y="399137"/>
            <a:ext cx="11160808" cy="899824"/>
          </a:xfrm>
        </p:spPr>
        <p:txBody>
          <a:bodyPr anchor="b">
            <a:normAutofit/>
          </a:bodyPr>
          <a:lstStyle>
            <a:lvl1pPr algn="l">
              <a:defRPr sz="3400" cap="all" baseline="0">
                <a:latin typeface="Gill Sans MT" panose="020B0502020104020203" pitchFamily="34" charset="0"/>
              </a:defRPr>
            </a:lvl1pPr>
          </a:lstStyle>
          <a:p>
            <a:r>
              <a:rPr lang="sv-SE" dirty="0"/>
              <a:t>Klicka här för rubrikformat</a:t>
            </a:r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E9B69D93-D2B0-42A2-B622-89E04C1405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293" y="1401510"/>
            <a:ext cx="11160808" cy="4865373"/>
          </a:xfrm>
        </p:spPr>
        <p:txBody>
          <a:bodyPr/>
          <a:lstStyle>
            <a:lvl1pPr marL="0" indent="0" algn="l">
              <a:buNone/>
              <a:defRPr sz="2400">
                <a:latin typeface="Gill Sans MT" panose="020B05020201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text</a:t>
            </a:r>
          </a:p>
        </p:txBody>
      </p:sp>
    </p:spTree>
    <p:extLst>
      <p:ext uri="{BB962C8B-B14F-4D97-AF65-F5344CB8AC3E}">
        <p14:creationId xmlns:p14="http://schemas.microsoft.com/office/powerpoint/2010/main" val="17427464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E78C46EB-8312-426D-8A31-12F2B3A1C0F2}"/>
              </a:ext>
            </a:extLst>
          </p:cNvPr>
          <p:cNvSpPr/>
          <p:nvPr userDrawn="1"/>
        </p:nvSpPr>
        <p:spPr>
          <a:xfrm>
            <a:off x="-1" y="0"/>
            <a:ext cx="12192001" cy="42226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94BE41D-7317-458E-9D8C-960E3675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7759-470F-4AA7-A4C1-FA9B872DA3DC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9792916-7919-4D0A-B2D1-4AB9E504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EE2C459-D4A6-4CCF-9E7F-45D629852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C424C-DA84-4198-BC94-37DFF9680E1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5946E68D-47F8-4F16-AE2C-A8AB199DC31B}"/>
              </a:ext>
            </a:extLst>
          </p:cNvPr>
          <p:cNvSpPr/>
          <p:nvPr userDrawn="1"/>
        </p:nvSpPr>
        <p:spPr>
          <a:xfrm>
            <a:off x="-1" y="4149215"/>
            <a:ext cx="12192001" cy="2864542"/>
          </a:xfrm>
          <a:prstGeom prst="rect">
            <a:avLst/>
          </a:prstGeom>
          <a:solidFill>
            <a:srgbClr val="7A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Likbent triangel 10">
            <a:extLst>
              <a:ext uri="{FF2B5EF4-FFF2-40B4-BE49-F238E27FC236}">
                <a16:creationId xmlns:a16="http://schemas.microsoft.com/office/drawing/2014/main" id="{FEE60FF2-F147-4A60-AFEF-541D3D6790CF}"/>
              </a:ext>
            </a:extLst>
          </p:cNvPr>
          <p:cNvSpPr/>
          <p:nvPr userDrawn="1"/>
        </p:nvSpPr>
        <p:spPr>
          <a:xfrm rot="10800000">
            <a:off x="1474839" y="4139381"/>
            <a:ext cx="403122" cy="344129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ubrik 1">
            <a:extLst>
              <a:ext uri="{FF2B5EF4-FFF2-40B4-BE49-F238E27FC236}">
                <a16:creationId xmlns:a16="http://schemas.microsoft.com/office/drawing/2014/main" id="{D9D39FF4-F06D-4872-8227-D1EBDA1E8E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3982" y="2904865"/>
            <a:ext cx="11147845" cy="1048269"/>
          </a:xfrm>
        </p:spPr>
        <p:txBody>
          <a:bodyPr anchor="b">
            <a:normAutofit/>
          </a:bodyPr>
          <a:lstStyle>
            <a:lvl1pPr algn="l">
              <a:defRPr sz="3400" cap="all" baseline="0">
                <a:latin typeface="Gill Sans MT" panose="020B0502020104020203" pitchFamily="34" charset="0"/>
              </a:defRPr>
            </a:lvl1pPr>
          </a:lstStyle>
          <a:p>
            <a:r>
              <a:rPr lang="sv-SE" dirty="0"/>
              <a:t>Mellanrubrik eller citat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3CAFCCFB-A365-47A9-A403-603F58948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681" y="108816"/>
            <a:ext cx="1301146" cy="19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649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008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6055269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61708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007435" y="4320000"/>
            <a:ext cx="10363200" cy="1080120"/>
          </a:xfrm>
          <a:prstGeom prst="rect">
            <a:avLst/>
          </a:prstGeom>
        </p:spPr>
        <p:txBody>
          <a:bodyPr lIns="91434" tIns="45717" rIns="91434" bIns="45717" anchor="t">
            <a:normAutofit/>
          </a:bodyPr>
          <a:lstStyle>
            <a:lvl1pPr>
              <a:defRPr sz="4267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Skriv presentationens </a:t>
            </a:r>
            <a:br>
              <a:rPr lang="sv-SE" dirty="0"/>
            </a:br>
            <a:r>
              <a:rPr lang="sv-SE" dirty="0"/>
              <a:t>namn här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921835" y="5580000"/>
            <a:ext cx="85344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Skriv ditt namn </a:t>
            </a:r>
            <a:br>
              <a:rPr lang="sv-SE" dirty="0"/>
            </a:br>
            <a:r>
              <a:rPr lang="sv-SE" dirty="0"/>
              <a:t>och titel här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44" y="836717"/>
            <a:ext cx="4232581" cy="312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602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lIns="91434" tIns="45717" rIns="91434" bIns="45717"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24000" y="1620000"/>
            <a:ext cx="88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67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667"/>
            </a:lvl2pPr>
            <a:lvl3pPr algn="l">
              <a:defRPr sz="2667"/>
            </a:lvl3pPr>
            <a:lvl4pPr algn="l">
              <a:defRPr sz="2667"/>
            </a:lvl4pPr>
            <a:lvl5pPr algn="l">
              <a:defRPr sz="2667"/>
            </a:lvl5pPr>
          </a:lstStyle>
          <a:p>
            <a:pPr lvl="0"/>
            <a:r>
              <a:rPr lang="sv-SE" dirty="0"/>
              <a:t>Textinnehåll, här skriver du din text, glöm inte </a:t>
            </a:r>
            <a:br>
              <a:rPr lang="sv-SE" dirty="0"/>
            </a:br>
            <a:r>
              <a:rPr lang="sv-SE" dirty="0"/>
              <a:t>– skriv kort och kärnfullt!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6" y="360001"/>
            <a:ext cx="1197033" cy="604059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sv-SE" sz="2400"/>
          </a:p>
        </p:txBody>
      </p:sp>
    </p:spTree>
    <p:extLst>
      <p:ext uri="{BB962C8B-B14F-4D97-AF65-F5344CB8AC3E}">
        <p14:creationId xmlns:p14="http://schemas.microsoft.com/office/powerpoint/2010/main" val="33393971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24000" y="360000"/>
            <a:ext cx="8880000" cy="1080000"/>
          </a:xfrm>
          <a:prstGeom prst="rect">
            <a:avLst/>
          </a:prstGeom>
        </p:spPr>
        <p:txBody>
          <a:bodyPr lIns="91434" tIns="45717" rIns="91434" bIns="45717" anchor="t">
            <a:norm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Här skriver du rubriken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D0C5-E018-444F-92A8-3020608CA0C4}" type="datetimeFigureOut">
              <a:rPr lang="sv-SE" smtClean="0"/>
              <a:t>2019-09-11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3C013-F727-4E01-878A-1532BF0324A3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ektangel 8"/>
          <p:cNvSpPr/>
          <p:nvPr userDrawn="1"/>
        </p:nvSpPr>
        <p:spPr>
          <a:xfrm>
            <a:off x="0" y="0"/>
            <a:ext cx="144000" cy="685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/>
            <a:endParaRPr lang="sv-SE" sz="2400"/>
          </a:p>
        </p:txBody>
      </p:sp>
      <p:sp>
        <p:nvSpPr>
          <p:cNvPr id="17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624000" y="1620000"/>
            <a:ext cx="8880000" cy="4500000"/>
          </a:xfrm>
          <a:prstGeom prst="rect">
            <a:avLst/>
          </a:prstGeom>
        </p:spPr>
        <p:txBody>
          <a:bodyPr>
            <a:normAutofit/>
          </a:bodyPr>
          <a:lstStyle>
            <a:lvl1pPr marL="457189" indent="-457189" algn="l">
              <a:buClr>
                <a:srgbClr val="C10B25"/>
              </a:buClr>
              <a:buFont typeface="Arial" panose="020B0604020202020204" pitchFamily="34" charset="0"/>
              <a:buChar char="•"/>
              <a:defRPr sz="2667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667"/>
            </a:lvl2pPr>
            <a:lvl3pPr algn="l">
              <a:defRPr sz="2667"/>
            </a:lvl3pPr>
            <a:lvl4pPr algn="l">
              <a:defRPr sz="2667"/>
            </a:lvl4pPr>
            <a:lvl5pPr algn="l">
              <a:defRPr sz="2667"/>
            </a:lvl5pPr>
          </a:lstStyle>
          <a:p>
            <a:pPr algn="l"/>
            <a:r>
              <a:rPr lang="sv-SE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Punktlisterubrik</a:t>
            </a:r>
            <a:endParaRPr lang="sv-SE" sz="26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marL="342900" indent="-342900" algn="l">
              <a:buClr>
                <a:srgbClr val="C10B25"/>
              </a:buClr>
              <a:buFont typeface="Arial" panose="020B0604020202020204" pitchFamily="34" charset="0"/>
              <a:buChar char="•"/>
            </a:pPr>
            <a:r>
              <a:rPr lang="sv-SE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Punktlista</a:t>
            </a:r>
          </a:p>
          <a:p>
            <a:pPr algn="l">
              <a:buClr>
                <a:schemeClr val="tx1"/>
              </a:buClr>
            </a:pPr>
            <a:endParaRPr lang="sv-SE" sz="26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006" y="360001"/>
            <a:ext cx="1197033" cy="6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2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6.emf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884DFB-8FA3-9C40-A0D5-7B5BBC42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84F9C3-2ED0-D349-AFD2-414255F8C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C23119-4E24-CF40-AEBC-D4C18A279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2736FF7-84DB-F341-AD11-0A6C457D9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1F74359-091B-B340-B569-966E52DFB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964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F6AAC83-756F-4E9F-ABEE-10548486AECD}"/>
              </a:ext>
            </a:extLst>
          </p:cNvPr>
          <p:cNvSpPr/>
          <p:nvPr userDrawn="1"/>
        </p:nvSpPr>
        <p:spPr>
          <a:xfrm>
            <a:off x="0" y="0"/>
            <a:ext cx="12192000" cy="380010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88E9E2C-577B-432F-A39B-7431CA615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69" y="724945"/>
            <a:ext cx="10515600" cy="5469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88AE464-3617-4F3D-ABAD-7C09B2F2D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569" y="14373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F203738-3B75-41B8-9FD6-6DBACEFB514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241" y="108059"/>
            <a:ext cx="1297463" cy="19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8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4245E10-7610-46DB-8BB2-54925A031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4F09210-25E3-4E50-AFD7-E58503F74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C614C18-3ED2-404B-8146-E99391A66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07759-470F-4AA7-A4C1-FA9B872DA3DC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57109F9-816B-458C-A3AD-3ACFABA0A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8D4AB27-F8CB-452C-9B02-B6E98730A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C424C-DA84-4198-BC94-37DFF9680E1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167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16BD0C5-E018-444F-92A8-3020608CA0C4}" type="datetimeFigureOut">
              <a:rPr lang="sv-SE" smtClean="0"/>
              <a:pPr/>
              <a:t>2019-09-11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C3C013-F727-4E01-878A-1532BF0324A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Platshållare för text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748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</p:sldLayoutIdLst>
  <p:txStyles>
    <p:titleStyle>
      <a:lvl1pPr algn="ctr" defTabSz="121908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5" indent="-457155" algn="l" defTabSz="121908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02" indent="-380962" algn="l" defTabSz="121908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849" indent="-304768" algn="l" defTabSz="121908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387" indent="-304768" algn="l" defTabSz="121908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2926" indent="-304768" algn="l" defTabSz="121908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46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5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4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68" algn="l" defTabSz="12190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80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8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6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5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3" algn="l" defTabSz="121908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884DFB-8FA3-9C40-A0D5-7B5BBC42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84F9C3-2ED0-D349-AFD2-414255F8C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C23119-4E24-CF40-AEBC-D4C18A279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D31497F4-4427-5142-B79B-71F232C9418B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32"/>
              <a:t>2019-09-11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2736FF7-84DB-F341-AD11-0A6C457D9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1F74359-091B-B340-B569-966E52DFB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DE89C165-5CB1-5B45-9AFB-2814A7634E39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01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G_Bildobjekt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" y="6011764"/>
            <a:ext cx="12192025" cy="1274067"/>
          </a:xfrm>
          <a:prstGeom prst="rect">
            <a:avLst/>
          </a:prstGeom>
        </p:spPr>
      </p:pic>
      <p:pic>
        <p:nvPicPr>
          <p:cNvPr id="8" name="FG_Bildobjekt 7" descr="LM_logo_cmyk.ep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45" y="6357961"/>
            <a:ext cx="2153107" cy="256323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14918" y="980728"/>
            <a:ext cx="10562167" cy="8633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14917" y="1916115"/>
            <a:ext cx="10562167" cy="3960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119670" y="6356351"/>
            <a:ext cx="1920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681113B-47BF-471D-BCD7-9CA6D8E7D752}" type="datetimeFigureOut">
              <a:rPr lang="sv-SE" smtClean="0">
                <a:solidFill>
                  <a:prstClr val="black"/>
                </a:solidFill>
              </a:rPr>
              <a:pPr/>
              <a:t>2019-09-11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039883" y="6356351"/>
            <a:ext cx="4320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39349" y="6356351"/>
            <a:ext cx="1248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D9A0F6D-6603-4E5F-861E-8455333424E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2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8288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73038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1688" indent="-1714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82663" indent="-180975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G_Bildobjekt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" y="6011766"/>
            <a:ext cx="12192025" cy="1274067"/>
          </a:xfrm>
          <a:prstGeom prst="rect">
            <a:avLst/>
          </a:prstGeom>
        </p:spPr>
      </p:pic>
      <p:pic>
        <p:nvPicPr>
          <p:cNvPr id="8" name="FG_Bildobjekt 7" descr="LM_logo_cmyk.eps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445" y="6357963"/>
            <a:ext cx="2153107" cy="256323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14919" y="980728"/>
            <a:ext cx="10562167" cy="8633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14918" y="1916117"/>
            <a:ext cx="10562167" cy="3960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119671" y="6356353"/>
            <a:ext cx="19202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E681113B-47BF-471D-BCD7-9CA6D8E7D752}" type="datetimeFigureOut">
              <a:rPr lang="sv-SE" smtClean="0">
                <a:solidFill>
                  <a:prstClr val="black"/>
                </a:solidFill>
              </a:rPr>
              <a:pPr/>
              <a:t>2019-09-11</a:t>
            </a:fld>
            <a:endParaRPr lang="sv-SE">
              <a:solidFill>
                <a:prstClr val="black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5039883" y="6356353"/>
            <a:ext cx="43204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sv-SE">
              <a:solidFill>
                <a:prstClr val="black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39349" y="6356353"/>
            <a:ext cx="12481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9D9A0F6D-6603-4E5F-861E-8455333424EA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txStyles>
    <p:titleStyle>
      <a:lvl1pPr algn="l" defTabSz="685800" rtl="0" eaLnBrk="1" latinLnBrk="0" hangingPunct="1">
        <a:spcBef>
          <a:spcPct val="0"/>
        </a:spcBef>
        <a:buNone/>
        <a:defRPr sz="16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5731" indent="-135731" algn="l" defTabSz="68580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36947" indent="-201216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472679" indent="-129779" algn="l" defTabSz="68580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01266" indent="-128588" algn="l" defTabSz="6858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36997" indent="-135731" algn="l" defTabSz="6858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Bildobjekt 9" descr="main_ppt_wid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Platshållare för rubrik 1"/>
          <p:cNvSpPr>
            <a:spLocks noGrp="1"/>
          </p:cNvSpPr>
          <p:nvPr>
            <p:ph type="title"/>
          </p:nvPr>
        </p:nvSpPr>
        <p:spPr bwMode="auto">
          <a:xfrm>
            <a:off x="609600" y="84243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3076" name="Platshållare för text 2"/>
          <p:cNvSpPr>
            <a:spLocks noGrp="1"/>
          </p:cNvSpPr>
          <p:nvPr>
            <p:ph type="body" idx="1"/>
          </p:nvPr>
        </p:nvSpPr>
        <p:spPr bwMode="auto">
          <a:xfrm>
            <a:off x="609600" y="2167467"/>
            <a:ext cx="10972800" cy="414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077" name="Rektangel 8"/>
          <p:cNvSpPr>
            <a:spLocks noChangeArrowheads="1"/>
          </p:cNvSpPr>
          <p:nvPr userDrawn="1"/>
        </p:nvSpPr>
        <p:spPr bwMode="auto">
          <a:xfrm>
            <a:off x="569384" y="6557433"/>
            <a:ext cx="724878" cy="235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sz="933">
                <a:solidFill>
                  <a:schemeClr val="bg1"/>
                </a:solidFill>
              </a:rPr>
              <a:t>© Sogeti</a:t>
            </a:r>
          </a:p>
        </p:txBody>
      </p:sp>
      <p:sp>
        <p:nvSpPr>
          <p:cNvPr id="3078" name="Platshållare för bildnummer 4"/>
          <p:cNvSpPr>
            <a:spLocks noGrp="1"/>
          </p:cNvSpPr>
          <p:nvPr>
            <p:ph type="sldNum" sz="quarter" idx="4"/>
          </p:nvPr>
        </p:nvSpPr>
        <p:spPr bwMode="auto">
          <a:xfrm>
            <a:off x="10513484" y="6527801"/>
            <a:ext cx="1210733" cy="2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67">
                <a:solidFill>
                  <a:schemeClr val="bg1"/>
                </a:solidFill>
              </a:defRPr>
            </a:lvl1pPr>
          </a:lstStyle>
          <a:p>
            <a:fld id="{41B9EFCF-6C52-9F46-AB81-2E82B6892846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66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33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333">
          <a:solidFill>
            <a:schemeClr val="tx1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467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16BD0C5-E018-444F-92A8-3020608CA0C4}" type="datetimeFigureOut">
              <a:rPr lang="sv-SE" smtClean="0"/>
              <a:pPr/>
              <a:t>2019-09-11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C3C013-F727-4E01-878A-1532BF0324A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Platshållare för text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5351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16BD0C5-E018-444F-92A8-3020608CA0C4}" type="datetimeFigureOut">
              <a:rPr lang="sv-SE" smtClean="0"/>
              <a:pPr/>
              <a:t>2019-09-11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C3C013-F727-4E01-878A-1532BF0324A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Platshållare för text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8188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E7884DFB-8FA3-9C40-A0D5-7B5BBC42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084F9C3-2ED0-D349-AFD2-414255F8C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sv-SE"/>
              <a:t>Redigera format för bakgrundstext
Nivå två
Nivå tre
Nivå fyra
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2C23119-4E24-CF40-AEBC-D4C18A2794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497F4-4427-5142-B79B-71F232C9418B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2736FF7-84DB-F341-AD11-0A6C457D9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1F74359-091B-B340-B569-966E52DFBA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9C165-5CB1-5B45-9AFB-2814A7634E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132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B149DB5-D9DD-430F-BD1D-5DC39A5B6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C6FE04C-AE7F-4AAC-8942-5723B851F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2A60643-E8D3-4B2F-BCD1-47C68239B0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54704-DFCA-4559-9917-87C0FDB19F95}" type="datetimeFigureOut">
              <a:rPr lang="sv-SE" smtClean="0"/>
              <a:t>2019-09-11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BC998FE-D07A-40B4-AB2B-996BCA08E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5C7AA5-CCA4-42F2-A90A-160102A76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D0334-1B64-44C7-AA8A-6D93439DD8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3205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16BD0C5-E018-444F-92A8-3020608CA0C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2019-09-11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EC3C013-F727-4E01-878A-1532BF0324A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Platshållare för text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4727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10B25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verket.se/sv/samhallsplanering/uppdrag/digitalisering-av-samhallsbyggnadsprocessen/digitala-detaljplaner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hyperlink" Target="https://www.youtube.com/watch?v=fqkiSFTKZII&amp;feature=youtu.be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fqkiSFTKZII" TargetMode="External"/><Relationship Id="rId6" Type="http://schemas.openxmlformats.org/officeDocument/2006/relationships/image" Target="../media/image18.jpeg"/><Relationship Id="rId5" Type="http://schemas.openxmlformats.org/officeDocument/2006/relationships/hyperlink" Target="http://www.youtube.com/watch?v=fqkiSFTKZII&amp;feature=youtu.be" TargetMode="Externa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verket.se/pblkunskapsbanke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cHkG4ABPY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80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616015DC-B44E-2C41-8A62-F9122AF8F0CF}"/>
              </a:ext>
            </a:extLst>
          </p:cNvPr>
          <p:cNvSpPr txBox="1">
            <a:spLocks/>
          </p:cNvSpPr>
          <p:nvPr/>
        </p:nvSpPr>
        <p:spPr>
          <a:xfrm>
            <a:off x="1524000" y="2266045"/>
            <a:ext cx="9144000" cy="2291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Regeringsuppdrag och aktiviteter</a:t>
            </a:r>
            <a:endParaRPr kumimoji="0" lang="sv-SE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8483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80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 8">
            <a:extLst>
              <a:ext uri="{FF2B5EF4-FFF2-40B4-BE49-F238E27FC236}">
                <a16:creationId xmlns:a16="http://schemas.microsoft.com/office/drawing/2014/main" id="{849DFB01-F10F-4F2A-B24A-25B1FB701F1B}"/>
              </a:ext>
            </a:extLst>
          </p:cNvPr>
          <p:cNvGrpSpPr/>
          <p:nvPr/>
        </p:nvGrpSpPr>
        <p:grpSpPr>
          <a:xfrm>
            <a:off x="6718300" y="1712269"/>
            <a:ext cx="3580130" cy="3020078"/>
            <a:chOff x="753493" y="3888977"/>
            <a:chExt cx="2934543" cy="2244500"/>
          </a:xfrm>
        </p:grpSpPr>
        <p:grpSp>
          <p:nvGrpSpPr>
            <p:cNvPr id="10" name="Grupp 9">
              <a:extLst>
                <a:ext uri="{FF2B5EF4-FFF2-40B4-BE49-F238E27FC236}">
                  <a16:creationId xmlns:a16="http://schemas.microsoft.com/office/drawing/2014/main" id="{82F6BC82-60B6-4BB7-B141-FCA688FDB194}"/>
                </a:ext>
              </a:extLst>
            </p:cNvPr>
            <p:cNvGrpSpPr/>
            <p:nvPr/>
          </p:nvGrpSpPr>
          <p:grpSpPr>
            <a:xfrm>
              <a:off x="753493" y="3888977"/>
              <a:ext cx="2934543" cy="2244500"/>
              <a:chOff x="753493" y="3888977"/>
              <a:chExt cx="2934543" cy="2244500"/>
            </a:xfrm>
          </p:grpSpPr>
          <p:pic>
            <p:nvPicPr>
              <p:cNvPr id="12" name="Bildobjekt 11">
                <a:extLst>
                  <a:ext uri="{FF2B5EF4-FFF2-40B4-BE49-F238E27FC236}">
                    <a16:creationId xmlns:a16="http://schemas.microsoft.com/office/drawing/2014/main" id="{E0F34C55-FB96-43E8-84E0-A0B74938E8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1927" r="2864" b="10711"/>
              <a:stretch/>
            </p:blipFill>
            <p:spPr>
              <a:xfrm>
                <a:off x="753493" y="3888977"/>
                <a:ext cx="2934543" cy="2244500"/>
              </a:xfrm>
              <a:prstGeom prst="rect">
                <a:avLst/>
              </a:prstGeom>
              <a:ln>
                <a:solidFill>
                  <a:sysClr val="windowText" lastClr="000000"/>
                </a:solidFill>
              </a:ln>
              <a:effectLst>
                <a:outerShdw blurRad="254000" dist="2540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Rektangel 12">
                <a:extLst>
                  <a:ext uri="{FF2B5EF4-FFF2-40B4-BE49-F238E27FC236}">
                    <a16:creationId xmlns:a16="http://schemas.microsoft.com/office/drawing/2014/main" id="{D71119AF-975A-4CD6-9108-BAD7B659BE38}"/>
                  </a:ext>
                </a:extLst>
              </p:cNvPr>
              <p:cNvSpPr/>
              <p:nvPr/>
            </p:nvSpPr>
            <p:spPr>
              <a:xfrm>
                <a:off x="814921" y="5224007"/>
                <a:ext cx="2810874" cy="909470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70A0ACC7-48F0-4497-970E-4A5E32613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19" t="63912" r="5092" b="8236"/>
            <a:stretch/>
          </p:blipFill>
          <p:spPr>
            <a:xfrm>
              <a:off x="813484" y="5202449"/>
              <a:ext cx="2812311" cy="80807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3" name="Rubrik 1">
            <a:extLst>
              <a:ext uri="{FF2B5EF4-FFF2-40B4-BE49-F238E27FC236}">
                <a16:creationId xmlns:a16="http://schemas.microsoft.com/office/drawing/2014/main" id="{6C8400FD-916F-4DE6-917B-35DF46A622B6}"/>
              </a:ext>
            </a:extLst>
          </p:cNvPr>
          <p:cNvSpPr txBox="1">
            <a:spLocks/>
          </p:cNvSpPr>
          <p:nvPr/>
        </p:nvSpPr>
        <p:spPr>
          <a:xfrm>
            <a:off x="814921" y="764704"/>
            <a:ext cx="10562167" cy="8633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Lantmäteriets regeringsuppdrag </a:t>
            </a:r>
            <a:r>
              <a:rPr lang="sv-SE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”Digitalt först 2”</a:t>
            </a:r>
            <a:r>
              <a:rPr kumimoji="0" lang="sv-SE" sz="3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2E0EF0DA-6DAF-44DF-ADCE-C643D8ADD06E}"/>
              </a:ext>
            </a:extLst>
          </p:cNvPr>
          <p:cNvGrpSpPr/>
          <p:nvPr/>
        </p:nvGrpSpPr>
        <p:grpSpPr>
          <a:xfrm>
            <a:off x="7848854" y="3612717"/>
            <a:ext cx="3886200" cy="2917296"/>
            <a:chOff x="4308625" y="2550137"/>
            <a:chExt cx="2934543" cy="2244500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6BE662EE-D85F-4DCF-9088-3A7FBEA68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1150" r="3307" b="19566"/>
            <a:stretch/>
          </p:blipFill>
          <p:spPr>
            <a:xfrm>
              <a:off x="4308625" y="2550137"/>
              <a:ext cx="2934543" cy="2244500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  <a:effectLst>
              <a:outerShdw blurRad="254000" dist="254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B6DC48D1-A993-46E7-88FC-6A6D8A209249}"/>
                </a:ext>
              </a:extLst>
            </p:cNvPr>
            <p:cNvSpPr/>
            <p:nvPr/>
          </p:nvSpPr>
          <p:spPr>
            <a:xfrm>
              <a:off x="4370866" y="3731580"/>
              <a:ext cx="2813706" cy="1063057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327BBB1A-9A01-43FC-B911-E849C50F75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92" t="59311" r="6360" b="15321"/>
            <a:stretch/>
          </p:blipFill>
          <p:spPr>
            <a:xfrm>
              <a:off x="4386711" y="3672386"/>
              <a:ext cx="2778370" cy="895409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EF7C78AF-FDE9-4106-9C9E-B648509B2E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222" r="2714" b="21738"/>
          <a:stretch/>
        </p:blipFill>
        <p:spPr>
          <a:xfrm>
            <a:off x="979732" y="1693730"/>
            <a:ext cx="4929905" cy="3396809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Ellips 15">
            <a:extLst>
              <a:ext uri="{FF2B5EF4-FFF2-40B4-BE49-F238E27FC236}">
                <a16:creationId xmlns:a16="http://schemas.microsoft.com/office/drawing/2014/main" id="{0C008209-6995-4D4F-8303-37757CE8AF9C}"/>
              </a:ext>
            </a:extLst>
          </p:cNvPr>
          <p:cNvSpPr/>
          <p:nvPr/>
        </p:nvSpPr>
        <p:spPr>
          <a:xfrm>
            <a:off x="4348797" y="1252304"/>
            <a:ext cx="1828800" cy="165672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Delrapport</a:t>
            </a:r>
          </a:p>
          <a:p>
            <a:pPr algn="ctr"/>
            <a:r>
              <a:rPr lang="sv-SE" dirty="0"/>
              <a:t>2019-01-31</a:t>
            </a:r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4D75EF87-4106-4C01-9A00-22BF0A06BC82}"/>
              </a:ext>
            </a:extLst>
          </p:cNvPr>
          <p:cNvSpPr/>
          <p:nvPr/>
        </p:nvSpPr>
        <p:spPr>
          <a:xfrm>
            <a:off x="4389123" y="2429030"/>
            <a:ext cx="1828800" cy="165672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Slutrapport</a:t>
            </a:r>
          </a:p>
          <a:p>
            <a:pPr algn="ctr"/>
            <a:r>
              <a:rPr lang="sv-SE" dirty="0"/>
              <a:t>2019-04-26</a:t>
            </a:r>
          </a:p>
        </p:txBody>
      </p:sp>
      <p:sp>
        <p:nvSpPr>
          <p:cNvPr id="22" name="Ellips 21">
            <a:extLst>
              <a:ext uri="{FF2B5EF4-FFF2-40B4-BE49-F238E27FC236}">
                <a16:creationId xmlns:a16="http://schemas.microsoft.com/office/drawing/2014/main" id="{C0044442-6334-4911-8001-74C3F749F16D}"/>
              </a:ext>
            </a:extLst>
          </p:cNvPr>
          <p:cNvSpPr/>
          <p:nvPr/>
        </p:nvSpPr>
        <p:spPr>
          <a:xfrm>
            <a:off x="10514584" y="2596657"/>
            <a:ext cx="1828800" cy="165672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Slutrapport</a:t>
            </a:r>
          </a:p>
          <a:p>
            <a:pPr algn="ctr"/>
            <a:r>
              <a:rPr lang="sv-SE" dirty="0"/>
              <a:t>2019-04-30</a:t>
            </a:r>
          </a:p>
        </p:txBody>
      </p:sp>
      <p:sp>
        <p:nvSpPr>
          <p:cNvPr id="23" name="Ellips 22">
            <a:extLst>
              <a:ext uri="{FF2B5EF4-FFF2-40B4-BE49-F238E27FC236}">
                <a16:creationId xmlns:a16="http://schemas.microsoft.com/office/drawing/2014/main" id="{18164BF2-2F51-4FD0-BFED-62199B742803}"/>
              </a:ext>
            </a:extLst>
          </p:cNvPr>
          <p:cNvSpPr/>
          <p:nvPr/>
        </p:nvSpPr>
        <p:spPr>
          <a:xfrm>
            <a:off x="9006690" y="1431866"/>
            <a:ext cx="1828800" cy="165672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Slutrapport</a:t>
            </a:r>
          </a:p>
          <a:p>
            <a:pPr algn="ctr"/>
            <a:r>
              <a:rPr lang="sv-SE" dirty="0"/>
              <a:t>2019-08-15</a:t>
            </a:r>
          </a:p>
        </p:txBody>
      </p:sp>
    </p:spTree>
    <p:extLst>
      <p:ext uri="{BB962C8B-B14F-4D97-AF65-F5344CB8AC3E}">
        <p14:creationId xmlns:p14="http://schemas.microsoft.com/office/powerpoint/2010/main" val="1888588824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120EAA1-F6E6-4668-BA43-F2E02F4B9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41" y="1938226"/>
            <a:ext cx="3682947" cy="207132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3706A3AA-141D-45AC-9505-C487EE9B047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94209" y="2044121"/>
            <a:ext cx="2963682" cy="1824204"/>
          </a:xfrm>
          <a:prstGeom prst="rect">
            <a:avLst/>
          </a:prstGeom>
        </p:spPr>
      </p:pic>
      <p:grpSp>
        <p:nvGrpSpPr>
          <p:cNvPr id="76" name="Grupp 75">
            <a:extLst>
              <a:ext uri="{FF2B5EF4-FFF2-40B4-BE49-F238E27FC236}">
                <a16:creationId xmlns:a16="http://schemas.microsoft.com/office/drawing/2014/main" id="{EA420B10-AE55-4B83-8565-9F0A57F19CAB}"/>
              </a:ext>
            </a:extLst>
          </p:cNvPr>
          <p:cNvGrpSpPr/>
          <p:nvPr/>
        </p:nvGrpSpPr>
        <p:grpSpPr>
          <a:xfrm>
            <a:off x="6025179" y="4277764"/>
            <a:ext cx="6025405" cy="2096141"/>
            <a:chOff x="1715212" y="1799468"/>
            <a:chExt cx="14537897" cy="4420965"/>
          </a:xfrm>
        </p:grpSpPr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7382C20D-1B63-407A-9130-6C47BD553710}"/>
                </a:ext>
              </a:extLst>
            </p:cNvPr>
            <p:cNvSpPr/>
            <p:nvPr/>
          </p:nvSpPr>
          <p:spPr>
            <a:xfrm>
              <a:off x="1787857" y="3902936"/>
              <a:ext cx="3084772" cy="210975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”En stabil och säker bas”</a:t>
              </a:r>
            </a:p>
          </p:txBody>
        </p:sp>
        <p:sp>
          <p:nvSpPr>
            <p:cNvPr id="78" name="Cylinder 77">
              <a:extLst>
                <a:ext uri="{FF2B5EF4-FFF2-40B4-BE49-F238E27FC236}">
                  <a16:creationId xmlns:a16="http://schemas.microsoft.com/office/drawing/2014/main" id="{3A4C54D9-67DA-4091-8C0C-13FBBA965D86}"/>
                </a:ext>
              </a:extLst>
            </p:cNvPr>
            <p:cNvSpPr/>
            <p:nvPr/>
          </p:nvSpPr>
          <p:spPr>
            <a:xfrm>
              <a:off x="4394202" y="5915127"/>
              <a:ext cx="2807998" cy="305306"/>
            </a:xfrm>
            <a:prstGeom prst="can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9" name="Cylinder 78">
              <a:extLst>
                <a:ext uri="{FF2B5EF4-FFF2-40B4-BE49-F238E27FC236}">
                  <a16:creationId xmlns:a16="http://schemas.microsoft.com/office/drawing/2014/main" id="{855C9D6F-2082-4DD6-86A7-7C872F00CA1B}"/>
                </a:ext>
              </a:extLst>
            </p:cNvPr>
            <p:cNvSpPr/>
            <p:nvPr/>
          </p:nvSpPr>
          <p:spPr>
            <a:xfrm>
              <a:off x="5667192" y="2368739"/>
              <a:ext cx="230955" cy="3643952"/>
            </a:xfrm>
            <a:prstGeom prst="can">
              <a:avLst>
                <a:gd name="adj" fmla="val 39632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0" name="Cylinder 79">
              <a:extLst>
                <a:ext uri="{FF2B5EF4-FFF2-40B4-BE49-F238E27FC236}">
                  <a16:creationId xmlns:a16="http://schemas.microsoft.com/office/drawing/2014/main" id="{9DE91EEB-17B9-4BCB-B1FB-C206EDC8904C}"/>
                </a:ext>
              </a:extLst>
            </p:cNvPr>
            <p:cNvSpPr/>
            <p:nvPr/>
          </p:nvSpPr>
          <p:spPr>
            <a:xfrm>
              <a:off x="4394200" y="2368738"/>
              <a:ext cx="2808000" cy="1612711"/>
            </a:xfrm>
            <a:prstGeom prst="can">
              <a:avLst>
                <a:gd name="adj" fmla="val 13426"/>
              </a:avLst>
            </a:prstGeom>
            <a:solidFill>
              <a:schemeClr val="accent1">
                <a:lumMod val="40000"/>
                <a:lumOff val="60000"/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1" name="Cylinder 80">
              <a:extLst>
                <a:ext uri="{FF2B5EF4-FFF2-40B4-BE49-F238E27FC236}">
                  <a16:creationId xmlns:a16="http://schemas.microsoft.com/office/drawing/2014/main" id="{CA7C74E2-AFF8-4223-9DC8-DA91B25CB892}"/>
                </a:ext>
              </a:extLst>
            </p:cNvPr>
            <p:cNvSpPr/>
            <p:nvPr/>
          </p:nvSpPr>
          <p:spPr>
            <a:xfrm>
              <a:off x="4394201" y="5124261"/>
              <a:ext cx="2807999" cy="951108"/>
            </a:xfrm>
            <a:prstGeom prst="can">
              <a:avLst>
                <a:gd name="adj" fmla="val 15840"/>
              </a:avLst>
            </a:prstGeom>
            <a:solidFill>
              <a:srgbClr val="A7515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2" name="Cylinder 81">
              <a:extLst>
                <a:ext uri="{FF2B5EF4-FFF2-40B4-BE49-F238E27FC236}">
                  <a16:creationId xmlns:a16="http://schemas.microsoft.com/office/drawing/2014/main" id="{33F157F5-0DE8-4437-B384-F110AF0D8ED9}"/>
                </a:ext>
              </a:extLst>
            </p:cNvPr>
            <p:cNvSpPr/>
            <p:nvPr/>
          </p:nvSpPr>
          <p:spPr>
            <a:xfrm>
              <a:off x="4394201" y="4469981"/>
              <a:ext cx="2807998" cy="895168"/>
            </a:xfrm>
            <a:prstGeom prst="can">
              <a:avLst>
                <a:gd name="adj" fmla="val 17447"/>
              </a:avLst>
            </a:prstGeom>
            <a:solidFill>
              <a:srgbClr val="A7515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3" name="Cylinder 82">
              <a:extLst>
                <a:ext uri="{FF2B5EF4-FFF2-40B4-BE49-F238E27FC236}">
                  <a16:creationId xmlns:a16="http://schemas.microsoft.com/office/drawing/2014/main" id="{EB2A5520-E066-4E43-80FE-8134F338E105}"/>
                </a:ext>
              </a:extLst>
            </p:cNvPr>
            <p:cNvSpPr/>
            <p:nvPr/>
          </p:nvSpPr>
          <p:spPr>
            <a:xfrm>
              <a:off x="4394200" y="3795713"/>
              <a:ext cx="2807999" cy="848908"/>
            </a:xfrm>
            <a:prstGeom prst="can">
              <a:avLst>
                <a:gd name="adj" fmla="val 17990"/>
              </a:avLst>
            </a:prstGeom>
            <a:solidFill>
              <a:srgbClr val="A7515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4" name="Ellips 83">
              <a:extLst>
                <a:ext uri="{FF2B5EF4-FFF2-40B4-BE49-F238E27FC236}">
                  <a16:creationId xmlns:a16="http://schemas.microsoft.com/office/drawing/2014/main" id="{42D6A2CF-91BE-47EE-A9C9-9382179FC86F}"/>
                </a:ext>
              </a:extLst>
            </p:cNvPr>
            <p:cNvSpPr/>
            <p:nvPr/>
          </p:nvSpPr>
          <p:spPr>
            <a:xfrm>
              <a:off x="4394200" y="3795713"/>
              <a:ext cx="2807999" cy="149943"/>
            </a:xfrm>
            <a:prstGeom prst="ellipse">
              <a:avLst/>
            </a:prstGeom>
            <a:solidFill>
              <a:srgbClr val="2766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5" name="Cylinder 84">
              <a:extLst>
                <a:ext uri="{FF2B5EF4-FFF2-40B4-BE49-F238E27FC236}">
                  <a16:creationId xmlns:a16="http://schemas.microsoft.com/office/drawing/2014/main" id="{7FFD7CC9-2372-4D5F-8510-44004ED4825A}"/>
                </a:ext>
              </a:extLst>
            </p:cNvPr>
            <p:cNvSpPr/>
            <p:nvPr/>
          </p:nvSpPr>
          <p:spPr>
            <a:xfrm>
              <a:off x="4552129" y="2824680"/>
              <a:ext cx="396000" cy="1065055"/>
            </a:xfrm>
            <a:prstGeom prst="can">
              <a:avLst>
                <a:gd name="adj" fmla="val 25059"/>
              </a:avLst>
            </a:prstGeom>
            <a:solidFill>
              <a:srgbClr val="1A44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6" name="Cylinder 85">
              <a:extLst>
                <a:ext uri="{FF2B5EF4-FFF2-40B4-BE49-F238E27FC236}">
                  <a16:creationId xmlns:a16="http://schemas.microsoft.com/office/drawing/2014/main" id="{A8284433-62F0-4CA9-9D74-D0D05B0500D1}"/>
                </a:ext>
              </a:extLst>
            </p:cNvPr>
            <p:cNvSpPr/>
            <p:nvPr/>
          </p:nvSpPr>
          <p:spPr>
            <a:xfrm>
              <a:off x="5090332" y="2824680"/>
              <a:ext cx="396000" cy="1065055"/>
            </a:xfrm>
            <a:prstGeom prst="can">
              <a:avLst>
                <a:gd name="adj" fmla="val 25059"/>
              </a:avLst>
            </a:prstGeom>
            <a:solidFill>
              <a:srgbClr val="1A44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7" name="Cylinder 86">
              <a:extLst>
                <a:ext uri="{FF2B5EF4-FFF2-40B4-BE49-F238E27FC236}">
                  <a16:creationId xmlns:a16="http://schemas.microsoft.com/office/drawing/2014/main" id="{1EEEAEC7-9700-4ABC-9BD3-3DE6C3691A7A}"/>
                </a:ext>
              </a:extLst>
            </p:cNvPr>
            <p:cNvSpPr/>
            <p:nvPr/>
          </p:nvSpPr>
          <p:spPr>
            <a:xfrm>
              <a:off x="6109521" y="2824680"/>
              <a:ext cx="396000" cy="1065055"/>
            </a:xfrm>
            <a:prstGeom prst="can">
              <a:avLst>
                <a:gd name="adj" fmla="val 25059"/>
              </a:avLst>
            </a:prstGeom>
            <a:solidFill>
              <a:srgbClr val="1A44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8" name="Cylinder 87">
              <a:extLst>
                <a:ext uri="{FF2B5EF4-FFF2-40B4-BE49-F238E27FC236}">
                  <a16:creationId xmlns:a16="http://schemas.microsoft.com/office/drawing/2014/main" id="{F9D24466-412F-49ED-98DE-7116EBBF524D}"/>
                </a:ext>
              </a:extLst>
            </p:cNvPr>
            <p:cNvSpPr/>
            <p:nvPr/>
          </p:nvSpPr>
          <p:spPr>
            <a:xfrm>
              <a:off x="6647724" y="2824680"/>
              <a:ext cx="396000" cy="1065055"/>
            </a:xfrm>
            <a:prstGeom prst="can">
              <a:avLst>
                <a:gd name="adj" fmla="val 25059"/>
              </a:avLst>
            </a:prstGeom>
            <a:solidFill>
              <a:srgbClr val="1A44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9" name="textruta 88">
              <a:extLst>
                <a:ext uri="{FF2B5EF4-FFF2-40B4-BE49-F238E27FC236}">
                  <a16:creationId xmlns:a16="http://schemas.microsoft.com/office/drawing/2014/main" id="{599C1027-D19D-485B-9952-0D5512DA970E}"/>
                </a:ext>
              </a:extLst>
            </p:cNvPr>
            <p:cNvSpPr txBox="1"/>
            <p:nvPr/>
          </p:nvSpPr>
          <p:spPr>
            <a:xfrm rot="16200000">
              <a:off x="4404557" y="3328181"/>
              <a:ext cx="6783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Statliga</a:t>
              </a:r>
              <a:b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myndigheter</a:t>
              </a:r>
            </a:p>
          </p:txBody>
        </p:sp>
        <p:sp>
          <p:nvSpPr>
            <p:cNvPr id="90" name="textruta 89">
              <a:extLst>
                <a:ext uri="{FF2B5EF4-FFF2-40B4-BE49-F238E27FC236}">
                  <a16:creationId xmlns:a16="http://schemas.microsoft.com/office/drawing/2014/main" id="{6C681876-05CB-4A8F-AD05-B48BD75D724E}"/>
                </a:ext>
              </a:extLst>
            </p:cNvPr>
            <p:cNvSpPr txBox="1"/>
            <p:nvPr/>
          </p:nvSpPr>
          <p:spPr>
            <a:xfrm rot="16200000">
              <a:off x="4913087" y="3328182"/>
              <a:ext cx="737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Kommuner</a:t>
              </a:r>
              <a:b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och landsting</a:t>
              </a:r>
            </a:p>
          </p:txBody>
        </p:sp>
        <p:sp>
          <p:nvSpPr>
            <p:cNvPr id="91" name="textruta 90">
              <a:extLst>
                <a:ext uri="{FF2B5EF4-FFF2-40B4-BE49-F238E27FC236}">
                  <a16:creationId xmlns:a16="http://schemas.microsoft.com/office/drawing/2014/main" id="{60834D94-AB6B-41DD-95A6-0744197964F3}"/>
                </a:ext>
              </a:extLst>
            </p:cNvPr>
            <p:cNvSpPr txBox="1"/>
            <p:nvPr/>
          </p:nvSpPr>
          <p:spPr>
            <a:xfrm rot="16200000">
              <a:off x="6046063" y="3328182"/>
              <a:ext cx="5196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”Privata </a:t>
              </a:r>
              <a:b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sektorn”</a:t>
              </a:r>
            </a:p>
          </p:txBody>
        </p:sp>
        <p:sp>
          <p:nvSpPr>
            <p:cNvPr id="92" name="textruta 91">
              <a:extLst>
                <a:ext uri="{FF2B5EF4-FFF2-40B4-BE49-F238E27FC236}">
                  <a16:creationId xmlns:a16="http://schemas.microsoft.com/office/drawing/2014/main" id="{2052C96D-03ED-4CC8-9674-F58CDAE8CAB5}"/>
                </a:ext>
              </a:extLst>
            </p:cNvPr>
            <p:cNvSpPr txBox="1"/>
            <p:nvPr/>
          </p:nvSpPr>
          <p:spPr>
            <a:xfrm rot="16200000">
              <a:off x="6577974" y="3328182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EU och </a:t>
              </a:r>
              <a:b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sv-S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omvärld</a:t>
              </a:r>
            </a:p>
          </p:txBody>
        </p:sp>
        <p:sp>
          <p:nvSpPr>
            <p:cNvPr id="93" name="Cylinder 92">
              <a:extLst>
                <a:ext uri="{FF2B5EF4-FFF2-40B4-BE49-F238E27FC236}">
                  <a16:creationId xmlns:a16="http://schemas.microsoft.com/office/drawing/2014/main" id="{632539E3-D62A-4DA1-9545-30501128E97F}"/>
                </a:ext>
              </a:extLst>
            </p:cNvPr>
            <p:cNvSpPr/>
            <p:nvPr/>
          </p:nvSpPr>
          <p:spPr>
            <a:xfrm>
              <a:off x="5667192" y="2838293"/>
              <a:ext cx="230955" cy="1032392"/>
            </a:xfrm>
            <a:prstGeom prst="can">
              <a:avLst>
                <a:gd name="adj" fmla="val 16262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94" name="Picture 5">
              <a:extLst>
                <a:ext uri="{FF2B5EF4-FFF2-40B4-BE49-F238E27FC236}">
                  <a16:creationId xmlns:a16="http://schemas.microsoft.com/office/drawing/2014/main" id="{3D4E12E7-0B99-4790-8732-7B5250B7D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2733" y="4075553"/>
              <a:ext cx="1484311" cy="40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" name="textruta 1">
              <a:extLst>
                <a:ext uri="{FF2B5EF4-FFF2-40B4-BE49-F238E27FC236}">
                  <a16:creationId xmlns:a16="http://schemas.microsoft.com/office/drawing/2014/main" id="{801EA453-80CF-4B25-A2E1-A20DEE9750F5}"/>
                </a:ext>
              </a:extLst>
            </p:cNvPr>
            <p:cNvSpPr txBox="1"/>
            <p:nvPr/>
          </p:nvSpPr>
          <p:spPr>
            <a:xfrm>
              <a:off x="7280418" y="5533759"/>
              <a:ext cx="8972691" cy="64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1. En satsning på nationella grunddata </a:t>
              </a: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  <a:sym typeface="Wingdings" panose="05000000000000000000" pitchFamily="2" charset="2"/>
                </a:rPr>
                <a:t> </a:t>
              </a: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geodata</a:t>
              </a:r>
            </a:p>
          </p:txBody>
        </p:sp>
        <p:sp>
          <p:nvSpPr>
            <p:cNvPr id="96" name="textruta 50">
              <a:extLst>
                <a:ext uri="{FF2B5EF4-FFF2-40B4-BE49-F238E27FC236}">
                  <a16:creationId xmlns:a16="http://schemas.microsoft.com/office/drawing/2014/main" id="{72137367-78A4-4D1E-9C2E-ACD7F17E4A11}"/>
                </a:ext>
              </a:extLst>
            </p:cNvPr>
            <p:cNvSpPr txBox="1"/>
            <p:nvPr/>
          </p:nvSpPr>
          <p:spPr>
            <a:xfrm>
              <a:off x="7280418" y="4828081"/>
              <a:ext cx="7592241" cy="6491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2. En gemensam infrastruktur </a:t>
              </a: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  <a:sym typeface="Wingdings" panose="05000000000000000000" pitchFamily="2" charset="2"/>
                </a:rPr>
                <a:t> </a:t>
              </a: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geodata</a:t>
              </a:r>
            </a:p>
          </p:txBody>
        </p:sp>
        <p:sp>
          <p:nvSpPr>
            <p:cNvPr id="97" name="textruta 51">
              <a:extLst>
                <a:ext uri="{FF2B5EF4-FFF2-40B4-BE49-F238E27FC236}">
                  <a16:creationId xmlns:a16="http://schemas.microsoft.com/office/drawing/2014/main" id="{F2C2B573-43DA-4EB6-B712-F20F85D06440}"/>
                </a:ext>
              </a:extLst>
            </p:cNvPr>
            <p:cNvSpPr txBox="1"/>
            <p:nvPr/>
          </p:nvSpPr>
          <p:spPr>
            <a:xfrm>
              <a:off x="7280419" y="4122401"/>
              <a:ext cx="37946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3. Kontext och styrning för övrig infrastruktur</a:t>
              </a:r>
            </a:p>
          </p:txBody>
        </p:sp>
        <p:sp>
          <p:nvSpPr>
            <p:cNvPr id="98" name="Cylinder 97">
              <a:extLst>
                <a:ext uri="{FF2B5EF4-FFF2-40B4-BE49-F238E27FC236}">
                  <a16:creationId xmlns:a16="http://schemas.microsoft.com/office/drawing/2014/main" id="{5B9FAA17-338C-4C8F-B715-7B0462B3E22B}"/>
                </a:ext>
              </a:extLst>
            </p:cNvPr>
            <p:cNvSpPr/>
            <p:nvPr/>
          </p:nvSpPr>
          <p:spPr>
            <a:xfrm>
              <a:off x="1787857" y="2368739"/>
              <a:ext cx="8038531" cy="702860"/>
            </a:xfrm>
            <a:prstGeom prst="can">
              <a:avLst>
                <a:gd name="adj" fmla="val 50000"/>
              </a:avLst>
            </a:prstGeom>
            <a:solidFill>
              <a:srgbClr val="407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9" name="Ellips 98">
              <a:extLst>
                <a:ext uri="{FF2B5EF4-FFF2-40B4-BE49-F238E27FC236}">
                  <a16:creationId xmlns:a16="http://schemas.microsoft.com/office/drawing/2014/main" id="{337D9028-C850-402D-A641-4263B64207ED}"/>
                </a:ext>
              </a:extLst>
            </p:cNvPr>
            <p:cNvSpPr/>
            <p:nvPr/>
          </p:nvSpPr>
          <p:spPr>
            <a:xfrm>
              <a:off x="5667192" y="2374141"/>
              <a:ext cx="230955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0" name="Ellips 99">
              <a:extLst>
                <a:ext uri="{FF2B5EF4-FFF2-40B4-BE49-F238E27FC236}">
                  <a16:creationId xmlns:a16="http://schemas.microsoft.com/office/drawing/2014/main" id="{682E6478-490C-4E94-86A8-CC1328DA174D}"/>
                </a:ext>
              </a:extLst>
            </p:cNvPr>
            <p:cNvSpPr/>
            <p:nvPr/>
          </p:nvSpPr>
          <p:spPr>
            <a:xfrm>
              <a:off x="6014262" y="2471053"/>
              <a:ext cx="240019" cy="5698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1" name="Ellips 100">
              <a:extLst>
                <a:ext uri="{FF2B5EF4-FFF2-40B4-BE49-F238E27FC236}">
                  <a16:creationId xmlns:a16="http://schemas.microsoft.com/office/drawing/2014/main" id="{E37AD639-63B7-4635-BF19-CD3D1E0BA521}"/>
                </a:ext>
              </a:extLst>
            </p:cNvPr>
            <p:cNvSpPr/>
            <p:nvPr/>
          </p:nvSpPr>
          <p:spPr>
            <a:xfrm>
              <a:off x="6365828" y="2469552"/>
              <a:ext cx="240019" cy="5698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2" name="Ellips 101">
              <a:extLst>
                <a:ext uri="{FF2B5EF4-FFF2-40B4-BE49-F238E27FC236}">
                  <a16:creationId xmlns:a16="http://schemas.microsoft.com/office/drawing/2014/main" id="{A57CCA88-E98D-4C4A-A937-56AF36C6A1CA}"/>
                </a:ext>
              </a:extLst>
            </p:cNvPr>
            <p:cNvSpPr/>
            <p:nvPr/>
          </p:nvSpPr>
          <p:spPr>
            <a:xfrm>
              <a:off x="4976036" y="2469551"/>
              <a:ext cx="240019" cy="5698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3" name="Ellips 102">
              <a:extLst>
                <a:ext uri="{FF2B5EF4-FFF2-40B4-BE49-F238E27FC236}">
                  <a16:creationId xmlns:a16="http://schemas.microsoft.com/office/drawing/2014/main" id="{83E9144D-9C14-4DF1-B303-3401A6A24C11}"/>
                </a:ext>
              </a:extLst>
            </p:cNvPr>
            <p:cNvSpPr/>
            <p:nvPr/>
          </p:nvSpPr>
          <p:spPr>
            <a:xfrm>
              <a:off x="5327602" y="2468050"/>
              <a:ext cx="240019" cy="56989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104" name="Picture 3">
              <a:extLst>
                <a:ext uri="{FF2B5EF4-FFF2-40B4-BE49-F238E27FC236}">
                  <a16:creationId xmlns:a16="http://schemas.microsoft.com/office/drawing/2014/main" id="{C2A87040-3A18-4D83-9196-7A08CF9EDC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001" y="1799468"/>
              <a:ext cx="1112837" cy="804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3">
              <a:extLst>
                <a:ext uri="{FF2B5EF4-FFF2-40B4-BE49-F238E27FC236}">
                  <a16:creationId xmlns:a16="http://schemas.microsoft.com/office/drawing/2014/main" id="{157422E9-21B8-4D70-93F2-DB08944EAA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9181" y="1876424"/>
              <a:ext cx="866388" cy="626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6" name="Picture 3">
              <a:extLst>
                <a:ext uri="{FF2B5EF4-FFF2-40B4-BE49-F238E27FC236}">
                  <a16:creationId xmlns:a16="http://schemas.microsoft.com/office/drawing/2014/main" id="{BDD62165-E195-4DE6-8B4C-AF4555B68D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6994" y="1906493"/>
              <a:ext cx="859381" cy="621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7" name="Frihandsfigur 152">
              <a:extLst>
                <a:ext uri="{FF2B5EF4-FFF2-40B4-BE49-F238E27FC236}">
                  <a16:creationId xmlns:a16="http://schemas.microsoft.com/office/drawing/2014/main" id="{DEA97107-1787-4AED-9276-EFEE4E80EF90}"/>
                </a:ext>
              </a:extLst>
            </p:cNvPr>
            <p:cNvSpPr/>
            <p:nvPr/>
          </p:nvSpPr>
          <p:spPr>
            <a:xfrm>
              <a:off x="2814638" y="2409495"/>
              <a:ext cx="6533992" cy="252749"/>
            </a:xfrm>
            <a:custGeom>
              <a:avLst/>
              <a:gdLst>
                <a:gd name="connsiteX0" fmla="*/ 0 w 6533992"/>
                <a:gd name="connsiteY0" fmla="*/ 209880 h 252749"/>
                <a:gd name="connsiteX1" fmla="*/ 500062 w 6533992"/>
                <a:gd name="connsiteY1" fmla="*/ 186068 h 252749"/>
                <a:gd name="connsiteX2" fmla="*/ 609600 w 6533992"/>
                <a:gd name="connsiteY2" fmla="*/ 114630 h 252749"/>
                <a:gd name="connsiteX3" fmla="*/ 1404937 w 6533992"/>
                <a:gd name="connsiteY3" fmla="*/ 152730 h 252749"/>
                <a:gd name="connsiteX4" fmla="*/ 1719262 w 6533992"/>
                <a:gd name="connsiteY4" fmla="*/ 252743 h 252749"/>
                <a:gd name="connsiteX5" fmla="*/ 2305050 w 6533992"/>
                <a:gd name="connsiteY5" fmla="*/ 157493 h 252749"/>
                <a:gd name="connsiteX6" fmla="*/ 2481262 w 6533992"/>
                <a:gd name="connsiteY6" fmla="*/ 143205 h 252749"/>
                <a:gd name="connsiteX7" fmla="*/ 2428875 w 6533992"/>
                <a:gd name="connsiteY7" fmla="*/ 28905 h 252749"/>
                <a:gd name="connsiteX8" fmla="*/ 2795587 w 6533992"/>
                <a:gd name="connsiteY8" fmla="*/ 33668 h 252749"/>
                <a:gd name="connsiteX9" fmla="*/ 2943225 w 6533992"/>
                <a:gd name="connsiteY9" fmla="*/ 100343 h 252749"/>
                <a:gd name="connsiteX10" fmla="*/ 3090862 w 6533992"/>
                <a:gd name="connsiteY10" fmla="*/ 205118 h 252749"/>
                <a:gd name="connsiteX11" fmla="*/ 3438525 w 6533992"/>
                <a:gd name="connsiteY11" fmla="*/ 247980 h 252749"/>
                <a:gd name="connsiteX12" fmla="*/ 3890962 w 6533992"/>
                <a:gd name="connsiteY12" fmla="*/ 100343 h 252749"/>
                <a:gd name="connsiteX13" fmla="*/ 4314825 w 6533992"/>
                <a:gd name="connsiteY13" fmla="*/ 152730 h 252749"/>
                <a:gd name="connsiteX14" fmla="*/ 4638675 w 6533992"/>
                <a:gd name="connsiteY14" fmla="*/ 133680 h 252749"/>
                <a:gd name="connsiteX15" fmla="*/ 4929187 w 6533992"/>
                <a:gd name="connsiteY15" fmla="*/ 219405 h 252749"/>
                <a:gd name="connsiteX16" fmla="*/ 5167312 w 6533992"/>
                <a:gd name="connsiteY16" fmla="*/ 24143 h 252749"/>
                <a:gd name="connsiteX17" fmla="*/ 5753100 w 6533992"/>
                <a:gd name="connsiteY17" fmla="*/ 9855 h 252749"/>
                <a:gd name="connsiteX18" fmla="*/ 6481762 w 6533992"/>
                <a:gd name="connsiteY18" fmla="*/ 86055 h 252749"/>
                <a:gd name="connsiteX19" fmla="*/ 6400800 w 6533992"/>
                <a:gd name="connsiteY19" fmla="*/ 190830 h 252749"/>
                <a:gd name="connsiteX20" fmla="*/ 5800725 w 6533992"/>
                <a:gd name="connsiteY20" fmla="*/ 243218 h 252749"/>
                <a:gd name="connsiteX21" fmla="*/ 5153025 w 6533992"/>
                <a:gd name="connsiteY21" fmla="*/ 233693 h 252749"/>
                <a:gd name="connsiteX22" fmla="*/ 4943475 w 6533992"/>
                <a:gd name="connsiteY22" fmla="*/ 224168 h 25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533992" h="252749">
                  <a:moveTo>
                    <a:pt x="0" y="209880"/>
                  </a:moveTo>
                  <a:cubicBezTo>
                    <a:pt x="199231" y="205911"/>
                    <a:pt x="398462" y="201943"/>
                    <a:pt x="500062" y="186068"/>
                  </a:cubicBezTo>
                  <a:cubicBezTo>
                    <a:pt x="601662" y="170193"/>
                    <a:pt x="458788" y="120186"/>
                    <a:pt x="609600" y="114630"/>
                  </a:cubicBezTo>
                  <a:cubicBezTo>
                    <a:pt x="760412" y="109074"/>
                    <a:pt x="1219993" y="129711"/>
                    <a:pt x="1404937" y="152730"/>
                  </a:cubicBezTo>
                  <a:cubicBezTo>
                    <a:pt x="1589881" y="175749"/>
                    <a:pt x="1569243" y="251949"/>
                    <a:pt x="1719262" y="252743"/>
                  </a:cubicBezTo>
                  <a:cubicBezTo>
                    <a:pt x="1869281" y="253537"/>
                    <a:pt x="2178050" y="175749"/>
                    <a:pt x="2305050" y="157493"/>
                  </a:cubicBezTo>
                  <a:cubicBezTo>
                    <a:pt x="2432050" y="139237"/>
                    <a:pt x="2460625" y="164636"/>
                    <a:pt x="2481262" y="143205"/>
                  </a:cubicBezTo>
                  <a:cubicBezTo>
                    <a:pt x="2501899" y="121774"/>
                    <a:pt x="2376488" y="47161"/>
                    <a:pt x="2428875" y="28905"/>
                  </a:cubicBezTo>
                  <a:cubicBezTo>
                    <a:pt x="2481263" y="10649"/>
                    <a:pt x="2709862" y="21762"/>
                    <a:pt x="2795587" y="33668"/>
                  </a:cubicBezTo>
                  <a:cubicBezTo>
                    <a:pt x="2881312" y="45574"/>
                    <a:pt x="2894013" y="71768"/>
                    <a:pt x="2943225" y="100343"/>
                  </a:cubicBezTo>
                  <a:cubicBezTo>
                    <a:pt x="2992438" y="128918"/>
                    <a:pt x="3008312" y="180512"/>
                    <a:pt x="3090862" y="205118"/>
                  </a:cubicBezTo>
                  <a:cubicBezTo>
                    <a:pt x="3173412" y="229724"/>
                    <a:pt x="3305175" y="265443"/>
                    <a:pt x="3438525" y="247980"/>
                  </a:cubicBezTo>
                  <a:cubicBezTo>
                    <a:pt x="3571875" y="230518"/>
                    <a:pt x="3744912" y="116218"/>
                    <a:pt x="3890962" y="100343"/>
                  </a:cubicBezTo>
                  <a:cubicBezTo>
                    <a:pt x="4037012" y="84468"/>
                    <a:pt x="4190206" y="147174"/>
                    <a:pt x="4314825" y="152730"/>
                  </a:cubicBezTo>
                  <a:cubicBezTo>
                    <a:pt x="4439444" y="158286"/>
                    <a:pt x="4536281" y="122567"/>
                    <a:pt x="4638675" y="133680"/>
                  </a:cubicBezTo>
                  <a:cubicBezTo>
                    <a:pt x="4741069" y="144792"/>
                    <a:pt x="4841081" y="237661"/>
                    <a:pt x="4929187" y="219405"/>
                  </a:cubicBezTo>
                  <a:cubicBezTo>
                    <a:pt x="5017293" y="201149"/>
                    <a:pt x="5029993" y="59068"/>
                    <a:pt x="5167312" y="24143"/>
                  </a:cubicBezTo>
                  <a:cubicBezTo>
                    <a:pt x="5304631" y="-10782"/>
                    <a:pt x="5534025" y="-464"/>
                    <a:pt x="5753100" y="9855"/>
                  </a:cubicBezTo>
                  <a:cubicBezTo>
                    <a:pt x="5972175" y="20174"/>
                    <a:pt x="6373812" y="55893"/>
                    <a:pt x="6481762" y="86055"/>
                  </a:cubicBezTo>
                  <a:cubicBezTo>
                    <a:pt x="6589712" y="116217"/>
                    <a:pt x="6514306" y="164636"/>
                    <a:pt x="6400800" y="190830"/>
                  </a:cubicBezTo>
                  <a:cubicBezTo>
                    <a:pt x="6287294" y="217024"/>
                    <a:pt x="6008687" y="236074"/>
                    <a:pt x="5800725" y="243218"/>
                  </a:cubicBezTo>
                  <a:cubicBezTo>
                    <a:pt x="5592763" y="250362"/>
                    <a:pt x="5295900" y="236868"/>
                    <a:pt x="5153025" y="233693"/>
                  </a:cubicBezTo>
                  <a:cubicBezTo>
                    <a:pt x="5010150" y="230518"/>
                    <a:pt x="4976812" y="227343"/>
                    <a:pt x="4943475" y="224168"/>
                  </a:cubicBezTo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108" name="Picture 3">
              <a:extLst>
                <a:ext uri="{FF2B5EF4-FFF2-40B4-BE49-F238E27FC236}">
                  <a16:creationId xmlns:a16="http://schemas.microsoft.com/office/drawing/2014/main" id="{8E3F7C92-8257-4349-A603-5E9C62C6D8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2475" y="1799468"/>
              <a:ext cx="1148161" cy="830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9" name="Picture 2">
              <a:extLst>
                <a:ext uri="{FF2B5EF4-FFF2-40B4-BE49-F238E27FC236}">
                  <a16:creationId xmlns:a16="http://schemas.microsoft.com/office/drawing/2014/main" id="{A638DF8A-5A84-4554-A5B7-28F89E9000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3094" y="2503041"/>
              <a:ext cx="729112" cy="187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0" name="Picture 2">
              <a:extLst>
                <a:ext uri="{FF2B5EF4-FFF2-40B4-BE49-F238E27FC236}">
                  <a16:creationId xmlns:a16="http://schemas.microsoft.com/office/drawing/2014/main" id="{AD6C821A-0A98-4748-A3A3-8E4FA65FF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8196" y="2524920"/>
              <a:ext cx="696137" cy="178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1" name="Picture 2">
              <a:extLst>
                <a:ext uri="{FF2B5EF4-FFF2-40B4-BE49-F238E27FC236}">
                  <a16:creationId xmlns:a16="http://schemas.microsoft.com/office/drawing/2014/main" id="{DB803423-24D3-4687-8D37-41F7E4C6A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547" y="2484579"/>
              <a:ext cx="696137" cy="178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" name="Picture 4">
              <a:extLst>
                <a:ext uri="{FF2B5EF4-FFF2-40B4-BE49-F238E27FC236}">
                  <a16:creationId xmlns:a16="http://schemas.microsoft.com/office/drawing/2014/main" id="{13C92959-3920-4A18-8EC4-7115E1032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0413" y="2517470"/>
              <a:ext cx="307781" cy="134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3" name="Picture 5">
              <a:extLst>
                <a:ext uri="{FF2B5EF4-FFF2-40B4-BE49-F238E27FC236}">
                  <a16:creationId xmlns:a16="http://schemas.microsoft.com/office/drawing/2014/main" id="{9002A48D-7AF3-4FF9-929A-A31B8CC00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008" y="2482889"/>
              <a:ext cx="133055" cy="82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4" name="Picture 5">
              <a:extLst>
                <a:ext uri="{FF2B5EF4-FFF2-40B4-BE49-F238E27FC236}">
                  <a16:creationId xmlns:a16="http://schemas.microsoft.com/office/drawing/2014/main" id="{88BDE25C-552F-4FD2-81B0-A501033E1F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5982" y="2580695"/>
              <a:ext cx="133055" cy="82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5">
              <a:extLst>
                <a:ext uri="{FF2B5EF4-FFF2-40B4-BE49-F238E27FC236}">
                  <a16:creationId xmlns:a16="http://schemas.microsoft.com/office/drawing/2014/main" id="{1BF91D03-92D2-4F63-80B5-9855710D2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179" y="2547135"/>
              <a:ext cx="133055" cy="82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6" name="Picture 6">
              <a:extLst>
                <a:ext uri="{FF2B5EF4-FFF2-40B4-BE49-F238E27FC236}">
                  <a16:creationId xmlns:a16="http://schemas.microsoft.com/office/drawing/2014/main" id="{B864E006-99E7-4241-82E7-CFEADC553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6934">
              <a:off x="4202113" y="2492948"/>
              <a:ext cx="133147" cy="8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7" name="Picture 6">
              <a:extLst>
                <a:ext uri="{FF2B5EF4-FFF2-40B4-BE49-F238E27FC236}">
                  <a16:creationId xmlns:a16="http://schemas.microsoft.com/office/drawing/2014/main" id="{B11003D7-598A-42F1-9834-CD75FA2DF6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6934">
              <a:off x="5534521" y="2359719"/>
              <a:ext cx="133147" cy="8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8" name="Picture 6">
              <a:extLst>
                <a:ext uri="{FF2B5EF4-FFF2-40B4-BE49-F238E27FC236}">
                  <a16:creationId xmlns:a16="http://schemas.microsoft.com/office/drawing/2014/main" id="{0633A7E5-F2EB-44FD-8F0F-194185025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6934">
              <a:off x="9217490" y="2421293"/>
              <a:ext cx="133147" cy="8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9" name="Picture 7">
              <a:extLst>
                <a:ext uri="{FF2B5EF4-FFF2-40B4-BE49-F238E27FC236}">
                  <a16:creationId xmlns:a16="http://schemas.microsoft.com/office/drawing/2014/main" id="{62F3CAB7-C18D-4BC1-9C53-5BF9B50F1E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04102">
              <a:off x="4555986" y="2511560"/>
              <a:ext cx="305077" cy="13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0" name="Picture 8">
              <a:extLst>
                <a:ext uri="{FF2B5EF4-FFF2-40B4-BE49-F238E27FC236}">
                  <a16:creationId xmlns:a16="http://schemas.microsoft.com/office/drawing/2014/main" id="{265D910E-BBB7-4352-918C-528A9F6B8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0913" y="2524260"/>
              <a:ext cx="161257" cy="148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1" name="Picture 8">
              <a:extLst>
                <a:ext uri="{FF2B5EF4-FFF2-40B4-BE49-F238E27FC236}">
                  <a16:creationId xmlns:a16="http://schemas.microsoft.com/office/drawing/2014/main" id="{98FA8A53-19F7-4B21-8642-0ECF8DD1B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126" y="2343468"/>
              <a:ext cx="161257" cy="148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" name="Picture 8">
              <a:extLst>
                <a:ext uri="{FF2B5EF4-FFF2-40B4-BE49-F238E27FC236}">
                  <a16:creationId xmlns:a16="http://schemas.microsoft.com/office/drawing/2014/main" id="{BE271788-E17B-455E-B2F8-5F70298115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7713" y="2564074"/>
              <a:ext cx="161257" cy="148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" name="Picture 8">
              <a:extLst>
                <a:ext uri="{FF2B5EF4-FFF2-40B4-BE49-F238E27FC236}">
                  <a16:creationId xmlns:a16="http://schemas.microsoft.com/office/drawing/2014/main" id="{917305EA-3FD8-4CB4-9E9C-53A21D131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4901" y="2446470"/>
              <a:ext cx="161257" cy="148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4" name="Picture 8">
              <a:extLst>
                <a:ext uri="{FF2B5EF4-FFF2-40B4-BE49-F238E27FC236}">
                  <a16:creationId xmlns:a16="http://schemas.microsoft.com/office/drawing/2014/main" id="{1E244D3B-533E-4A6B-BD07-32FF4BFDE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306" y="2344630"/>
              <a:ext cx="161257" cy="148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5" name="Picture 8">
              <a:extLst>
                <a:ext uri="{FF2B5EF4-FFF2-40B4-BE49-F238E27FC236}">
                  <a16:creationId xmlns:a16="http://schemas.microsoft.com/office/drawing/2014/main" id="{D5AC803D-757E-4FEE-9C4F-02D924AA8D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918" y="2356040"/>
              <a:ext cx="161257" cy="148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6" name="Picture 8">
              <a:extLst>
                <a:ext uri="{FF2B5EF4-FFF2-40B4-BE49-F238E27FC236}">
                  <a16:creationId xmlns:a16="http://schemas.microsoft.com/office/drawing/2014/main" id="{EA4625AD-0A03-47FD-8974-DA7B71031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684" y="2553753"/>
              <a:ext cx="161257" cy="148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7" name="Picture 8">
              <a:extLst>
                <a:ext uri="{FF2B5EF4-FFF2-40B4-BE49-F238E27FC236}">
                  <a16:creationId xmlns:a16="http://schemas.microsoft.com/office/drawing/2014/main" id="{7A34CADC-B175-4EB2-9185-42C534A3D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3052" y="2530006"/>
              <a:ext cx="161257" cy="148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8" name="Picture 8">
              <a:extLst>
                <a:ext uri="{FF2B5EF4-FFF2-40B4-BE49-F238E27FC236}">
                  <a16:creationId xmlns:a16="http://schemas.microsoft.com/office/drawing/2014/main" id="{2113BCD7-F414-427D-9191-DF03BA7D4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571" y="2336228"/>
              <a:ext cx="161257" cy="148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9" name="Picture 8">
              <a:extLst>
                <a:ext uri="{FF2B5EF4-FFF2-40B4-BE49-F238E27FC236}">
                  <a16:creationId xmlns:a16="http://schemas.microsoft.com/office/drawing/2014/main" id="{68C4F8AA-A9A7-40D2-8C3F-B1DF4EB14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2768" y="2535869"/>
              <a:ext cx="161257" cy="148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0" name="Picture 2">
              <a:extLst>
                <a:ext uri="{FF2B5EF4-FFF2-40B4-BE49-F238E27FC236}">
                  <a16:creationId xmlns:a16="http://schemas.microsoft.com/office/drawing/2014/main" id="{7CDFD9A9-C461-4C06-90C0-C2B1D9EC3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6053" y="2029873"/>
              <a:ext cx="447915" cy="47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1" name="Picture 2">
              <a:extLst>
                <a:ext uri="{FF2B5EF4-FFF2-40B4-BE49-F238E27FC236}">
                  <a16:creationId xmlns:a16="http://schemas.microsoft.com/office/drawing/2014/main" id="{01EF01D7-2B2C-4239-938C-F9E51BFD7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629" y="2029998"/>
              <a:ext cx="447915" cy="47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2" name="Picture 2">
              <a:extLst>
                <a:ext uri="{FF2B5EF4-FFF2-40B4-BE49-F238E27FC236}">
                  <a16:creationId xmlns:a16="http://schemas.microsoft.com/office/drawing/2014/main" id="{CE4B8C55-41A7-4C35-BD22-B1DD15110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737" y="2029156"/>
              <a:ext cx="447915" cy="47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" name="Picture 2">
              <a:extLst>
                <a:ext uri="{FF2B5EF4-FFF2-40B4-BE49-F238E27FC236}">
                  <a16:creationId xmlns:a16="http://schemas.microsoft.com/office/drawing/2014/main" id="{2439C193-DE64-4606-9097-7D9635806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1404" y="2029156"/>
              <a:ext cx="447915" cy="47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4" name="Picture 2">
              <a:extLst>
                <a:ext uri="{FF2B5EF4-FFF2-40B4-BE49-F238E27FC236}">
                  <a16:creationId xmlns:a16="http://schemas.microsoft.com/office/drawing/2014/main" id="{A8BB22BC-EBF0-4D0B-904B-7CAEDEE97B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5693" y="2061914"/>
              <a:ext cx="447915" cy="47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5" name="Picture 2">
              <a:extLst>
                <a:ext uri="{FF2B5EF4-FFF2-40B4-BE49-F238E27FC236}">
                  <a16:creationId xmlns:a16="http://schemas.microsoft.com/office/drawing/2014/main" id="{4E1CA250-F1DD-48E4-A3FC-A88514773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9669" y="1976765"/>
              <a:ext cx="447915" cy="47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6" name="Picture 2">
              <a:extLst>
                <a:ext uri="{FF2B5EF4-FFF2-40B4-BE49-F238E27FC236}">
                  <a16:creationId xmlns:a16="http://schemas.microsoft.com/office/drawing/2014/main" id="{C6386930-80BC-430A-9178-9B9F3086F9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9020" y="2126899"/>
              <a:ext cx="447915" cy="47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7" name="Rak 182">
              <a:extLst>
                <a:ext uri="{FF2B5EF4-FFF2-40B4-BE49-F238E27FC236}">
                  <a16:creationId xmlns:a16="http://schemas.microsoft.com/office/drawing/2014/main" id="{3F8D300E-3C43-41AD-B3D6-2572CB21682A}"/>
                </a:ext>
              </a:extLst>
            </p:cNvPr>
            <p:cNvCxnSpPr/>
            <p:nvPr/>
          </p:nvCxnSpPr>
          <p:spPr>
            <a:xfrm>
              <a:off x="5487531" y="3459988"/>
              <a:ext cx="180000" cy="0"/>
            </a:xfrm>
            <a:prstGeom prst="line">
              <a:avLst/>
            </a:prstGeom>
            <a:ln w="57150">
              <a:solidFill>
                <a:srgbClr val="7C3C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Rak 183">
              <a:extLst>
                <a:ext uri="{FF2B5EF4-FFF2-40B4-BE49-F238E27FC236}">
                  <a16:creationId xmlns:a16="http://schemas.microsoft.com/office/drawing/2014/main" id="{5EBAB0CB-7AE3-4E9C-8EE4-B6031659284D}"/>
                </a:ext>
              </a:extLst>
            </p:cNvPr>
            <p:cNvCxnSpPr/>
            <p:nvPr/>
          </p:nvCxnSpPr>
          <p:spPr>
            <a:xfrm>
              <a:off x="5901406" y="3459987"/>
              <a:ext cx="216000" cy="1"/>
            </a:xfrm>
            <a:prstGeom prst="line">
              <a:avLst/>
            </a:prstGeom>
            <a:ln w="57150">
              <a:solidFill>
                <a:srgbClr val="7C3C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Rak 184">
              <a:extLst>
                <a:ext uri="{FF2B5EF4-FFF2-40B4-BE49-F238E27FC236}">
                  <a16:creationId xmlns:a16="http://schemas.microsoft.com/office/drawing/2014/main" id="{AE5A90FC-AEEF-43FC-928F-13C3EF11F279}"/>
                </a:ext>
              </a:extLst>
            </p:cNvPr>
            <p:cNvCxnSpPr/>
            <p:nvPr/>
          </p:nvCxnSpPr>
          <p:spPr>
            <a:xfrm>
              <a:off x="6505288" y="3459987"/>
              <a:ext cx="144000" cy="0"/>
            </a:xfrm>
            <a:prstGeom prst="line">
              <a:avLst/>
            </a:prstGeom>
            <a:ln w="57150">
              <a:solidFill>
                <a:srgbClr val="7C3C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Cylinder 139">
              <a:extLst>
                <a:ext uri="{FF2B5EF4-FFF2-40B4-BE49-F238E27FC236}">
                  <a16:creationId xmlns:a16="http://schemas.microsoft.com/office/drawing/2014/main" id="{CAE5CB1A-1699-4AB6-AD3F-6DF318F9CDB9}"/>
                </a:ext>
              </a:extLst>
            </p:cNvPr>
            <p:cNvSpPr/>
            <p:nvPr/>
          </p:nvSpPr>
          <p:spPr>
            <a:xfrm>
              <a:off x="2501797" y="2720169"/>
              <a:ext cx="787667" cy="437642"/>
            </a:xfrm>
            <a:prstGeom prst="can">
              <a:avLst>
                <a:gd name="adj" fmla="val 17417"/>
              </a:avLst>
            </a:prstGeom>
            <a:solidFill>
              <a:srgbClr val="407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1" name="Cylinder 140">
              <a:extLst>
                <a:ext uri="{FF2B5EF4-FFF2-40B4-BE49-F238E27FC236}">
                  <a16:creationId xmlns:a16="http://schemas.microsoft.com/office/drawing/2014/main" id="{B860D082-9799-4A14-BD9F-0772EB500424}"/>
                </a:ext>
              </a:extLst>
            </p:cNvPr>
            <p:cNvSpPr/>
            <p:nvPr/>
          </p:nvSpPr>
          <p:spPr>
            <a:xfrm>
              <a:off x="3165678" y="2793403"/>
              <a:ext cx="1060704" cy="437642"/>
            </a:xfrm>
            <a:prstGeom prst="can">
              <a:avLst>
                <a:gd name="adj" fmla="val 25774"/>
              </a:avLst>
            </a:prstGeom>
            <a:solidFill>
              <a:srgbClr val="407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142" name="Picture 2">
              <a:extLst>
                <a:ext uri="{FF2B5EF4-FFF2-40B4-BE49-F238E27FC236}">
                  <a16:creationId xmlns:a16="http://schemas.microsoft.com/office/drawing/2014/main" id="{9100E9F2-A2BF-4BE0-9451-340FAFFC55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538" y="2696021"/>
              <a:ext cx="696137" cy="178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" name="Picture 2">
              <a:extLst>
                <a:ext uri="{FF2B5EF4-FFF2-40B4-BE49-F238E27FC236}">
                  <a16:creationId xmlns:a16="http://schemas.microsoft.com/office/drawing/2014/main" id="{38F9FCBD-0933-40E0-ABEE-AF07020E4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611" y="2624185"/>
              <a:ext cx="560067" cy="143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4" name="Picture 8">
              <a:extLst>
                <a:ext uri="{FF2B5EF4-FFF2-40B4-BE49-F238E27FC236}">
                  <a16:creationId xmlns:a16="http://schemas.microsoft.com/office/drawing/2014/main" id="{E78EAAFE-2374-43ED-A1DA-2C517D47F8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281" y="2742024"/>
              <a:ext cx="161257" cy="148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5" name="Rektangel med rundade hörn 190">
              <a:extLst>
                <a:ext uri="{FF2B5EF4-FFF2-40B4-BE49-F238E27FC236}">
                  <a16:creationId xmlns:a16="http://schemas.microsoft.com/office/drawing/2014/main" id="{F294997F-BFBA-41CC-8000-4F6F2D2B6B06}"/>
                </a:ext>
              </a:extLst>
            </p:cNvPr>
            <p:cNvSpPr/>
            <p:nvPr/>
          </p:nvSpPr>
          <p:spPr>
            <a:xfrm>
              <a:off x="5042733" y="5516366"/>
              <a:ext cx="1484311" cy="36195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6" name="Magnetskiva 191">
              <a:extLst>
                <a:ext uri="{FF2B5EF4-FFF2-40B4-BE49-F238E27FC236}">
                  <a16:creationId xmlns:a16="http://schemas.microsoft.com/office/drawing/2014/main" id="{AD5478AF-8CE4-4E42-B88A-C22C711875D0}"/>
                </a:ext>
              </a:extLst>
            </p:cNvPr>
            <p:cNvSpPr/>
            <p:nvPr/>
          </p:nvSpPr>
          <p:spPr>
            <a:xfrm>
              <a:off x="5158594" y="5562334"/>
              <a:ext cx="220446" cy="270015"/>
            </a:xfrm>
            <a:prstGeom prst="flowChartMagneticDisk">
              <a:avLst/>
            </a:prstGeom>
            <a:solidFill>
              <a:srgbClr val="A75154"/>
            </a:solidFill>
            <a:ln>
              <a:solidFill>
                <a:srgbClr val="7C3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7" name="Magnetskiva 192">
              <a:extLst>
                <a:ext uri="{FF2B5EF4-FFF2-40B4-BE49-F238E27FC236}">
                  <a16:creationId xmlns:a16="http://schemas.microsoft.com/office/drawing/2014/main" id="{FE1E139D-2604-45BA-B6F1-F686089D5DCC}"/>
                </a:ext>
              </a:extLst>
            </p:cNvPr>
            <p:cNvSpPr/>
            <p:nvPr/>
          </p:nvSpPr>
          <p:spPr>
            <a:xfrm>
              <a:off x="5500396" y="5562334"/>
              <a:ext cx="220446" cy="270015"/>
            </a:xfrm>
            <a:prstGeom prst="flowChartMagneticDisk">
              <a:avLst/>
            </a:prstGeom>
            <a:solidFill>
              <a:srgbClr val="A75154"/>
            </a:solidFill>
            <a:ln>
              <a:solidFill>
                <a:srgbClr val="7C3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8" name="Magnetskiva 193">
              <a:extLst>
                <a:ext uri="{FF2B5EF4-FFF2-40B4-BE49-F238E27FC236}">
                  <a16:creationId xmlns:a16="http://schemas.microsoft.com/office/drawing/2014/main" id="{47830183-2157-4AD2-A101-298BB9C9A69A}"/>
                </a:ext>
              </a:extLst>
            </p:cNvPr>
            <p:cNvSpPr/>
            <p:nvPr/>
          </p:nvSpPr>
          <p:spPr>
            <a:xfrm>
              <a:off x="5843955" y="5562334"/>
              <a:ext cx="220446" cy="270015"/>
            </a:xfrm>
            <a:prstGeom prst="flowChartMagneticDisk">
              <a:avLst/>
            </a:prstGeom>
            <a:solidFill>
              <a:srgbClr val="A75154"/>
            </a:solidFill>
            <a:ln>
              <a:solidFill>
                <a:srgbClr val="7C3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9" name="Magnetskiva 194">
              <a:extLst>
                <a:ext uri="{FF2B5EF4-FFF2-40B4-BE49-F238E27FC236}">
                  <a16:creationId xmlns:a16="http://schemas.microsoft.com/office/drawing/2014/main" id="{901085E3-9432-4A50-8EDF-3050C49661E7}"/>
                </a:ext>
              </a:extLst>
            </p:cNvPr>
            <p:cNvSpPr/>
            <p:nvPr/>
          </p:nvSpPr>
          <p:spPr>
            <a:xfrm>
              <a:off x="6198657" y="5562334"/>
              <a:ext cx="220446" cy="270015"/>
            </a:xfrm>
            <a:prstGeom prst="flowChartMagneticDisk">
              <a:avLst/>
            </a:prstGeom>
            <a:solidFill>
              <a:srgbClr val="A75154"/>
            </a:solidFill>
            <a:ln>
              <a:solidFill>
                <a:srgbClr val="7C3C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50" name="Rektangel med rundade hörn 195">
              <a:extLst>
                <a:ext uri="{FF2B5EF4-FFF2-40B4-BE49-F238E27FC236}">
                  <a16:creationId xmlns:a16="http://schemas.microsoft.com/office/drawing/2014/main" id="{2EB812B5-C29D-412B-936F-1966DA5A4EB2}"/>
                </a:ext>
              </a:extLst>
            </p:cNvPr>
            <p:cNvSpPr/>
            <p:nvPr/>
          </p:nvSpPr>
          <p:spPr>
            <a:xfrm>
              <a:off x="5042733" y="4800993"/>
              <a:ext cx="1497010" cy="36195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51" name="Rektangel med rundade hörn 196">
              <a:extLst>
                <a:ext uri="{FF2B5EF4-FFF2-40B4-BE49-F238E27FC236}">
                  <a16:creationId xmlns:a16="http://schemas.microsoft.com/office/drawing/2014/main" id="{607B8144-4C60-424D-966B-19248977E10E}"/>
                </a:ext>
              </a:extLst>
            </p:cNvPr>
            <p:cNvSpPr/>
            <p:nvPr/>
          </p:nvSpPr>
          <p:spPr>
            <a:xfrm>
              <a:off x="5090047" y="4962636"/>
              <a:ext cx="1404000" cy="45719"/>
            </a:xfrm>
            <a:prstGeom prst="roundRect">
              <a:avLst/>
            </a:prstGeom>
            <a:solidFill>
              <a:srgbClr val="A75154"/>
            </a:solidFill>
            <a:ln>
              <a:solidFill>
                <a:srgbClr val="A751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pic>
          <p:nvPicPr>
            <p:cNvPr id="152" name="Picture 3">
              <a:extLst>
                <a:ext uri="{FF2B5EF4-FFF2-40B4-BE49-F238E27FC236}">
                  <a16:creationId xmlns:a16="http://schemas.microsoft.com/office/drawing/2014/main" id="{0E5765A5-FD75-4BF3-8DA0-B7F2300FE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908" y="4839989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" name="Picture 3">
              <a:extLst>
                <a:ext uri="{FF2B5EF4-FFF2-40B4-BE49-F238E27FC236}">
                  <a16:creationId xmlns:a16="http://schemas.microsoft.com/office/drawing/2014/main" id="{7837D14B-4CFD-445A-9510-3656C4413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485" y="4839989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4" name="Picture 3">
              <a:extLst>
                <a:ext uri="{FF2B5EF4-FFF2-40B4-BE49-F238E27FC236}">
                  <a16:creationId xmlns:a16="http://schemas.microsoft.com/office/drawing/2014/main" id="{33121997-3EFD-4841-8E35-79AFEF3DD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287" y="4839989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5" name="Picture 3">
              <a:extLst>
                <a:ext uri="{FF2B5EF4-FFF2-40B4-BE49-F238E27FC236}">
                  <a16:creationId xmlns:a16="http://schemas.microsoft.com/office/drawing/2014/main" id="{32C0B6C8-2B86-4BAB-9E20-2460CAF91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3509" y="4839989"/>
              <a:ext cx="288000" cy="28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6" name="Picture 2">
              <a:extLst>
                <a:ext uri="{FF2B5EF4-FFF2-40B4-BE49-F238E27FC236}">
                  <a16:creationId xmlns:a16="http://schemas.microsoft.com/office/drawing/2014/main" id="{8BB6E168-AF01-4F86-B124-3573A12649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5212" y="2100985"/>
              <a:ext cx="447915" cy="479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57" name="Rak 202">
              <a:extLst>
                <a:ext uri="{FF2B5EF4-FFF2-40B4-BE49-F238E27FC236}">
                  <a16:creationId xmlns:a16="http://schemas.microsoft.com/office/drawing/2014/main" id="{A370559B-4537-4F7F-BD29-5F9744019FB1}"/>
                </a:ext>
              </a:extLst>
            </p:cNvPr>
            <p:cNvCxnSpPr/>
            <p:nvPr/>
          </p:nvCxnSpPr>
          <p:spPr>
            <a:xfrm>
              <a:off x="4947089" y="3459987"/>
              <a:ext cx="144000" cy="0"/>
            </a:xfrm>
            <a:prstGeom prst="line">
              <a:avLst/>
            </a:prstGeom>
            <a:ln w="57150">
              <a:solidFill>
                <a:srgbClr val="7C3C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8" name="Pil: höger 157">
            <a:extLst>
              <a:ext uri="{FF2B5EF4-FFF2-40B4-BE49-F238E27FC236}">
                <a16:creationId xmlns:a16="http://schemas.microsoft.com/office/drawing/2014/main" id="{A7848F48-2445-4679-A179-2C6A088EF2C6}"/>
              </a:ext>
            </a:extLst>
          </p:cNvPr>
          <p:cNvSpPr/>
          <p:nvPr/>
        </p:nvSpPr>
        <p:spPr>
          <a:xfrm>
            <a:off x="4739197" y="3936367"/>
            <a:ext cx="860718" cy="35196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59" name="Bildobjekt 158">
            <a:extLst>
              <a:ext uri="{FF2B5EF4-FFF2-40B4-BE49-F238E27FC236}">
                <a16:creationId xmlns:a16="http://schemas.microsoft.com/office/drawing/2014/main" id="{1898B27D-3529-4812-A781-CC3ED6BF023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2569" y="4214653"/>
            <a:ext cx="3983831" cy="2195336"/>
          </a:xfrm>
          <a:prstGeom prst="rect">
            <a:avLst/>
          </a:prstGeom>
        </p:spPr>
      </p:pic>
      <p:sp>
        <p:nvSpPr>
          <p:cNvPr id="160" name="Rubrik 1">
            <a:extLst>
              <a:ext uri="{FF2B5EF4-FFF2-40B4-BE49-F238E27FC236}">
                <a16:creationId xmlns:a16="http://schemas.microsoft.com/office/drawing/2014/main" id="{DB7CA11C-9F11-4EE3-BA8D-DD756E88D782}"/>
              </a:ext>
            </a:extLst>
          </p:cNvPr>
          <p:cNvSpPr txBox="1">
            <a:spLocks/>
          </p:cNvSpPr>
          <p:nvPr/>
        </p:nvSpPr>
        <p:spPr>
          <a:xfrm>
            <a:off x="612569" y="723207"/>
            <a:ext cx="10515600" cy="21046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Det ska vi åstadkomma</a:t>
            </a:r>
            <a:br>
              <a:rPr kumimoji="0" lang="sv-SE" sz="3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</a:br>
            <a:r>
              <a:rPr kumimoji="0" lang="sv-SE" sz="2400" b="0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j-ea"/>
                <a:cs typeface="+mj-cs"/>
              </a:rPr>
              <a:t>informationen är enhetlig, nationellt tillgänglig och digital</a:t>
            </a:r>
          </a:p>
        </p:txBody>
      </p:sp>
    </p:spTree>
    <p:extLst>
      <p:ext uri="{BB962C8B-B14F-4D97-AF65-F5344CB8AC3E}">
        <p14:creationId xmlns:p14="http://schemas.microsoft.com/office/powerpoint/2010/main" val="261526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CB7F91B-D045-4C82-8E91-8FEBF8428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Utveckling av det offentliga åtagandet </a:t>
            </a:r>
            <a:r>
              <a:rPr lang="sv-SE" sz="2800" dirty="0"/>
              <a:t>enligt förslag i slutrapport</a:t>
            </a:r>
          </a:p>
        </p:txBody>
      </p:sp>
      <p:sp>
        <p:nvSpPr>
          <p:cNvPr id="4" name="Ellips 3">
            <a:extLst>
              <a:ext uri="{FF2B5EF4-FFF2-40B4-BE49-F238E27FC236}">
                <a16:creationId xmlns:a16="http://schemas.microsoft.com/office/drawing/2014/main" id="{D08BB958-1E15-4434-88F2-85A5628CC082}"/>
              </a:ext>
            </a:extLst>
          </p:cNvPr>
          <p:cNvSpPr/>
          <p:nvPr/>
        </p:nvSpPr>
        <p:spPr>
          <a:xfrm rot="20536860">
            <a:off x="5808132" y="2726268"/>
            <a:ext cx="8263464" cy="8263464"/>
          </a:xfrm>
          <a:prstGeom prst="ellipse">
            <a:avLst/>
          </a:prstGeom>
          <a:blipFill dpi="0" rotWithShape="1">
            <a:blip r:embed="rId3">
              <a:alphaModFix amt="54000"/>
            </a:blip>
            <a:srcRect/>
            <a:stretch>
              <a:fillRect l="-7000" t="-4000" r="-35000" b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1F26AF6-8F4D-4C4E-938F-020D20F71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69" y="2276930"/>
            <a:ext cx="8616098" cy="487480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/>
              <a:t>Kommuner åläggs att nationellt tillgängliggöra sin information genom infrastrukturen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/>
              <a:t>Lantmäteriet (med flera) åläggs nationellt samordningsansvar inom informations och infrastrukturområden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400" dirty="0"/>
              <a:t>Lantmäteriet ges mandat att agera Datavärd för att jämna ut skillnaden i den digitala mognadsgraden hos aktörer som producerar data</a:t>
            </a:r>
          </a:p>
        </p:txBody>
      </p:sp>
    </p:spTree>
    <p:extLst>
      <p:ext uri="{BB962C8B-B14F-4D97-AF65-F5344CB8AC3E}">
        <p14:creationId xmlns:p14="http://schemas.microsoft.com/office/powerpoint/2010/main" val="108303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24000" y="260648"/>
            <a:ext cx="8880000" cy="1080000"/>
          </a:xfrm>
          <a:effectLst/>
        </p:spPr>
        <p:txBody>
          <a:bodyPr>
            <a:normAutofit fontScale="90000"/>
          </a:bodyPr>
          <a:lstStyle/>
          <a:p>
            <a:r>
              <a:rPr lang="sv-SE" dirty="0"/>
              <a:t>Samverkansmodell </a:t>
            </a:r>
            <a:br>
              <a:rPr lang="sv-SE" dirty="0"/>
            </a:br>
            <a:r>
              <a:rPr lang="sv-SE" sz="2933" dirty="0"/>
              <a:t>Nationell plattform för access till sektorsinformation</a:t>
            </a:r>
            <a:endParaRPr lang="sv-SE" sz="160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DB782D3-493E-4F4B-BA54-9038496042C7}"/>
              </a:ext>
            </a:extLst>
          </p:cNvPr>
          <p:cNvSpPr/>
          <p:nvPr/>
        </p:nvSpPr>
        <p:spPr>
          <a:xfrm>
            <a:off x="4943873" y="5637249"/>
            <a:ext cx="2059202" cy="718202"/>
          </a:xfrm>
          <a:prstGeom prst="rect">
            <a:avLst/>
          </a:prstGeom>
          <a:effectLst/>
        </p:spPr>
        <p:txBody>
          <a:bodyPr wrap="none" lIns="121912" tIns="60956" rIns="121912" bIns="60956">
            <a:spAutoFit/>
          </a:bodyPr>
          <a:lstStyle/>
          <a:p>
            <a:pPr defTabSz="1219080">
              <a:defRPr/>
            </a:pPr>
            <a:r>
              <a:rPr lang="sv-SE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Producenter</a:t>
            </a:r>
          </a:p>
          <a:p>
            <a:pPr marL="228578" indent="-228578" defTabSz="1219080">
              <a:buFont typeface="Arial" panose="020B0604020202020204" pitchFamily="34" charset="0"/>
              <a:buChar char="•"/>
              <a:defRPr/>
            </a:pPr>
            <a:r>
              <a:rPr lang="sv-SE" sz="14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Informationsägare</a:t>
            </a: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A41E1E8E-0554-49FA-865C-40560B294F84}"/>
              </a:ext>
            </a:extLst>
          </p:cNvPr>
          <p:cNvSpPr/>
          <p:nvPr/>
        </p:nvSpPr>
        <p:spPr>
          <a:xfrm>
            <a:off x="8880314" y="3007790"/>
            <a:ext cx="2748493" cy="984877"/>
          </a:xfrm>
          <a:prstGeom prst="rect">
            <a:avLst/>
          </a:prstGeom>
        </p:spPr>
        <p:txBody>
          <a:bodyPr wrap="none" lIns="121912" tIns="60956" rIns="121912" bIns="60956">
            <a:spAutoFit/>
          </a:bodyPr>
          <a:lstStyle/>
          <a:p>
            <a:pPr defTabSz="1219080">
              <a:defRPr/>
            </a:pPr>
            <a:r>
              <a:rPr lang="sv-SE" sz="2400" b="1" dirty="0">
                <a:solidFill>
                  <a:srgbClr val="78B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Ledningsaktör</a:t>
            </a:r>
            <a:endParaRPr lang="sv-SE" sz="1467" b="1" dirty="0">
              <a:solidFill>
                <a:srgbClr val="78B8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78" indent="-228578" defTabSz="1219080">
              <a:buFont typeface="Arial" panose="020B0604020202020204" pitchFamily="34" charset="0"/>
              <a:buChar char="•"/>
              <a:defRPr/>
            </a:pPr>
            <a:r>
              <a:rPr lang="sv-SE" sz="1600" dirty="0">
                <a:solidFill>
                  <a:srgbClr val="78B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Ansvar: Datainfrastruktur</a:t>
            </a:r>
          </a:p>
          <a:p>
            <a:pPr marL="228578" indent="-228578" defTabSz="1219080">
              <a:buFont typeface="Arial" panose="020B0604020202020204" pitchFamily="34" charset="0"/>
              <a:buChar char="•"/>
              <a:defRPr/>
            </a:pPr>
            <a:r>
              <a:rPr lang="sv-SE" sz="1600" dirty="0">
                <a:solidFill>
                  <a:srgbClr val="78B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Övergripande datavärd</a:t>
            </a:r>
          </a:p>
        </p:txBody>
      </p:sp>
      <p:sp>
        <p:nvSpPr>
          <p:cNvPr id="111" name="Rektangel 110">
            <a:extLst>
              <a:ext uri="{FF2B5EF4-FFF2-40B4-BE49-F238E27FC236}">
                <a16:creationId xmlns:a16="http://schemas.microsoft.com/office/drawing/2014/main" id="{A124439C-A4F7-45EB-B847-EC43E042A2E4}"/>
              </a:ext>
            </a:extLst>
          </p:cNvPr>
          <p:cNvSpPr/>
          <p:nvPr/>
        </p:nvSpPr>
        <p:spPr>
          <a:xfrm>
            <a:off x="1199459" y="3007790"/>
            <a:ext cx="2365375" cy="1477319"/>
          </a:xfrm>
          <a:prstGeom prst="rect">
            <a:avLst/>
          </a:prstGeom>
        </p:spPr>
        <p:txBody>
          <a:bodyPr wrap="none" lIns="121912" tIns="60956" rIns="121912" bIns="60956">
            <a:spAutoFit/>
          </a:bodyPr>
          <a:lstStyle/>
          <a:p>
            <a:pPr defTabSz="1219080">
              <a:defRPr/>
            </a:pPr>
            <a:r>
              <a:rPr lang="sv-SE" sz="2400" b="1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Ledningsaktör</a:t>
            </a:r>
            <a:endParaRPr lang="sv-SE" sz="1467" b="1" dirty="0">
              <a:solidFill>
                <a:srgbClr val="C10B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78" indent="-228578" defTabSz="1219080">
              <a:buFont typeface="Arial" panose="020B0604020202020204" pitchFamily="34" charset="0"/>
              <a:buChar char="•"/>
              <a:defRPr/>
            </a:pPr>
            <a:r>
              <a:rPr lang="sv-SE" sz="1600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Ansvar: Sektor</a:t>
            </a:r>
          </a:p>
          <a:p>
            <a:pPr marL="228578" indent="-228578" defTabSz="1219080">
              <a:buFont typeface="Arial" panose="020B0604020202020204" pitchFamily="34" charset="0"/>
              <a:buChar char="•"/>
              <a:defRPr/>
            </a:pPr>
            <a:r>
              <a:rPr lang="sv-SE" sz="1600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Begrepp och </a:t>
            </a:r>
            <a:br>
              <a:rPr lang="sv-SE" sz="1600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600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informations-</a:t>
            </a:r>
            <a:br>
              <a:rPr lang="sv-SE" sz="1600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600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utbytesmodell</a:t>
            </a:r>
          </a:p>
        </p:txBody>
      </p:sp>
      <p:sp>
        <p:nvSpPr>
          <p:cNvPr id="3" name="Rektangel 2"/>
          <p:cNvSpPr/>
          <p:nvPr/>
        </p:nvSpPr>
        <p:spPr>
          <a:xfrm>
            <a:off x="855606" y="4942718"/>
            <a:ext cx="2456089" cy="16004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121912" tIns="60956" rIns="121912" bIns="60956">
            <a:spAutoFit/>
          </a:bodyPr>
          <a:lstStyle/>
          <a:p>
            <a:pPr defTabSz="1219080"/>
            <a:r>
              <a:rPr lang="sv-SE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Samhällsplanering, byggande och boende</a:t>
            </a:r>
          </a:p>
          <a:p>
            <a:pPr defTabSz="1219080"/>
            <a:r>
              <a:rPr lang="sv-SE" sz="1600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Boverket har ansvar </a:t>
            </a:r>
            <a:br>
              <a:rPr lang="sv-SE" sz="1600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600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 sektorn </a:t>
            </a:r>
            <a:br>
              <a:rPr lang="sv-SE" sz="1600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600" dirty="0">
                <a:solidFill>
                  <a:srgbClr val="78B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Lantmäteriet har ansvar för datainfrastrukturen</a:t>
            </a:r>
          </a:p>
        </p:txBody>
      </p:sp>
      <p:sp>
        <p:nvSpPr>
          <p:cNvPr id="94" name="Rektangel 93">
            <a:extLst>
              <a:ext uri="{FF2B5EF4-FFF2-40B4-BE49-F238E27FC236}">
                <a16:creationId xmlns:a16="http://schemas.microsoft.com/office/drawing/2014/main" id="{7DB782D3-493E-4F4B-BA54-9038496042C7}"/>
              </a:ext>
            </a:extLst>
          </p:cNvPr>
          <p:cNvSpPr/>
          <p:nvPr/>
        </p:nvSpPr>
        <p:spPr>
          <a:xfrm>
            <a:off x="7070151" y="5893725"/>
            <a:ext cx="4192632" cy="902868"/>
          </a:xfrm>
          <a:prstGeom prst="rect">
            <a:avLst/>
          </a:prstGeom>
          <a:effectLst/>
        </p:spPr>
        <p:txBody>
          <a:bodyPr wrap="square" lIns="121912" tIns="60956" rIns="121912" bIns="60956">
            <a:spAutoFit/>
          </a:bodyPr>
          <a:lstStyle/>
          <a:p>
            <a:pPr defTabSz="1219080">
              <a:defRPr/>
            </a:pPr>
            <a:r>
              <a:rPr lang="sv-SE" sz="1467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Datavärd</a:t>
            </a:r>
          </a:p>
          <a:p>
            <a:pPr marL="228578" indent="-228578" defTabSz="1219080">
              <a:buFont typeface="Arial" panose="020B0604020202020204" pitchFamily="34" charset="0"/>
              <a:buChar char="•"/>
              <a:defRPr/>
            </a:pPr>
            <a:r>
              <a:rPr lang="sv-SE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Agerar på uppdrag av producent</a:t>
            </a:r>
          </a:p>
          <a:p>
            <a:pPr marL="228578" indent="-228578" defTabSz="1219080">
              <a:buFont typeface="Arial" panose="020B0604020202020204" pitchFamily="34" charset="0"/>
              <a:buChar char="•"/>
              <a:defRPr/>
            </a:pPr>
            <a:r>
              <a:rPr lang="sv-SE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Följer krav på begrepp/informationsutbytesmodell och datainfrastruktur</a:t>
            </a:r>
          </a:p>
        </p:txBody>
      </p:sp>
      <p:sp>
        <p:nvSpPr>
          <p:cNvPr id="92" name="Rektangel 91">
            <a:extLst>
              <a:ext uri="{FF2B5EF4-FFF2-40B4-BE49-F238E27FC236}">
                <a16:creationId xmlns:a16="http://schemas.microsoft.com/office/drawing/2014/main" id="{7DB782D3-493E-4F4B-BA54-9038496042C7}"/>
              </a:ext>
            </a:extLst>
          </p:cNvPr>
          <p:cNvSpPr/>
          <p:nvPr/>
        </p:nvSpPr>
        <p:spPr>
          <a:xfrm>
            <a:off x="6177528" y="1402911"/>
            <a:ext cx="4243781" cy="718202"/>
          </a:xfrm>
          <a:prstGeom prst="rect">
            <a:avLst/>
          </a:prstGeom>
          <a:effectLst/>
        </p:spPr>
        <p:txBody>
          <a:bodyPr wrap="square" lIns="121912" tIns="60956" rIns="121912" bIns="60956">
            <a:spAutoFit/>
          </a:bodyPr>
          <a:lstStyle/>
          <a:p>
            <a:pPr defTabSz="1219080">
              <a:defRPr/>
            </a:pPr>
            <a:r>
              <a:rPr lang="sv-SE" sz="1467" b="1" i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Tjänsteleverantör?</a:t>
            </a:r>
          </a:p>
          <a:p>
            <a:pPr marL="228578" indent="-228578" defTabSz="1219080">
              <a:buFont typeface="Arial" panose="020B0604020202020204" pitchFamily="34" charset="0"/>
              <a:buChar char="•"/>
              <a:defRPr/>
            </a:pPr>
            <a:r>
              <a:rPr lang="sv-SE" sz="1200" i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Agerar på behov från konsumenter</a:t>
            </a:r>
          </a:p>
          <a:p>
            <a:pPr marL="228578" indent="-228578" defTabSz="1219080">
              <a:buFont typeface="Arial" panose="020B0604020202020204" pitchFamily="34" charset="0"/>
              <a:buChar char="•"/>
              <a:defRPr/>
            </a:pPr>
            <a:r>
              <a:rPr lang="sv-SE" sz="1200" i="1" dirty="0">
                <a:solidFill>
                  <a:prstClr val="white">
                    <a:lumMod val="8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 ha uppdrag att skapa nationell tjänst</a:t>
            </a:r>
          </a:p>
        </p:txBody>
      </p:sp>
      <p:grpSp>
        <p:nvGrpSpPr>
          <p:cNvPr id="95" name="Grupp 94"/>
          <p:cNvGrpSpPr>
            <a:grpSpLocks noChangeAspect="1"/>
          </p:cNvGrpSpPr>
          <p:nvPr/>
        </p:nvGrpSpPr>
        <p:grpSpPr>
          <a:xfrm>
            <a:off x="7505669" y="5004925"/>
            <a:ext cx="494019" cy="493736"/>
            <a:chOff x="5629250" y="4993183"/>
            <a:chExt cx="578927" cy="578597"/>
          </a:xfrm>
          <a:effectLst/>
        </p:grpSpPr>
        <p:sp>
          <p:nvSpPr>
            <p:cNvPr id="96" name="Ellips 95">
              <a:extLst>
                <a:ext uri="{FF2B5EF4-FFF2-40B4-BE49-F238E27FC236}">
                  <a16:creationId xmlns:a16="http://schemas.microsoft.com/office/drawing/2014/main" id="{94672DDE-5670-4B18-96C2-D2798B9EC7E5}"/>
                </a:ext>
              </a:extLst>
            </p:cNvPr>
            <p:cNvSpPr/>
            <p:nvPr/>
          </p:nvSpPr>
          <p:spPr>
            <a:xfrm>
              <a:off x="5652722" y="5014028"/>
              <a:ext cx="532313" cy="536907"/>
            </a:xfrm>
            <a:prstGeom prst="ellipse">
              <a:avLst/>
            </a:prstGeom>
            <a:solidFill>
              <a:srgbClr val="B6CBD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Bildobjekt 97">
              <a:extLst>
                <a:ext uri="{FF2B5EF4-FFF2-40B4-BE49-F238E27FC236}">
                  <a16:creationId xmlns:a16="http://schemas.microsoft.com/office/drawing/2014/main" id="{BA79D2A5-FA69-4137-8DF3-363DF5E85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580" y="4993183"/>
              <a:ext cx="578597" cy="578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99" name="Ellips 98">
              <a:extLst>
                <a:ext uri="{FF2B5EF4-FFF2-40B4-BE49-F238E27FC236}">
                  <a16:creationId xmlns:a16="http://schemas.microsoft.com/office/drawing/2014/main" id="{8C4824F7-582A-4A97-9C71-FE81076C6A34}"/>
                </a:ext>
              </a:extLst>
            </p:cNvPr>
            <p:cNvSpPr/>
            <p:nvPr/>
          </p:nvSpPr>
          <p:spPr>
            <a:xfrm rot="18900000">
              <a:off x="5629250" y="5001204"/>
              <a:ext cx="556598" cy="5597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0" name="Rektangel: rundade hörn 33">
            <a:extLst>
              <a:ext uri="{FF2B5EF4-FFF2-40B4-BE49-F238E27FC236}">
                <a16:creationId xmlns:a16="http://schemas.microsoft.com/office/drawing/2014/main" id="{7E13A955-0E54-4FC9-B9CE-FFB22C9ED512}"/>
              </a:ext>
            </a:extLst>
          </p:cNvPr>
          <p:cNvSpPr/>
          <p:nvPr/>
        </p:nvSpPr>
        <p:spPr>
          <a:xfrm>
            <a:off x="4639856" y="3461085"/>
            <a:ext cx="3214765" cy="970459"/>
          </a:xfrm>
          <a:prstGeom prst="roundRect">
            <a:avLst/>
          </a:prstGeom>
          <a:solidFill>
            <a:srgbClr val="78B82A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2396" tIns="60956" rIns="62396" bIns="60956" rtlCol="0" anchor="ctr"/>
          <a:lstStyle/>
          <a:p>
            <a:pPr algn="ctr" defTabSz="1219080">
              <a:tabLst>
                <a:tab pos="4431857" algn="r"/>
              </a:tabLst>
              <a:defRPr/>
            </a:pPr>
            <a:r>
              <a:rPr lang="sv-SE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Åtkomst</a:t>
            </a:r>
          </a:p>
          <a:p>
            <a:pPr algn="ctr" defTabSz="1219080">
              <a:tabLst>
                <a:tab pos="4431857" algn="r"/>
              </a:tabLst>
              <a:defRPr/>
            </a:pPr>
            <a:r>
              <a:rPr lang="sv-SE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Datainfrastruktur</a:t>
            </a:r>
          </a:p>
          <a:p>
            <a:pPr algn="ctr" defTabSz="1219080">
              <a:tabLst>
                <a:tab pos="4431857" algn="r"/>
              </a:tabLst>
              <a:defRPr/>
            </a:pPr>
            <a:r>
              <a:rPr lang="sv-SE" sz="1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Anslutning</a:t>
            </a:r>
            <a:r>
              <a:rPr lang="sv-SE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2" name="Ellips 101">
            <a:extLst>
              <a:ext uri="{FF2B5EF4-FFF2-40B4-BE49-F238E27FC236}">
                <a16:creationId xmlns:a16="http://schemas.microsoft.com/office/drawing/2014/main" id="{45CFC77F-3B10-4525-A430-A75CF0C09E7E}"/>
              </a:ext>
            </a:extLst>
          </p:cNvPr>
          <p:cNvSpPr/>
          <p:nvPr/>
        </p:nvSpPr>
        <p:spPr>
          <a:xfrm rot="19916418">
            <a:off x="5014213" y="3582450"/>
            <a:ext cx="179515" cy="18469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Ellips 102">
            <a:extLst>
              <a:ext uri="{FF2B5EF4-FFF2-40B4-BE49-F238E27FC236}">
                <a16:creationId xmlns:a16="http://schemas.microsoft.com/office/drawing/2014/main" id="{71199C98-0FAA-4D5F-9B81-D5ED77B54C68}"/>
              </a:ext>
            </a:extLst>
          </p:cNvPr>
          <p:cNvSpPr/>
          <p:nvPr/>
        </p:nvSpPr>
        <p:spPr>
          <a:xfrm rot="697698">
            <a:off x="6931261" y="3598208"/>
            <a:ext cx="179515" cy="18469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Ellips 103">
            <a:extLst>
              <a:ext uri="{FF2B5EF4-FFF2-40B4-BE49-F238E27FC236}">
                <a16:creationId xmlns:a16="http://schemas.microsoft.com/office/drawing/2014/main" id="{A91779AC-2585-4424-934F-860CF01A1715}"/>
              </a:ext>
            </a:extLst>
          </p:cNvPr>
          <p:cNvSpPr/>
          <p:nvPr/>
        </p:nvSpPr>
        <p:spPr>
          <a:xfrm rot="20626049">
            <a:off x="5360905" y="3582441"/>
            <a:ext cx="179515" cy="18469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Ellips 105">
            <a:extLst>
              <a:ext uri="{FF2B5EF4-FFF2-40B4-BE49-F238E27FC236}">
                <a16:creationId xmlns:a16="http://schemas.microsoft.com/office/drawing/2014/main" id="{8B4DEA3F-0C90-4578-9FDD-F4945F65A772}"/>
              </a:ext>
            </a:extLst>
          </p:cNvPr>
          <p:cNvSpPr/>
          <p:nvPr/>
        </p:nvSpPr>
        <p:spPr>
          <a:xfrm rot="1578259">
            <a:off x="7271725" y="3598200"/>
            <a:ext cx="179515" cy="18469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Ellips 107">
            <a:extLst>
              <a:ext uri="{FF2B5EF4-FFF2-40B4-BE49-F238E27FC236}">
                <a16:creationId xmlns:a16="http://schemas.microsoft.com/office/drawing/2014/main" id="{D68C9869-3ADA-4663-A688-7E72CAC054FB}"/>
              </a:ext>
            </a:extLst>
          </p:cNvPr>
          <p:cNvSpPr/>
          <p:nvPr/>
        </p:nvSpPr>
        <p:spPr>
          <a:xfrm rot="2997639">
            <a:off x="5018273" y="4172062"/>
            <a:ext cx="179515" cy="18469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Ellips 125">
            <a:extLst>
              <a:ext uri="{FF2B5EF4-FFF2-40B4-BE49-F238E27FC236}">
                <a16:creationId xmlns:a16="http://schemas.microsoft.com/office/drawing/2014/main" id="{F31B0355-8579-4CA1-9585-D1702846D73B}"/>
              </a:ext>
            </a:extLst>
          </p:cNvPr>
          <p:cNvSpPr/>
          <p:nvPr/>
        </p:nvSpPr>
        <p:spPr>
          <a:xfrm rot="19855075">
            <a:off x="5360693" y="4162857"/>
            <a:ext cx="179515" cy="18469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Ellips 142">
            <a:extLst>
              <a:ext uri="{FF2B5EF4-FFF2-40B4-BE49-F238E27FC236}">
                <a16:creationId xmlns:a16="http://schemas.microsoft.com/office/drawing/2014/main" id="{DA1BAACC-60B8-4D58-9BA8-1E651A7F682E}"/>
              </a:ext>
            </a:extLst>
          </p:cNvPr>
          <p:cNvSpPr/>
          <p:nvPr/>
        </p:nvSpPr>
        <p:spPr>
          <a:xfrm rot="2866185">
            <a:off x="6931565" y="4172654"/>
            <a:ext cx="179515" cy="18469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Ellips 143">
            <a:extLst>
              <a:ext uri="{FF2B5EF4-FFF2-40B4-BE49-F238E27FC236}">
                <a16:creationId xmlns:a16="http://schemas.microsoft.com/office/drawing/2014/main" id="{BC9811D8-4139-406F-B253-2F03EB51CA56}"/>
              </a:ext>
            </a:extLst>
          </p:cNvPr>
          <p:cNvSpPr/>
          <p:nvPr/>
        </p:nvSpPr>
        <p:spPr>
          <a:xfrm rot="19800000">
            <a:off x="7285513" y="4172645"/>
            <a:ext cx="179515" cy="18469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5" name="Grupp 144"/>
          <p:cNvGrpSpPr>
            <a:grpSpLocks noChangeAspect="1"/>
          </p:cNvGrpSpPr>
          <p:nvPr/>
        </p:nvGrpSpPr>
        <p:grpSpPr>
          <a:xfrm>
            <a:off x="8386573" y="3637729"/>
            <a:ext cx="493736" cy="493736"/>
            <a:chOff x="6516215" y="3679348"/>
            <a:chExt cx="578597" cy="578597"/>
          </a:xfrm>
        </p:grpSpPr>
        <p:sp>
          <p:nvSpPr>
            <p:cNvPr id="146" name="Ellips 145">
              <a:extLst>
                <a:ext uri="{FF2B5EF4-FFF2-40B4-BE49-F238E27FC236}">
                  <a16:creationId xmlns:a16="http://schemas.microsoft.com/office/drawing/2014/main" id="{00FDA620-7935-4C6F-A390-DD01E3B0429F}"/>
                </a:ext>
              </a:extLst>
            </p:cNvPr>
            <p:cNvSpPr/>
            <p:nvPr/>
          </p:nvSpPr>
          <p:spPr>
            <a:xfrm>
              <a:off x="6539358" y="3700193"/>
              <a:ext cx="532313" cy="536907"/>
            </a:xfrm>
            <a:prstGeom prst="ellipse">
              <a:avLst/>
            </a:prstGeom>
            <a:solidFill>
              <a:srgbClr val="78B82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7" name="Bildobjekt 146">
              <a:extLst>
                <a:ext uri="{FF2B5EF4-FFF2-40B4-BE49-F238E27FC236}">
                  <a16:creationId xmlns:a16="http://schemas.microsoft.com/office/drawing/2014/main" id="{17B99D9A-3345-4FFC-9CF8-F5FD420EF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6215" y="3679348"/>
              <a:ext cx="578597" cy="578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48" name="Ellips 147">
              <a:extLst>
                <a:ext uri="{FF2B5EF4-FFF2-40B4-BE49-F238E27FC236}">
                  <a16:creationId xmlns:a16="http://schemas.microsoft.com/office/drawing/2014/main" id="{8F46C2ED-FFBA-4686-AEED-97DE81D083EE}"/>
                </a:ext>
              </a:extLst>
            </p:cNvPr>
            <p:cNvSpPr/>
            <p:nvPr/>
          </p:nvSpPr>
          <p:spPr>
            <a:xfrm rot="18900000">
              <a:off x="6527215" y="3688765"/>
              <a:ext cx="556598" cy="5597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6" name="Rak pilkoppling 398">
            <a:extLst>
              <a:ext uri="{FF2B5EF4-FFF2-40B4-BE49-F238E27FC236}">
                <a16:creationId xmlns:a16="http://schemas.microsoft.com/office/drawing/2014/main" id="{DC3DD6FE-46B7-4038-B7F7-D9D49648B3EE}"/>
              </a:ext>
            </a:extLst>
          </p:cNvPr>
          <p:cNvCxnSpPr>
            <a:cxnSpLocks/>
            <a:stCxn id="148" idx="1"/>
          </p:cNvCxnSpPr>
          <p:nvPr/>
        </p:nvCxnSpPr>
        <p:spPr>
          <a:xfrm flipH="1" flipV="1">
            <a:off x="7556613" y="3690557"/>
            <a:ext cx="838672" cy="19336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Rak pilkoppling 399">
            <a:extLst>
              <a:ext uri="{FF2B5EF4-FFF2-40B4-BE49-F238E27FC236}">
                <a16:creationId xmlns:a16="http://schemas.microsoft.com/office/drawing/2014/main" id="{1A4622B8-1A83-4A1D-850A-090D2B91B976}"/>
              </a:ext>
            </a:extLst>
          </p:cNvPr>
          <p:cNvCxnSpPr>
            <a:cxnSpLocks/>
            <a:stCxn id="148" idx="1"/>
          </p:cNvCxnSpPr>
          <p:nvPr/>
        </p:nvCxnSpPr>
        <p:spPr>
          <a:xfrm flipH="1">
            <a:off x="7556613" y="3883926"/>
            <a:ext cx="838672" cy="371279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Rak koppling 213">
            <a:extLst>
              <a:ext uri="{FF2B5EF4-FFF2-40B4-BE49-F238E27FC236}">
                <a16:creationId xmlns:a16="http://schemas.microsoft.com/office/drawing/2014/main" id="{9D9A1904-CBF6-430D-B39A-9D581809B7C8}"/>
              </a:ext>
            </a:extLst>
          </p:cNvPr>
          <p:cNvCxnSpPr>
            <a:cxnSpLocks/>
            <a:endCxn id="202" idx="7"/>
          </p:cNvCxnSpPr>
          <p:nvPr/>
        </p:nvCxnSpPr>
        <p:spPr>
          <a:xfrm flipH="1">
            <a:off x="4888831" y="4367321"/>
            <a:ext cx="219200" cy="64512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Rak koppling 216">
            <a:extLst>
              <a:ext uri="{FF2B5EF4-FFF2-40B4-BE49-F238E27FC236}">
                <a16:creationId xmlns:a16="http://schemas.microsoft.com/office/drawing/2014/main" id="{2401B265-874C-4237-9E3A-DAB2A13974D9}"/>
              </a:ext>
            </a:extLst>
          </p:cNvPr>
          <p:cNvCxnSpPr>
            <a:cxnSpLocks/>
            <a:stCxn id="126" idx="3"/>
            <a:endCxn id="206" idx="7"/>
          </p:cNvCxnSpPr>
          <p:nvPr/>
        </p:nvCxnSpPr>
        <p:spPr>
          <a:xfrm>
            <a:off x="5426729" y="4343122"/>
            <a:ext cx="413321" cy="66932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Rak koppling 219">
            <a:extLst>
              <a:ext uri="{FF2B5EF4-FFF2-40B4-BE49-F238E27FC236}">
                <a16:creationId xmlns:a16="http://schemas.microsoft.com/office/drawing/2014/main" id="{47BA14F2-DC6F-429A-87B3-8BA677C5F765}"/>
              </a:ext>
            </a:extLst>
          </p:cNvPr>
          <p:cNvCxnSpPr>
            <a:cxnSpLocks/>
            <a:stCxn id="143" idx="5"/>
            <a:endCxn id="210" idx="7"/>
          </p:cNvCxnSpPr>
          <p:nvPr/>
        </p:nvCxnSpPr>
        <p:spPr>
          <a:xfrm flipH="1">
            <a:off x="6791265" y="4355888"/>
            <a:ext cx="224367" cy="65656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Rak koppling 222">
            <a:extLst>
              <a:ext uri="{FF2B5EF4-FFF2-40B4-BE49-F238E27FC236}">
                <a16:creationId xmlns:a16="http://schemas.microsoft.com/office/drawing/2014/main" id="{BB7D1511-6C73-40DD-A2C1-FFE0597AC2E6}"/>
              </a:ext>
            </a:extLst>
          </p:cNvPr>
          <p:cNvCxnSpPr>
            <a:cxnSpLocks/>
            <a:stCxn id="144" idx="4"/>
            <a:endCxn id="99" idx="7"/>
          </p:cNvCxnSpPr>
          <p:nvPr/>
        </p:nvCxnSpPr>
        <p:spPr>
          <a:xfrm>
            <a:off x="7421448" y="4344970"/>
            <a:ext cx="321029" cy="66747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ulle: lodrät 371">
            <a:extLst>
              <a:ext uri="{FF2B5EF4-FFF2-40B4-BE49-F238E27FC236}">
                <a16:creationId xmlns:a16="http://schemas.microsoft.com/office/drawing/2014/main" id="{17773192-2310-4994-8D95-C2FC65743197}"/>
              </a:ext>
            </a:extLst>
          </p:cNvPr>
          <p:cNvSpPr>
            <a:spLocks noChangeAspect="1"/>
          </p:cNvSpPr>
          <p:nvPr/>
        </p:nvSpPr>
        <p:spPr>
          <a:xfrm>
            <a:off x="4847873" y="4581129"/>
            <a:ext cx="255867" cy="256200"/>
          </a:xfrm>
          <a:prstGeom prst="verticalScroll">
            <a:avLst/>
          </a:prstGeom>
          <a:solidFill>
            <a:srgbClr val="C10B25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Rulle: lodrät 372">
            <a:extLst>
              <a:ext uri="{FF2B5EF4-FFF2-40B4-BE49-F238E27FC236}">
                <a16:creationId xmlns:a16="http://schemas.microsoft.com/office/drawing/2014/main" id="{D8EC2237-C10E-4272-BD62-E7228624BBBD}"/>
              </a:ext>
            </a:extLst>
          </p:cNvPr>
          <p:cNvSpPr>
            <a:spLocks noChangeAspect="1"/>
          </p:cNvSpPr>
          <p:nvPr/>
        </p:nvSpPr>
        <p:spPr>
          <a:xfrm>
            <a:off x="7504369" y="4581129"/>
            <a:ext cx="255867" cy="256200"/>
          </a:xfrm>
          <a:prstGeom prst="verticalScroll">
            <a:avLst/>
          </a:prstGeom>
          <a:solidFill>
            <a:srgbClr val="B6CBD8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ulle: lodrät 373">
            <a:extLst>
              <a:ext uri="{FF2B5EF4-FFF2-40B4-BE49-F238E27FC236}">
                <a16:creationId xmlns:a16="http://schemas.microsoft.com/office/drawing/2014/main" id="{8F39253D-F860-4D10-A853-8A7A1BD426EE}"/>
              </a:ext>
            </a:extLst>
          </p:cNvPr>
          <p:cNvSpPr>
            <a:spLocks noChangeAspect="1"/>
          </p:cNvSpPr>
          <p:nvPr/>
        </p:nvSpPr>
        <p:spPr>
          <a:xfrm>
            <a:off x="6750329" y="4581129"/>
            <a:ext cx="255867" cy="256200"/>
          </a:xfrm>
          <a:prstGeom prst="verticalScroll">
            <a:avLst/>
          </a:prstGeom>
          <a:solidFill>
            <a:srgbClr val="C10B25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Rulle: lodrät 374">
            <a:extLst>
              <a:ext uri="{FF2B5EF4-FFF2-40B4-BE49-F238E27FC236}">
                <a16:creationId xmlns:a16="http://schemas.microsoft.com/office/drawing/2014/main" id="{9929AA8C-F07D-4550-B8F8-A9E89EE23DBF}"/>
              </a:ext>
            </a:extLst>
          </p:cNvPr>
          <p:cNvSpPr>
            <a:spLocks noChangeAspect="1"/>
          </p:cNvSpPr>
          <p:nvPr/>
        </p:nvSpPr>
        <p:spPr>
          <a:xfrm>
            <a:off x="5535581" y="4581129"/>
            <a:ext cx="255867" cy="256200"/>
          </a:xfrm>
          <a:prstGeom prst="verticalScroll">
            <a:avLst/>
          </a:prstGeom>
          <a:solidFill>
            <a:srgbClr val="C10B25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9" name="Grupp 168"/>
          <p:cNvGrpSpPr>
            <a:grpSpLocks noChangeAspect="1"/>
          </p:cNvGrpSpPr>
          <p:nvPr/>
        </p:nvGrpSpPr>
        <p:grpSpPr>
          <a:xfrm>
            <a:off x="7536165" y="2379494"/>
            <a:ext cx="494441" cy="495279"/>
            <a:chOff x="5816540" y="2198307"/>
            <a:chExt cx="579424" cy="580405"/>
          </a:xfrm>
          <a:effectLst/>
        </p:grpSpPr>
        <p:sp>
          <p:nvSpPr>
            <p:cNvPr id="170" name="Ellips 169">
              <a:extLst>
                <a:ext uri="{FF2B5EF4-FFF2-40B4-BE49-F238E27FC236}">
                  <a16:creationId xmlns:a16="http://schemas.microsoft.com/office/drawing/2014/main" id="{61F8DF35-577E-4474-94DF-254DD92F55CA}"/>
                </a:ext>
              </a:extLst>
            </p:cNvPr>
            <p:cNvSpPr/>
            <p:nvPr/>
          </p:nvSpPr>
          <p:spPr>
            <a:xfrm>
              <a:off x="5840509" y="2219152"/>
              <a:ext cx="532313" cy="536907"/>
            </a:xfrm>
            <a:prstGeom prst="ellipse">
              <a:avLst/>
            </a:prstGeom>
            <a:solidFill>
              <a:srgbClr val="FDC7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1" name="Bildobjekt 170">
              <a:extLst>
                <a:ext uri="{FF2B5EF4-FFF2-40B4-BE49-F238E27FC236}">
                  <a16:creationId xmlns:a16="http://schemas.microsoft.com/office/drawing/2014/main" id="{4558CFDF-29D2-4DE6-BAB9-395099691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367" y="2198307"/>
              <a:ext cx="578597" cy="578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72" name="Ellips 171">
              <a:extLst>
                <a:ext uri="{FF2B5EF4-FFF2-40B4-BE49-F238E27FC236}">
                  <a16:creationId xmlns:a16="http://schemas.microsoft.com/office/drawing/2014/main" id="{BA03AA9B-6C0E-4953-A3FA-D386A1513C9A}"/>
                </a:ext>
              </a:extLst>
            </p:cNvPr>
            <p:cNvSpPr/>
            <p:nvPr/>
          </p:nvSpPr>
          <p:spPr>
            <a:xfrm rot="18900000">
              <a:off x="5816540" y="2218949"/>
              <a:ext cx="556598" cy="5597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3" name="Rak koppling 170">
            <a:extLst>
              <a:ext uri="{FF2B5EF4-FFF2-40B4-BE49-F238E27FC236}">
                <a16:creationId xmlns:a16="http://schemas.microsoft.com/office/drawing/2014/main" id="{F0548C8F-6768-458F-A815-4707C15D53F1}"/>
              </a:ext>
            </a:extLst>
          </p:cNvPr>
          <p:cNvCxnSpPr>
            <a:cxnSpLocks/>
            <a:stCxn id="194" idx="3"/>
            <a:endCxn id="104" idx="0"/>
          </p:cNvCxnSpPr>
          <p:nvPr/>
        </p:nvCxnSpPr>
        <p:spPr>
          <a:xfrm>
            <a:off x="5315255" y="2874097"/>
            <a:ext cx="109592" cy="71202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Rak koppling 172">
            <a:extLst>
              <a:ext uri="{FF2B5EF4-FFF2-40B4-BE49-F238E27FC236}">
                <a16:creationId xmlns:a16="http://schemas.microsoft.com/office/drawing/2014/main" id="{B4F4D39E-2F8D-4E95-AC8F-A84E4FEC4F3E}"/>
              </a:ext>
            </a:extLst>
          </p:cNvPr>
          <p:cNvCxnSpPr>
            <a:cxnSpLocks/>
            <a:stCxn id="189" idx="2"/>
            <a:endCxn id="104" idx="7"/>
          </p:cNvCxnSpPr>
          <p:nvPr/>
        </p:nvCxnSpPr>
        <p:spPr>
          <a:xfrm flipH="1">
            <a:off x="5493348" y="2873225"/>
            <a:ext cx="651013" cy="72112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Rak koppling 176">
            <a:extLst>
              <a:ext uri="{FF2B5EF4-FFF2-40B4-BE49-F238E27FC236}">
                <a16:creationId xmlns:a16="http://schemas.microsoft.com/office/drawing/2014/main" id="{7E019BE0-F50C-4572-981C-C84C752335FD}"/>
              </a:ext>
            </a:extLst>
          </p:cNvPr>
          <p:cNvCxnSpPr>
            <a:cxnSpLocks/>
            <a:stCxn id="172" idx="2"/>
            <a:endCxn id="103" idx="7"/>
          </p:cNvCxnSpPr>
          <p:nvPr/>
        </p:nvCxnSpPr>
        <p:spPr>
          <a:xfrm flipH="1">
            <a:off x="7096344" y="2803860"/>
            <a:ext cx="509373" cy="83552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Rak koppling 179">
            <a:extLst>
              <a:ext uri="{FF2B5EF4-FFF2-40B4-BE49-F238E27FC236}">
                <a16:creationId xmlns:a16="http://schemas.microsoft.com/office/drawing/2014/main" id="{EB3F0E53-14D8-4BA8-9D97-E407E24143ED}"/>
              </a:ext>
            </a:extLst>
          </p:cNvPr>
          <p:cNvCxnSpPr>
            <a:cxnSpLocks/>
            <a:stCxn id="186" idx="3"/>
            <a:endCxn id="103" idx="0"/>
          </p:cNvCxnSpPr>
          <p:nvPr/>
        </p:nvCxnSpPr>
        <p:spPr>
          <a:xfrm>
            <a:off x="6954635" y="2874092"/>
            <a:ext cx="84999" cy="72600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Rak koppling 385">
            <a:extLst>
              <a:ext uri="{FF2B5EF4-FFF2-40B4-BE49-F238E27FC236}">
                <a16:creationId xmlns:a16="http://schemas.microsoft.com/office/drawing/2014/main" id="{1A7E7980-255E-4D92-80A8-BDD5E37B8266}"/>
              </a:ext>
            </a:extLst>
          </p:cNvPr>
          <p:cNvCxnSpPr>
            <a:cxnSpLocks/>
            <a:stCxn id="172" idx="3"/>
            <a:endCxn id="106" idx="0"/>
          </p:cNvCxnSpPr>
          <p:nvPr/>
        </p:nvCxnSpPr>
        <p:spPr>
          <a:xfrm flipH="1">
            <a:off x="7402405" y="2874097"/>
            <a:ext cx="371912" cy="73366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Rak koppling 386">
            <a:extLst>
              <a:ext uri="{FF2B5EF4-FFF2-40B4-BE49-F238E27FC236}">
                <a16:creationId xmlns:a16="http://schemas.microsoft.com/office/drawing/2014/main" id="{5DEC8F76-5F61-43EB-B162-D55BEFC7B184}"/>
              </a:ext>
            </a:extLst>
          </p:cNvPr>
          <p:cNvCxnSpPr>
            <a:cxnSpLocks/>
            <a:stCxn id="198" idx="4"/>
            <a:endCxn id="102" idx="0"/>
          </p:cNvCxnSpPr>
          <p:nvPr/>
        </p:nvCxnSpPr>
        <p:spPr>
          <a:xfrm>
            <a:off x="4663771" y="2804819"/>
            <a:ext cx="396760" cy="78848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Rak koppling 392">
            <a:extLst>
              <a:ext uri="{FF2B5EF4-FFF2-40B4-BE49-F238E27FC236}">
                <a16:creationId xmlns:a16="http://schemas.microsoft.com/office/drawing/2014/main" id="{6CD312B5-6B2C-40E1-BF96-978ACB952FDD}"/>
              </a:ext>
            </a:extLst>
          </p:cNvPr>
          <p:cNvCxnSpPr>
            <a:cxnSpLocks/>
            <a:stCxn id="190" idx="3"/>
            <a:endCxn id="103" idx="1"/>
          </p:cNvCxnSpPr>
          <p:nvPr/>
        </p:nvCxnSpPr>
        <p:spPr>
          <a:xfrm>
            <a:off x="6134947" y="2874095"/>
            <a:ext cx="837071" cy="73970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ulle: lodrät 352">
            <a:extLst>
              <a:ext uri="{FF2B5EF4-FFF2-40B4-BE49-F238E27FC236}">
                <a16:creationId xmlns:a16="http://schemas.microsoft.com/office/drawing/2014/main" id="{52ADCC26-A6CF-4087-AADD-F85F34D3C729}"/>
              </a:ext>
            </a:extLst>
          </p:cNvPr>
          <p:cNvSpPr>
            <a:spLocks noChangeAspect="1"/>
          </p:cNvSpPr>
          <p:nvPr/>
        </p:nvSpPr>
        <p:spPr>
          <a:xfrm>
            <a:off x="5231905" y="3076789"/>
            <a:ext cx="255867" cy="256200"/>
          </a:xfrm>
          <a:prstGeom prst="verticalScroll">
            <a:avLst/>
          </a:prstGeom>
          <a:solidFill>
            <a:srgbClr val="C10B25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Rulle: lodrät 390">
            <a:extLst>
              <a:ext uri="{FF2B5EF4-FFF2-40B4-BE49-F238E27FC236}">
                <a16:creationId xmlns:a16="http://schemas.microsoft.com/office/drawing/2014/main" id="{D41AC9CB-C25A-4C5A-98E2-FB4A53840FF6}"/>
              </a:ext>
            </a:extLst>
          </p:cNvPr>
          <p:cNvSpPr>
            <a:spLocks noChangeAspect="1"/>
          </p:cNvSpPr>
          <p:nvPr/>
        </p:nvSpPr>
        <p:spPr>
          <a:xfrm>
            <a:off x="7471949" y="3076789"/>
            <a:ext cx="255867" cy="256200"/>
          </a:xfrm>
          <a:prstGeom prst="verticalScroll">
            <a:avLst/>
          </a:prstGeom>
          <a:solidFill>
            <a:srgbClr val="C10B25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ulle: lodrät 351">
            <a:extLst>
              <a:ext uri="{FF2B5EF4-FFF2-40B4-BE49-F238E27FC236}">
                <a16:creationId xmlns:a16="http://schemas.microsoft.com/office/drawing/2014/main" id="{734A0F52-44D5-4EF3-BD9B-144F478965AF}"/>
              </a:ext>
            </a:extLst>
          </p:cNvPr>
          <p:cNvSpPr>
            <a:spLocks noChangeAspect="1"/>
          </p:cNvSpPr>
          <p:nvPr/>
        </p:nvSpPr>
        <p:spPr>
          <a:xfrm>
            <a:off x="6415833" y="3076789"/>
            <a:ext cx="255867" cy="256200"/>
          </a:xfrm>
          <a:prstGeom prst="verticalScroll">
            <a:avLst/>
          </a:prstGeom>
          <a:solidFill>
            <a:srgbClr val="C10B25"/>
          </a:solidFill>
          <a:ln w="9525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080">
              <a:defRPr/>
            </a:pPr>
            <a:endParaRPr lang="sv-SE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3" name="Grupp 182"/>
          <p:cNvGrpSpPr>
            <a:grpSpLocks noChangeAspect="1"/>
          </p:cNvGrpSpPr>
          <p:nvPr/>
        </p:nvGrpSpPr>
        <p:grpSpPr>
          <a:xfrm>
            <a:off x="6716478" y="2379494"/>
            <a:ext cx="494441" cy="495279"/>
            <a:chOff x="5816540" y="2198307"/>
            <a:chExt cx="579424" cy="580405"/>
          </a:xfrm>
          <a:effectLst/>
        </p:grpSpPr>
        <p:sp>
          <p:nvSpPr>
            <p:cNvPr id="184" name="Ellips 183">
              <a:extLst>
                <a:ext uri="{FF2B5EF4-FFF2-40B4-BE49-F238E27FC236}">
                  <a16:creationId xmlns:a16="http://schemas.microsoft.com/office/drawing/2014/main" id="{61F8DF35-577E-4474-94DF-254DD92F55CA}"/>
                </a:ext>
              </a:extLst>
            </p:cNvPr>
            <p:cNvSpPr/>
            <p:nvPr/>
          </p:nvSpPr>
          <p:spPr>
            <a:xfrm>
              <a:off x="5840509" y="2219152"/>
              <a:ext cx="532313" cy="536907"/>
            </a:xfrm>
            <a:prstGeom prst="ellipse">
              <a:avLst/>
            </a:prstGeom>
            <a:solidFill>
              <a:srgbClr val="FDC7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5" name="Bildobjekt 184">
              <a:extLst>
                <a:ext uri="{FF2B5EF4-FFF2-40B4-BE49-F238E27FC236}">
                  <a16:creationId xmlns:a16="http://schemas.microsoft.com/office/drawing/2014/main" id="{4558CFDF-29D2-4DE6-BAB9-395099691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367" y="2198307"/>
              <a:ext cx="578597" cy="578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86" name="Ellips 185">
              <a:extLst>
                <a:ext uri="{FF2B5EF4-FFF2-40B4-BE49-F238E27FC236}">
                  <a16:creationId xmlns:a16="http://schemas.microsoft.com/office/drawing/2014/main" id="{BA03AA9B-6C0E-4953-A3FA-D386A1513C9A}"/>
                </a:ext>
              </a:extLst>
            </p:cNvPr>
            <p:cNvSpPr/>
            <p:nvPr/>
          </p:nvSpPr>
          <p:spPr>
            <a:xfrm rot="18900000">
              <a:off x="5816540" y="2218949"/>
              <a:ext cx="556598" cy="5597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7" name="Grupp 186"/>
          <p:cNvGrpSpPr>
            <a:grpSpLocks noChangeAspect="1"/>
          </p:cNvGrpSpPr>
          <p:nvPr/>
        </p:nvGrpSpPr>
        <p:grpSpPr>
          <a:xfrm>
            <a:off x="5896790" y="2379494"/>
            <a:ext cx="494441" cy="495279"/>
            <a:chOff x="5816540" y="2198307"/>
            <a:chExt cx="579424" cy="580405"/>
          </a:xfrm>
          <a:effectLst/>
        </p:grpSpPr>
        <p:sp>
          <p:nvSpPr>
            <p:cNvPr id="188" name="Ellips 187">
              <a:extLst>
                <a:ext uri="{FF2B5EF4-FFF2-40B4-BE49-F238E27FC236}">
                  <a16:creationId xmlns:a16="http://schemas.microsoft.com/office/drawing/2014/main" id="{61F8DF35-577E-4474-94DF-254DD92F55CA}"/>
                </a:ext>
              </a:extLst>
            </p:cNvPr>
            <p:cNvSpPr/>
            <p:nvPr/>
          </p:nvSpPr>
          <p:spPr>
            <a:xfrm>
              <a:off x="5840509" y="2219152"/>
              <a:ext cx="532313" cy="536907"/>
            </a:xfrm>
            <a:prstGeom prst="ellipse">
              <a:avLst/>
            </a:prstGeom>
            <a:solidFill>
              <a:srgbClr val="FDC7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9" name="Bildobjekt 188">
              <a:extLst>
                <a:ext uri="{FF2B5EF4-FFF2-40B4-BE49-F238E27FC236}">
                  <a16:creationId xmlns:a16="http://schemas.microsoft.com/office/drawing/2014/main" id="{4558CFDF-29D2-4DE6-BAB9-395099691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367" y="2198307"/>
              <a:ext cx="578597" cy="578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90" name="Ellips 189">
              <a:extLst>
                <a:ext uri="{FF2B5EF4-FFF2-40B4-BE49-F238E27FC236}">
                  <a16:creationId xmlns:a16="http://schemas.microsoft.com/office/drawing/2014/main" id="{BA03AA9B-6C0E-4953-A3FA-D386A1513C9A}"/>
                </a:ext>
              </a:extLst>
            </p:cNvPr>
            <p:cNvSpPr/>
            <p:nvPr/>
          </p:nvSpPr>
          <p:spPr>
            <a:xfrm rot="18900000">
              <a:off x="5816540" y="2218949"/>
              <a:ext cx="556598" cy="5597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1" name="Grupp 190"/>
          <p:cNvGrpSpPr>
            <a:grpSpLocks noChangeAspect="1"/>
          </p:cNvGrpSpPr>
          <p:nvPr/>
        </p:nvGrpSpPr>
        <p:grpSpPr>
          <a:xfrm>
            <a:off x="5077102" y="2379494"/>
            <a:ext cx="494441" cy="495279"/>
            <a:chOff x="5816540" y="2198307"/>
            <a:chExt cx="579424" cy="580405"/>
          </a:xfrm>
          <a:effectLst/>
        </p:grpSpPr>
        <p:sp>
          <p:nvSpPr>
            <p:cNvPr id="192" name="Ellips 191">
              <a:extLst>
                <a:ext uri="{FF2B5EF4-FFF2-40B4-BE49-F238E27FC236}">
                  <a16:creationId xmlns:a16="http://schemas.microsoft.com/office/drawing/2014/main" id="{61F8DF35-577E-4474-94DF-254DD92F55CA}"/>
                </a:ext>
              </a:extLst>
            </p:cNvPr>
            <p:cNvSpPr/>
            <p:nvPr/>
          </p:nvSpPr>
          <p:spPr>
            <a:xfrm>
              <a:off x="5840509" y="2219152"/>
              <a:ext cx="532313" cy="536907"/>
            </a:xfrm>
            <a:prstGeom prst="ellipse">
              <a:avLst/>
            </a:prstGeom>
            <a:solidFill>
              <a:srgbClr val="FDC7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3" name="Bildobjekt 192">
              <a:extLst>
                <a:ext uri="{FF2B5EF4-FFF2-40B4-BE49-F238E27FC236}">
                  <a16:creationId xmlns:a16="http://schemas.microsoft.com/office/drawing/2014/main" id="{4558CFDF-29D2-4DE6-BAB9-395099691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367" y="2198307"/>
              <a:ext cx="578597" cy="578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94" name="Ellips 193">
              <a:extLst>
                <a:ext uri="{FF2B5EF4-FFF2-40B4-BE49-F238E27FC236}">
                  <a16:creationId xmlns:a16="http://schemas.microsoft.com/office/drawing/2014/main" id="{BA03AA9B-6C0E-4953-A3FA-D386A1513C9A}"/>
                </a:ext>
              </a:extLst>
            </p:cNvPr>
            <p:cNvSpPr/>
            <p:nvPr/>
          </p:nvSpPr>
          <p:spPr>
            <a:xfrm rot="18900000">
              <a:off x="5816540" y="2218949"/>
              <a:ext cx="556598" cy="5597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" name="Grupp 194"/>
          <p:cNvGrpSpPr>
            <a:grpSpLocks noChangeAspect="1"/>
          </p:cNvGrpSpPr>
          <p:nvPr/>
        </p:nvGrpSpPr>
        <p:grpSpPr>
          <a:xfrm>
            <a:off x="4257414" y="2379494"/>
            <a:ext cx="494441" cy="495279"/>
            <a:chOff x="5816540" y="2198307"/>
            <a:chExt cx="579424" cy="580405"/>
          </a:xfrm>
          <a:effectLst/>
        </p:grpSpPr>
        <p:sp>
          <p:nvSpPr>
            <p:cNvPr id="196" name="Ellips 195">
              <a:extLst>
                <a:ext uri="{FF2B5EF4-FFF2-40B4-BE49-F238E27FC236}">
                  <a16:creationId xmlns:a16="http://schemas.microsoft.com/office/drawing/2014/main" id="{61F8DF35-577E-4474-94DF-254DD92F55CA}"/>
                </a:ext>
              </a:extLst>
            </p:cNvPr>
            <p:cNvSpPr/>
            <p:nvPr/>
          </p:nvSpPr>
          <p:spPr>
            <a:xfrm>
              <a:off x="5840509" y="2219152"/>
              <a:ext cx="532313" cy="536907"/>
            </a:xfrm>
            <a:prstGeom prst="ellipse">
              <a:avLst/>
            </a:prstGeom>
            <a:solidFill>
              <a:srgbClr val="FDC75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7" name="Bildobjekt 196">
              <a:extLst>
                <a:ext uri="{FF2B5EF4-FFF2-40B4-BE49-F238E27FC236}">
                  <a16:creationId xmlns:a16="http://schemas.microsoft.com/office/drawing/2014/main" id="{4558CFDF-29D2-4DE6-BAB9-395099691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367" y="2198307"/>
              <a:ext cx="578597" cy="578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98" name="Ellips 197">
              <a:extLst>
                <a:ext uri="{FF2B5EF4-FFF2-40B4-BE49-F238E27FC236}">
                  <a16:creationId xmlns:a16="http://schemas.microsoft.com/office/drawing/2014/main" id="{BA03AA9B-6C0E-4953-A3FA-D386A1513C9A}"/>
                </a:ext>
              </a:extLst>
            </p:cNvPr>
            <p:cNvSpPr/>
            <p:nvPr/>
          </p:nvSpPr>
          <p:spPr>
            <a:xfrm rot="18900000">
              <a:off x="5816540" y="2218949"/>
              <a:ext cx="556598" cy="5597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Grupp 198"/>
          <p:cNvGrpSpPr>
            <a:grpSpLocks noChangeAspect="1"/>
          </p:cNvGrpSpPr>
          <p:nvPr/>
        </p:nvGrpSpPr>
        <p:grpSpPr>
          <a:xfrm>
            <a:off x="4652025" y="5004925"/>
            <a:ext cx="494019" cy="493736"/>
            <a:chOff x="5629250" y="4993183"/>
            <a:chExt cx="578927" cy="578597"/>
          </a:xfrm>
          <a:effectLst/>
        </p:grpSpPr>
        <p:sp>
          <p:nvSpPr>
            <p:cNvPr id="200" name="Ellips 199">
              <a:extLst>
                <a:ext uri="{FF2B5EF4-FFF2-40B4-BE49-F238E27FC236}">
                  <a16:creationId xmlns:a16="http://schemas.microsoft.com/office/drawing/2014/main" id="{94672DDE-5670-4B18-96C2-D2798B9EC7E5}"/>
                </a:ext>
              </a:extLst>
            </p:cNvPr>
            <p:cNvSpPr/>
            <p:nvPr/>
          </p:nvSpPr>
          <p:spPr>
            <a:xfrm>
              <a:off x="5652722" y="5014028"/>
              <a:ext cx="532313" cy="536907"/>
            </a:xfrm>
            <a:prstGeom prst="ellipse">
              <a:avLst/>
            </a:prstGeom>
            <a:solidFill>
              <a:srgbClr val="B6CBD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1" name="Bildobjekt 200">
              <a:extLst>
                <a:ext uri="{FF2B5EF4-FFF2-40B4-BE49-F238E27FC236}">
                  <a16:creationId xmlns:a16="http://schemas.microsoft.com/office/drawing/2014/main" id="{BA79D2A5-FA69-4137-8DF3-363DF5E85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580" y="4993183"/>
              <a:ext cx="578597" cy="578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02" name="Ellips 201">
              <a:extLst>
                <a:ext uri="{FF2B5EF4-FFF2-40B4-BE49-F238E27FC236}">
                  <a16:creationId xmlns:a16="http://schemas.microsoft.com/office/drawing/2014/main" id="{8C4824F7-582A-4A97-9C71-FE81076C6A34}"/>
                </a:ext>
              </a:extLst>
            </p:cNvPr>
            <p:cNvSpPr/>
            <p:nvPr/>
          </p:nvSpPr>
          <p:spPr>
            <a:xfrm rot="18900000">
              <a:off x="5629250" y="5001204"/>
              <a:ext cx="556598" cy="5597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3" name="Grupp 202"/>
          <p:cNvGrpSpPr>
            <a:grpSpLocks noChangeAspect="1"/>
          </p:cNvGrpSpPr>
          <p:nvPr/>
        </p:nvGrpSpPr>
        <p:grpSpPr>
          <a:xfrm>
            <a:off x="5603241" y="5004925"/>
            <a:ext cx="494019" cy="493736"/>
            <a:chOff x="5629250" y="4993183"/>
            <a:chExt cx="578927" cy="578597"/>
          </a:xfrm>
          <a:effectLst/>
        </p:grpSpPr>
        <p:sp>
          <p:nvSpPr>
            <p:cNvPr id="204" name="Ellips 203">
              <a:extLst>
                <a:ext uri="{FF2B5EF4-FFF2-40B4-BE49-F238E27FC236}">
                  <a16:creationId xmlns:a16="http://schemas.microsoft.com/office/drawing/2014/main" id="{94672DDE-5670-4B18-96C2-D2798B9EC7E5}"/>
                </a:ext>
              </a:extLst>
            </p:cNvPr>
            <p:cNvSpPr/>
            <p:nvPr/>
          </p:nvSpPr>
          <p:spPr>
            <a:xfrm>
              <a:off x="5652722" y="5014028"/>
              <a:ext cx="532313" cy="536907"/>
            </a:xfrm>
            <a:prstGeom prst="ellipse">
              <a:avLst/>
            </a:prstGeom>
            <a:solidFill>
              <a:srgbClr val="B6CBD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" name="Bildobjekt 204">
              <a:extLst>
                <a:ext uri="{FF2B5EF4-FFF2-40B4-BE49-F238E27FC236}">
                  <a16:creationId xmlns:a16="http://schemas.microsoft.com/office/drawing/2014/main" id="{BA79D2A5-FA69-4137-8DF3-363DF5E85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580" y="4993183"/>
              <a:ext cx="578597" cy="578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06" name="Ellips 205">
              <a:extLst>
                <a:ext uri="{FF2B5EF4-FFF2-40B4-BE49-F238E27FC236}">
                  <a16:creationId xmlns:a16="http://schemas.microsoft.com/office/drawing/2014/main" id="{8C4824F7-582A-4A97-9C71-FE81076C6A34}"/>
                </a:ext>
              </a:extLst>
            </p:cNvPr>
            <p:cNvSpPr/>
            <p:nvPr/>
          </p:nvSpPr>
          <p:spPr>
            <a:xfrm rot="18900000">
              <a:off x="5629250" y="5001204"/>
              <a:ext cx="556598" cy="5597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Grupp 206"/>
          <p:cNvGrpSpPr>
            <a:grpSpLocks noChangeAspect="1"/>
          </p:cNvGrpSpPr>
          <p:nvPr/>
        </p:nvGrpSpPr>
        <p:grpSpPr>
          <a:xfrm>
            <a:off x="6554453" y="5004925"/>
            <a:ext cx="494019" cy="493736"/>
            <a:chOff x="5629250" y="4993183"/>
            <a:chExt cx="578927" cy="578597"/>
          </a:xfrm>
          <a:effectLst/>
        </p:grpSpPr>
        <p:sp>
          <p:nvSpPr>
            <p:cNvPr id="208" name="Ellips 207">
              <a:extLst>
                <a:ext uri="{FF2B5EF4-FFF2-40B4-BE49-F238E27FC236}">
                  <a16:creationId xmlns:a16="http://schemas.microsoft.com/office/drawing/2014/main" id="{94672DDE-5670-4B18-96C2-D2798B9EC7E5}"/>
                </a:ext>
              </a:extLst>
            </p:cNvPr>
            <p:cNvSpPr/>
            <p:nvPr/>
          </p:nvSpPr>
          <p:spPr>
            <a:xfrm>
              <a:off x="5652722" y="5014028"/>
              <a:ext cx="532313" cy="536907"/>
            </a:xfrm>
            <a:prstGeom prst="ellipse">
              <a:avLst/>
            </a:prstGeom>
            <a:solidFill>
              <a:srgbClr val="B6CBD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9" name="Bildobjekt 208">
              <a:extLst>
                <a:ext uri="{FF2B5EF4-FFF2-40B4-BE49-F238E27FC236}">
                  <a16:creationId xmlns:a16="http://schemas.microsoft.com/office/drawing/2014/main" id="{BA79D2A5-FA69-4137-8DF3-363DF5E85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9580" y="4993183"/>
              <a:ext cx="578597" cy="578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10" name="Ellips 209">
              <a:extLst>
                <a:ext uri="{FF2B5EF4-FFF2-40B4-BE49-F238E27FC236}">
                  <a16:creationId xmlns:a16="http://schemas.microsoft.com/office/drawing/2014/main" id="{8C4824F7-582A-4A97-9C71-FE81076C6A34}"/>
                </a:ext>
              </a:extLst>
            </p:cNvPr>
            <p:cNvSpPr/>
            <p:nvPr/>
          </p:nvSpPr>
          <p:spPr>
            <a:xfrm rot="18900000">
              <a:off x="5629250" y="5001204"/>
              <a:ext cx="556598" cy="5597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Grupp 210"/>
          <p:cNvGrpSpPr>
            <a:grpSpLocks noChangeAspect="1"/>
          </p:cNvGrpSpPr>
          <p:nvPr/>
        </p:nvGrpSpPr>
        <p:grpSpPr>
          <a:xfrm>
            <a:off x="3215680" y="3637732"/>
            <a:ext cx="493736" cy="493736"/>
            <a:chOff x="1492036" y="3789089"/>
            <a:chExt cx="578597" cy="578597"/>
          </a:xfrm>
        </p:grpSpPr>
        <p:sp>
          <p:nvSpPr>
            <p:cNvPr id="212" name="Ellips 211">
              <a:extLst>
                <a:ext uri="{FF2B5EF4-FFF2-40B4-BE49-F238E27FC236}">
                  <a16:creationId xmlns:a16="http://schemas.microsoft.com/office/drawing/2014/main" id="{51EA3F09-A39B-4913-AE03-39DA07F433D1}"/>
                </a:ext>
              </a:extLst>
            </p:cNvPr>
            <p:cNvSpPr/>
            <p:nvPr/>
          </p:nvSpPr>
          <p:spPr>
            <a:xfrm>
              <a:off x="1515180" y="3810437"/>
              <a:ext cx="532313" cy="536906"/>
            </a:xfrm>
            <a:prstGeom prst="ellipse">
              <a:avLst/>
            </a:prstGeom>
            <a:solidFill>
              <a:srgbClr val="C10B25">
                <a:alpha val="90000"/>
              </a:srgbClr>
            </a:solidFill>
            <a:ln>
              <a:solidFill>
                <a:schemeClr val="accent5">
                  <a:alpha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3" name="Bildobjekt 212">
              <a:extLst>
                <a:ext uri="{FF2B5EF4-FFF2-40B4-BE49-F238E27FC236}">
                  <a16:creationId xmlns:a16="http://schemas.microsoft.com/office/drawing/2014/main" id="{C487398C-F59B-4A89-B625-FA48E799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036" y="3789089"/>
              <a:ext cx="578597" cy="5785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14" name="Ellips 213">
              <a:extLst>
                <a:ext uri="{FF2B5EF4-FFF2-40B4-BE49-F238E27FC236}">
                  <a16:creationId xmlns:a16="http://schemas.microsoft.com/office/drawing/2014/main" id="{9BF395C5-B2D7-4C8E-AC25-B86E7036541A}"/>
                </a:ext>
              </a:extLst>
            </p:cNvPr>
            <p:cNvSpPr/>
            <p:nvPr/>
          </p:nvSpPr>
          <p:spPr>
            <a:xfrm rot="18900000">
              <a:off x="1506738" y="3798506"/>
              <a:ext cx="556599" cy="55976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5" name="Rak pilkoppling 413">
            <a:extLst>
              <a:ext uri="{FF2B5EF4-FFF2-40B4-BE49-F238E27FC236}">
                <a16:creationId xmlns:a16="http://schemas.microsoft.com/office/drawing/2014/main" id="{484E5172-01B7-4EF1-8A0C-845AB7A1ED24}"/>
              </a:ext>
            </a:extLst>
          </p:cNvPr>
          <p:cNvCxnSpPr>
            <a:cxnSpLocks/>
            <a:stCxn id="212" idx="6"/>
          </p:cNvCxnSpPr>
          <p:nvPr/>
        </p:nvCxnSpPr>
        <p:spPr>
          <a:xfrm flipV="1">
            <a:off x="3689674" y="3332989"/>
            <a:ext cx="863031" cy="552040"/>
          </a:xfrm>
          <a:prstGeom prst="straightConnector1">
            <a:avLst/>
          </a:prstGeom>
          <a:ln>
            <a:solidFill>
              <a:srgbClr val="C00000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Rak pilkoppling 413">
            <a:extLst>
              <a:ext uri="{FF2B5EF4-FFF2-40B4-BE49-F238E27FC236}">
                <a16:creationId xmlns:a16="http://schemas.microsoft.com/office/drawing/2014/main" id="{484E5172-01B7-4EF1-8A0C-845AB7A1ED24}"/>
              </a:ext>
            </a:extLst>
          </p:cNvPr>
          <p:cNvCxnSpPr>
            <a:cxnSpLocks/>
            <a:stCxn id="214" idx="5"/>
          </p:cNvCxnSpPr>
          <p:nvPr/>
        </p:nvCxnSpPr>
        <p:spPr>
          <a:xfrm>
            <a:off x="3703868" y="3885275"/>
            <a:ext cx="1028237" cy="804608"/>
          </a:xfrm>
          <a:prstGeom prst="straightConnector1">
            <a:avLst/>
          </a:prstGeom>
          <a:ln>
            <a:solidFill>
              <a:srgbClr val="C00000"/>
            </a:solidFill>
            <a:tailEnd type="triangl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ktangel 104">
            <a:extLst>
              <a:ext uri="{FF2B5EF4-FFF2-40B4-BE49-F238E27FC236}">
                <a16:creationId xmlns:a16="http://schemas.microsoft.com/office/drawing/2014/main" id="{23BC19CB-C711-4755-8E42-5E29A046B4FD}"/>
              </a:ext>
            </a:extLst>
          </p:cNvPr>
          <p:cNvSpPr/>
          <p:nvPr/>
        </p:nvSpPr>
        <p:spPr>
          <a:xfrm>
            <a:off x="4043819" y="1796820"/>
            <a:ext cx="2230723" cy="492434"/>
          </a:xfrm>
          <a:prstGeom prst="rect">
            <a:avLst/>
          </a:prstGeom>
          <a:effectLst/>
        </p:spPr>
        <p:txBody>
          <a:bodyPr wrap="none" lIns="121912" tIns="60956" rIns="121912" bIns="60956">
            <a:spAutoFit/>
          </a:bodyPr>
          <a:lstStyle/>
          <a:p>
            <a:pPr defTabSz="1219080">
              <a:defRPr/>
            </a:pPr>
            <a:r>
              <a:rPr lang="sv-SE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Konsumenter</a:t>
            </a:r>
            <a:endParaRPr lang="sv-SE" sz="21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55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111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4000" y="3417775"/>
            <a:ext cx="10560000" cy="4500000"/>
          </a:xfrm>
        </p:spPr>
        <p:txBody>
          <a:bodyPr>
            <a:norm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sv-SE" sz="2400" dirty="0"/>
              <a:t>Boverket har fått i uppdrag av regeringen att verka för en </a:t>
            </a:r>
            <a:r>
              <a:rPr lang="sv-SE" sz="2400" b="1" dirty="0"/>
              <a:t>effektiv och enhetlig digital tillämpning av plan- och bygglagen.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sv-SE" sz="2400" dirty="0"/>
              <a:t>I uppdraget ingår att </a:t>
            </a:r>
            <a:r>
              <a:rPr lang="sv-SE" sz="2400" b="1" dirty="0"/>
              <a:t>främja digitala standarder, klargöra roller och ansvar mellan aktörer för en digital utveckling av samhällsbyggnadsprocessen 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sv-SE" sz="2400" dirty="0"/>
              <a:t>Boverket ska vid behov lämna </a:t>
            </a:r>
            <a:r>
              <a:rPr lang="sv-SE" sz="2400" b="1" dirty="0"/>
              <a:t>författningsförslag som innebär krav på digital planerings- och bygginformation, standarder, gränssnitt och informationsflöde mellan samhällsbyggandets aktörer</a:t>
            </a:r>
          </a:p>
          <a:p>
            <a:endParaRPr lang="sv-SE" sz="2400" b="1" dirty="0"/>
          </a:p>
          <a:p>
            <a:pPr marL="342891" indent="-342891">
              <a:buFont typeface="Arial" panose="020B0604020202020204" pitchFamily="34" charset="0"/>
              <a:buChar char="•"/>
            </a:pPr>
            <a:endParaRPr lang="sv-SE" sz="2400" dirty="0"/>
          </a:p>
        </p:txBody>
      </p:sp>
      <p:sp>
        <p:nvSpPr>
          <p:cNvPr id="4" name="Rektangel 3"/>
          <p:cNvSpPr/>
          <p:nvPr/>
        </p:nvSpPr>
        <p:spPr>
          <a:xfrm>
            <a:off x="141317" y="1353496"/>
            <a:ext cx="12050687" cy="1979493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endParaRPr lang="sv-S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624000" y="2060848"/>
            <a:ext cx="8880000" cy="1080000"/>
          </a:xfrm>
          <a:prstGeom prst="rect">
            <a:avLst/>
          </a:prstGeom>
        </p:spPr>
        <p:txBody>
          <a:bodyPr lIns="91440" tIns="45720" rIns="91440" bIns="45720" anchor="t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1219170"/>
            <a:r>
              <a:rPr lang="sv-SE" sz="4000" dirty="0">
                <a:solidFill>
                  <a:prstClr val="black"/>
                </a:solidFill>
              </a:rPr>
              <a:t>Aktuella uppdrag</a:t>
            </a:r>
            <a:br>
              <a:rPr lang="sv-SE" sz="4000" dirty="0">
                <a:solidFill>
                  <a:prstClr val="black"/>
                </a:solidFill>
              </a:rPr>
            </a:br>
            <a:r>
              <a:rPr lang="sv-SE" sz="2800" dirty="0">
                <a:solidFill>
                  <a:prstClr val="black"/>
                </a:solidFill>
              </a:rPr>
              <a:t>Digitalisering</a:t>
            </a:r>
          </a:p>
          <a:p>
            <a:pPr defTabSz="1219170"/>
            <a:endParaRPr lang="sv-SE" sz="2667" dirty="0">
              <a:solidFill>
                <a:prstClr val="black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759687" y="3032848"/>
            <a:ext cx="960000" cy="10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endParaRPr lang="sv-S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ktangel 6"/>
          <p:cNvSpPr/>
          <p:nvPr/>
        </p:nvSpPr>
        <p:spPr>
          <a:xfrm rot="1380120">
            <a:off x="6930705" y="1910547"/>
            <a:ext cx="229490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sv-SE" sz="2400" dirty="0">
                <a:solidFill>
                  <a:prstClr val="white"/>
                </a:solidFill>
                <a:latin typeface="Calibri"/>
              </a:rPr>
              <a:t>31 augusti 2020</a:t>
            </a:r>
          </a:p>
        </p:txBody>
      </p:sp>
    </p:spTree>
    <p:extLst>
      <p:ext uri="{BB962C8B-B14F-4D97-AF65-F5344CB8AC3E}">
        <p14:creationId xmlns:p14="http://schemas.microsoft.com/office/powerpoint/2010/main" val="34483391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92000" y="260648"/>
            <a:ext cx="6660000" cy="692736"/>
          </a:xfrm>
        </p:spPr>
        <p:txBody>
          <a:bodyPr>
            <a:normAutofit/>
          </a:bodyPr>
          <a:lstStyle/>
          <a:p>
            <a:r>
              <a:rPr lang="sv-SE" dirty="0"/>
              <a:t>Digitala detaljplaner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919536" y="5940480"/>
            <a:ext cx="8136448" cy="872896"/>
          </a:xfrm>
        </p:spPr>
        <p:txBody>
          <a:bodyPr/>
          <a:lstStyle/>
          <a:p>
            <a:r>
              <a:rPr lang="sv-SE" dirty="0">
                <a:hlinkClick r:id="rId3"/>
              </a:rPr>
              <a:t>https://www.boverket.se/sv/samhallsplanering/uppdrag/digitalisering-av-samhallsbyggnadsprocessen/digitala-detaljplaner/</a:t>
            </a:r>
            <a:endParaRPr lang="sv-SE" dirty="0"/>
          </a:p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5863836" y="1533373"/>
            <a:ext cx="4471956" cy="3738215"/>
          </a:xfrm>
          <a:prstGeom prst="rect">
            <a:avLst/>
          </a:prstGeom>
          <a:effectLst>
            <a:outerShdw blurRad="215900" dist="38100" dir="1200000" sx="102000" sy="102000" algn="ctr" rotWithShape="0">
              <a:schemeClr val="tx1">
                <a:alpha val="68000"/>
              </a:schemeClr>
            </a:outerShdw>
          </a:effec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900000">
            <a:off x="2424497" y="1389429"/>
            <a:ext cx="4386890" cy="3988082"/>
          </a:xfrm>
          <a:prstGeom prst="rect">
            <a:avLst/>
          </a:prstGeom>
          <a:effectLst>
            <a:outerShdw blurRad="114300" dist="38100" dir="3000000" sx="102000" sy="102000" algn="ctr" rotWithShape="0">
              <a:schemeClr val="tx1">
                <a:alpha val="61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19356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ubrik 19"/>
          <p:cNvSpPr txBox="1">
            <a:spLocks/>
          </p:cNvSpPr>
          <p:nvPr/>
        </p:nvSpPr>
        <p:spPr>
          <a:xfrm>
            <a:off x="641336" y="373899"/>
            <a:ext cx="9408437" cy="1686949"/>
          </a:xfrm>
          <a:prstGeom prst="rect">
            <a:avLst/>
          </a:prstGeom>
        </p:spPr>
        <p:txBody>
          <a:bodyPr lIns="121909" tIns="60955" rIns="121909" bIns="60955" anchor="t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1219170"/>
            <a:r>
              <a:rPr lang="sv-SE" sz="4400" dirty="0">
                <a:solidFill>
                  <a:prstClr val="black"/>
                </a:solidFill>
              </a:rPr>
              <a:t>Boverkets uppdrag</a:t>
            </a:r>
          </a:p>
          <a:p>
            <a:pPr defTabSz="1219170"/>
            <a:endParaRPr lang="sv-SE" sz="4133" dirty="0">
              <a:solidFill>
                <a:prstClr val="black"/>
              </a:solidFill>
            </a:endParaRPr>
          </a:p>
          <a:p>
            <a:pPr defTabSz="1219170"/>
            <a:r>
              <a:rPr lang="sv-SE" sz="2933" dirty="0">
                <a:solidFill>
                  <a:prstClr val="black"/>
                </a:solidFill>
              </a:rPr>
              <a:t>Nationellt tillgänglig information</a:t>
            </a:r>
            <a:br>
              <a:rPr lang="sv-SE" sz="4000" dirty="0">
                <a:solidFill>
                  <a:prstClr val="black"/>
                </a:solidFill>
              </a:rPr>
            </a:br>
            <a:endParaRPr lang="sv-SE" sz="4000" dirty="0">
              <a:solidFill>
                <a:prstClr val="black"/>
              </a:solidFill>
            </a:endParaRPr>
          </a:p>
        </p:txBody>
      </p:sp>
      <p:grpSp>
        <p:nvGrpSpPr>
          <p:cNvPr id="2" name="Grupp 1"/>
          <p:cNvGrpSpPr/>
          <p:nvPr/>
        </p:nvGrpSpPr>
        <p:grpSpPr>
          <a:xfrm>
            <a:off x="599479" y="2145280"/>
            <a:ext cx="11329260" cy="4119824"/>
            <a:chOff x="449608" y="1624079"/>
            <a:chExt cx="8496945" cy="4119820"/>
          </a:xfrm>
        </p:grpSpPr>
        <p:sp>
          <p:nvSpPr>
            <p:cNvPr id="27" name="Femhörning 26"/>
            <p:cNvSpPr/>
            <p:nvPr/>
          </p:nvSpPr>
          <p:spPr>
            <a:xfrm>
              <a:off x="539553" y="4233021"/>
              <a:ext cx="8407000" cy="1008113"/>
            </a:xfrm>
            <a:prstGeom prst="homePlate">
              <a:avLst/>
            </a:prstGeom>
            <a:noFill/>
            <a:ln>
              <a:solidFill>
                <a:srgbClr val="C10B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/>
              <a:endParaRPr lang="sv-SE" sz="2400" dirty="0">
                <a:solidFill>
                  <a:srgbClr val="C10B2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ruta 29"/>
            <p:cNvSpPr txBox="1"/>
            <p:nvPr/>
          </p:nvSpPr>
          <p:spPr>
            <a:xfrm>
              <a:off x="449608" y="5241134"/>
              <a:ext cx="4842472" cy="502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80"/>
              <a:r>
                <a:rPr lang="sv-SE" sz="2667" dirty="0">
                  <a:solidFill>
                    <a:srgbClr val="C10B2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PBL i samhällsbyggnadsprocessen</a:t>
              </a:r>
            </a:p>
          </p:txBody>
        </p:sp>
        <p:grpSp>
          <p:nvGrpSpPr>
            <p:cNvPr id="31" name="Grupp 30"/>
            <p:cNvGrpSpPr/>
            <p:nvPr/>
          </p:nvGrpSpPr>
          <p:grpSpPr>
            <a:xfrm>
              <a:off x="1585849" y="1624079"/>
              <a:ext cx="5742533" cy="2135556"/>
              <a:chOff x="2501875" y="1275606"/>
              <a:chExt cx="5742533" cy="2135556"/>
            </a:xfrm>
          </p:grpSpPr>
          <p:sp>
            <p:nvSpPr>
              <p:cNvPr id="32" name="Moln 31"/>
              <p:cNvSpPr/>
              <p:nvPr/>
            </p:nvSpPr>
            <p:spPr>
              <a:xfrm>
                <a:off x="2501875" y="1275606"/>
                <a:ext cx="5742533" cy="2135556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ctr" defTabSz="1219080"/>
                <a:endParaRPr lang="sv-SE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Cylinder 32"/>
              <p:cNvSpPr/>
              <p:nvPr/>
            </p:nvSpPr>
            <p:spPr>
              <a:xfrm>
                <a:off x="5868144" y="1657071"/>
                <a:ext cx="908673" cy="450000"/>
              </a:xfrm>
              <a:prstGeom prst="can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1219080"/>
                <a:r>
                  <a:rPr lang="sv-SE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34" name="Cylinder 33"/>
              <p:cNvSpPr/>
              <p:nvPr/>
            </p:nvSpPr>
            <p:spPr>
              <a:xfrm>
                <a:off x="4831273" y="1563638"/>
                <a:ext cx="908673" cy="450000"/>
              </a:xfrm>
              <a:prstGeom prst="can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1219080"/>
                <a:r>
                  <a:rPr lang="sv-SE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35" name="Cylinder 34"/>
              <p:cNvSpPr/>
              <p:nvPr/>
            </p:nvSpPr>
            <p:spPr>
              <a:xfrm>
                <a:off x="3635896" y="1598238"/>
                <a:ext cx="908673" cy="450000"/>
              </a:xfrm>
              <a:prstGeom prst="can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1219080"/>
                <a:r>
                  <a:rPr lang="sv-SE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</a:p>
            </p:txBody>
          </p:sp>
          <p:sp>
            <p:nvSpPr>
              <p:cNvPr id="36" name="Cylinder 35"/>
              <p:cNvSpPr/>
              <p:nvPr/>
            </p:nvSpPr>
            <p:spPr>
              <a:xfrm>
                <a:off x="5173022" y="1970847"/>
                <a:ext cx="908673" cy="450000"/>
              </a:xfrm>
              <a:prstGeom prst="can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1219080"/>
                <a:r>
                  <a:rPr lang="sv-SE" sz="16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TrV</a:t>
                </a:r>
                <a:endParaRPr lang="sv-SE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Cylinder 36"/>
              <p:cNvSpPr/>
              <p:nvPr/>
            </p:nvSpPr>
            <p:spPr>
              <a:xfrm>
                <a:off x="3784478" y="2558662"/>
                <a:ext cx="908673" cy="450000"/>
              </a:xfrm>
              <a:prstGeom prst="can">
                <a:avLst/>
              </a:prstGeom>
              <a:solidFill>
                <a:schemeClr val="bg1"/>
              </a:solidFill>
              <a:ln w="3175">
                <a:solidFill>
                  <a:srgbClr val="C10B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1219080"/>
                <a:r>
                  <a:rPr lang="sv-SE" sz="1600" dirty="0">
                    <a:solidFill>
                      <a:srgbClr val="C10B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Lantmäteriet</a:t>
                </a:r>
              </a:p>
            </p:txBody>
          </p:sp>
          <p:sp>
            <p:nvSpPr>
              <p:cNvPr id="44" name="Cylinder 43"/>
              <p:cNvSpPr/>
              <p:nvPr/>
            </p:nvSpPr>
            <p:spPr>
              <a:xfrm>
                <a:off x="5601318" y="2573311"/>
                <a:ext cx="908673" cy="450000"/>
              </a:xfrm>
              <a:prstGeom prst="can">
                <a:avLst/>
              </a:prstGeom>
              <a:solidFill>
                <a:schemeClr val="bg1"/>
              </a:solidFill>
              <a:ln w="3175">
                <a:solidFill>
                  <a:srgbClr val="C10B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1219080"/>
                <a:r>
                  <a:rPr lang="sv-SE" sz="1600" dirty="0">
                    <a:solidFill>
                      <a:srgbClr val="C10B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Kommun</a:t>
                </a:r>
              </a:p>
            </p:txBody>
          </p:sp>
          <p:sp>
            <p:nvSpPr>
              <p:cNvPr id="50" name="Cylinder 49"/>
              <p:cNvSpPr/>
              <p:nvPr/>
            </p:nvSpPr>
            <p:spPr>
              <a:xfrm>
                <a:off x="5940152" y="2120322"/>
                <a:ext cx="908673" cy="450000"/>
              </a:xfrm>
              <a:prstGeom prst="can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1219080"/>
                <a:r>
                  <a:rPr lang="sv-SE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SKL</a:t>
                </a:r>
              </a:p>
            </p:txBody>
          </p:sp>
          <p:sp>
            <p:nvSpPr>
              <p:cNvPr id="51" name="Cylinder 50"/>
              <p:cNvSpPr/>
              <p:nvPr/>
            </p:nvSpPr>
            <p:spPr>
              <a:xfrm>
                <a:off x="4688585" y="2361220"/>
                <a:ext cx="908673" cy="450000"/>
              </a:xfrm>
              <a:prstGeom prst="can">
                <a:avLst/>
              </a:prstGeom>
              <a:solidFill>
                <a:schemeClr val="bg1"/>
              </a:solidFill>
              <a:ln w="3175">
                <a:solidFill>
                  <a:srgbClr val="C10B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1219080"/>
                <a:r>
                  <a:rPr lang="sv-SE" sz="1600" dirty="0">
                    <a:solidFill>
                      <a:srgbClr val="C10B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Boverket</a:t>
                </a:r>
              </a:p>
            </p:txBody>
          </p:sp>
          <p:sp>
            <p:nvSpPr>
              <p:cNvPr id="52" name="Cylinder 51"/>
              <p:cNvSpPr/>
              <p:nvPr/>
            </p:nvSpPr>
            <p:spPr>
              <a:xfrm>
                <a:off x="4178532" y="1945103"/>
                <a:ext cx="908673" cy="450000"/>
              </a:xfrm>
              <a:prstGeom prst="can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1219080"/>
                <a:r>
                  <a:rPr lang="sv-SE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SGU</a:t>
                </a:r>
              </a:p>
            </p:txBody>
          </p:sp>
          <p:sp>
            <p:nvSpPr>
              <p:cNvPr id="53" name="Cylinder 52"/>
              <p:cNvSpPr/>
              <p:nvPr/>
            </p:nvSpPr>
            <p:spPr>
              <a:xfrm>
                <a:off x="3347864" y="2130554"/>
                <a:ext cx="908673" cy="450000"/>
              </a:xfrm>
              <a:prstGeom prst="can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1219080"/>
                <a:r>
                  <a:rPr lang="sv-SE" sz="16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NvV</a:t>
                </a:r>
                <a:endParaRPr lang="sv-SE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Femhörning 53"/>
            <p:cNvSpPr/>
            <p:nvPr/>
          </p:nvSpPr>
          <p:spPr>
            <a:xfrm>
              <a:off x="1704782" y="4557057"/>
              <a:ext cx="684075" cy="360040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/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Picture 3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3568" y="4450371"/>
              <a:ext cx="997527" cy="576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Femhörning 55"/>
            <p:cNvSpPr/>
            <p:nvPr/>
          </p:nvSpPr>
          <p:spPr>
            <a:xfrm>
              <a:off x="3003813" y="4557057"/>
              <a:ext cx="684075" cy="360040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/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ktangel 59"/>
            <p:cNvSpPr/>
            <p:nvPr/>
          </p:nvSpPr>
          <p:spPr>
            <a:xfrm>
              <a:off x="2393589" y="4599517"/>
              <a:ext cx="580688" cy="36933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1219080"/>
              <a:r>
                <a:rPr lang="sv-SE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Planerings-</a:t>
              </a:r>
            </a:p>
            <a:p>
              <a:pPr defTabSz="1219080"/>
              <a:r>
                <a:rPr lang="sv-SE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underlag</a:t>
              </a:r>
            </a:p>
          </p:txBody>
        </p:sp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450534"/>
              <a:ext cx="1000125" cy="5730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8" name="Grupp 67"/>
            <p:cNvGrpSpPr/>
            <p:nvPr/>
          </p:nvGrpSpPr>
          <p:grpSpPr>
            <a:xfrm>
              <a:off x="5983219" y="3538884"/>
              <a:ext cx="1218747" cy="824789"/>
              <a:chOff x="6464566" y="2715766"/>
              <a:chExt cx="1218747" cy="1030752"/>
            </a:xfrm>
            <a:solidFill>
              <a:schemeClr val="bg1">
                <a:lumMod val="95000"/>
              </a:schemeClr>
            </a:solidFill>
          </p:grpSpPr>
          <p:sp>
            <p:nvSpPr>
              <p:cNvPr id="69" name="Högerböjd 68"/>
              <p:cNvSpPr/>
              <p:nvPr/>
            </p:nvSpPr>
            <p:spPr>
              <a:xfrm>
                <a:off x="6464566" y="2787774"/>
                <a:ext cx="537028" cy="958744"/>
              </a:xfrm>
              <a:prstGeom prst="curvedRightArrow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080"/>
                <a:endParaRPr lang="sv-SE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Högerböjd 69"/>
              <p:cNvSpPr/>
              <p:nvPr/>
            </p:nvSpPr>
            <p:spPr>
              <a:xfrm flipH="1" flipV="1">
                <a:off x="7146285" y="2715766"/>
                <a:ext cx="537028" cy="958744"/>
              </a:xfrm>
              <a:prstGeom prst="curvedRightArrow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080"/>
                <a:endParaRPr lang="sv-SE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" name="Grupp 70"/>
            <p:cNvGrpSpPr/>
            <p:nvPr/>
          </p:nvGrpSpPr>
          <p:grpSpPr>
            <a:xfrm>
              <a:off x="1904142" y="3538884"/>
              <a:ext cx="1218747" cy="824789"/>
              <a:chOff x="4394337" y="2715766"/>
              <a:chExt cx="1218747" cy="1030752"/>
            </a:xfrm>
            <a:solidFill>
              <a:schemeClr val="bg1">
                <a:lumMod val="95000"/>
              </a:schemeClr>
            </a:solidFill>
          </p:grpSpPr>
          <p:sp>
            <p:nvSpPr>
              <p:cNvPr id="72" name="Högerböjd 71"/>
              <p:cNvSpPr/>
              <p:nvPr/>
            </p:nvSpPr>
            <p:spPr>
              <a:xfrm>
                <a:off x="4394337" y="2787774"/>
                <a:ext cx="537028" cy="958744"/>
              </a:xfrm>
              <a:prstGeom prst="curvedRightArrow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080"/>
                <a:endParaRPr lang="sv-SE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Högerböjd 72"/>
              <p:cNvSpPr/>
              <p:nvPr/>
            </p:nvSpPr>
            <p:spPr>
              <a:xfrm flipH="1" flipV="1">
                <a:off x="5076056" y="2715766"/>
                <a:ext cx="537028" cy="958744"/>
              </a:xfrm>
              <a:prstGeom prst="curvedRightArrow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080"/>
                <a:endParaRPr lang="sv-SE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1" name="Rektangel 110"/>
            <p:cNvSpPr/>
            <p:nvPr/>
          </p:nvSpPr>
          <p:spPr>
            <a:xfrm>
              <a:off x="3698402" y="4656097"/>
              <a:ext cx="331822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1219080"/>
              <a:r>
                <a:rPr lang="sv-SE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Planer</a:t>
              </a:r>
            </a:p>
          </p:txBody>
        </p:sp>
        <p:sp>
          <p:nvSpPr>
            <p:cNvPr id="116" name="Femhörning 115"/>
            <p:cNvSpPr/>
            <p:nvPr/>
          </p:nvSpPr>
          <p:spPr>
            <a:xfrm>
              <a:off x="4098908" y="4542723"/>
              <a:ext cx="684075" cy="360040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/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emhörning 116"/>
            <p:cNvSpPr/>
            <p:nvPr/>
          </p:nvSpPr>
          <p:spPr>
            <a:xfrm>
              <a:off x="5372538" y="4542723"/>
              <a:ext cx="684075" cy="360040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/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ktangel 117"/>
            <p:cNvSpPr/>
            <p:nvPr/>
          </p:nvSpPr>
          <p:spPr>
            <a:xfrm>
              <a:off x="4847722" y="4661657"/>
              <a:ext cx="408766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1219080"/>
              <a:r>
                <a:rPr lang="sv-SE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Bygglov</a:t>
              </a:r>
            </a:p>
          </p:txBody>
        </p:sp>
        <p:sp>
          <p:nvSpPr>
            <p:cNvPr id="132" name="Femhörning 131"/>
            <p:cNvSpPr/>
            <p:nvPr/>
          </p:nvSpPr>
          <p:spPr>
            <a:xfrm>
              <a:off x="6732554" y="4545326"/>
              <a:ext cx="684075" cy="360040"/>
            </a:xfrm>
            <a:prstGeom prst="homePlate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/>
              <a:endParaRPr lang="sv-SE" sz="2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ktangel 132"/>
            <p:cNvSpPr/>
            <p:nvPr/>
          </p:nvSpPr>
          <p:spPr>
            <a:xfrm>
              <a:off x="6071662" y="4664260"/>
              <a:ext cx="568666" cy="184666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1219080"/>
              <a:r>
                <a:rPr lang="sv-SE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Slutbesked</a:t>
              </a:r>
            </a:p>
          </p:txBody>
        </p:sp>
        <p:grpSp>
          <p:nvGrpSpPr>
            <p:cNvPr id="134" name="Grupp 133"/>
            <p:cNvGrpSpPr/>
            <p:nvPr/>
          </p:nvGrpSpPr>
          <p:grpSpPr>
            <a:xfrm>
              <a:off x="4031827" y="3530831"/>
              <a:ext cx="1218747" cy="824789"/>
              <a:chOff x="4394337" y="2715766"/>
              <a:chExt cx="1218747" cy="1030752"/>
            </a:xfrm>
            <a:solidFill>
              <a:schemeClr val="bg1">
                <a:lumMod val="95000"/>
              </a:schemeClr>
            </a:solidFill>
          </p:grpSpPr>
          <p:sp>
            <p:nvSpPr>
              <p:cNvPr id="135" name="Högerböjd 134"/>
              <p:cNvSpPr/>
              <p:nvPr/>
            </p:nvSpPr>
            <p:spPr>
              <a:xfrm>
                <a:off x="4394337" y="2787774"/>
                <a:ext cx="537028" cy="958744"/>
              </a:xfrm>
              <a:prstGeom prst="curvedRightArrow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080"/>
                <a:endParaRPr lang="sv-SE" sz="24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Högerböjd 135"/>
              <p:cNvSpPr/>
              <p:nvPr/>
            </p:nvSpPr>
            <p:spPr>
              <a:xfrm flipH="1" flipV="1">
                <a:off x="5076056" y="2715766"/>
                <a:ext cx="537028" cy="958744"/>
              </a:xfrm>
              <a:prstGeom prst="curvedRightArrow">
                <a:avLst/>
              </a:prstGeom>
              <a:grp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080"/>
                <a:endParaRPr lang="sv-SE" sz="24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9591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992000" y="188640"/>
            <a:ext cx="6660000" cy="1080000"/>
          </a:xfrm>
        </p:spPr>
        <p:txBody>
          <a:bodyPr>
            <a:normAutofit/>
          </a:bodyPr>
          <a:lstStyle/>
          <a:p>
            <a:r>
              <a:rPr lang="sv-SE" dirty="0"/>
              <a:t>Effekter och nyttor för vem då?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5308141"/>
            <a:ext cx="2073680" cy="1505237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7" y="2996952"/>
            <a:ext cx="2634079" cy="153608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200" y="4681870"/>
            <a:ext cx="1980288" cy="205949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2564904"/>
            <a:ext cx="1872208" cy="2102552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652875"/>
            <a:ext cx="5760640" cy="3152391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863752" y="4635516"/>
            <a:ext cx="2520280" cy="2105853"/>
          </a:xfrm>
          <a:prstGeom prst="wedgeEllipseCallout">
            <a:avLst>
              <a:gd name="adj1" fmla="val -76745"/>
              <a:gd name="adj2" fmla="val -29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943872" y="1412778"/>
            <a:ext cx="2592288" cy="2016223"/>
          </a:xfrm>
          <a:prstGeom prst="wedgeEllipseCallout">
            <a:avLst>
              <a:gd name="adj1" fmla="val -56526"/>
              <a:gd name="adj2" fmla="val 5419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1919536" y="1467362"/>
            <a:ext cx="24482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prstClr val="black"/>
                </a:solidFill>
                <a:latin typeface="Calibri"/>
              </a:rPr>
              <a:t>Som sökande vill vi bygga en villa på landet och söka bygglov genom en e-tjänst som guidar oss hela vägen, vad vi får bygga eller inte får bygga.  </a:t>
            </a:r>
          </a:p>
        </p:txBody>
      </p:sp>
      <p:sp>
        <p:nvSpPr>
          <p:cNvPr id="18" name="Oval 17"/>
          <p:cNvSpPr/>
          <p:nvPr/>
        </p:nvSpPr>
        <p:spPr>
          <a:xfrm>
            <a:off x="1703512" y="1196753"/>
            <a:ext cx="2736304" cy="1728193"/>
          </a:xfrm>
          <a:prstGeom prst="wedgeEllipseCallout">
            <a:avLst>
              <a:gd name="adj1" fmla="val 411"/>
              <a:gd name="adj2" fmla="val 8057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600056" y="3885096"/>
            <a:ext cx="2304256" cy="1826522"/>
          </a:xfrm>
          <a:prstGeom prst="wedgeEllipseCallout">
            <a:avLst>
              <a:gd name="adj1" fmla="val 51183"/>
              <a:gd name="adj2" fmla="val 6594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824192" y="908720"/>
            <a:ext cx="2448272" cy="1872208"/>
          </a:xfrm>
          <a:prstGeom prst="wedgeEllipseCallout">
            <a:avLst>
              <a:gd name="adj1" fmla="val 6117"/>
              <a:gd name="adj2" fmla="val 7407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5159896" y="1827982"/>
            <a:ext cx="23042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prstClr val="black"/>
                </a:solidFill>
                <a:latin typeface="Calibri"/>
              </a:rPr>
              <a:t>Som detaljplanerare vill jag ha en nationell plattform tillgänglig med all information som behövs vid planering på ett och samma ställe.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8184232" y="1196753"/>
            <a:ext cx="1944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prstClr val="black"/>
                </a:solidFill>
                <a:latin typeface="Calibri"/>
              </a:rPr>
              <a:t>Som samrådspart vill jag få del av all information på enkelt sätt för att utföra granskning, jämförelser och för att se tidplaner etcetera.</a:t>
            </a:r>
          </a:p>
        </p:txBody>
      </p:sp>
      <p:sp>
        <p:nvSpPr>
          <p:cNvPr id="11" name="textruta 10"/>
          <p:cNvSpPr txBox="1"/>
          <p:nvPr/>
        </p:nvSpPr>
        <p:spPr>
          <a:xfrm>
            <a:off x="6834014" y="4275094"/>
            <a:ext cx="20702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prstClr val="black"/>
                </a:solidFill>
                <a:latin typeface="Calibri"/>
              </a:rPr>
              <a:t>Som exploatör söker jag kvarvarande byggrätt någonstans i Sverige för att bygga flerfamiljshus. </a:t>
            </a:r>
          </a:p>
        </p:txBody>
      </p:sp>
      <p:sp>
        <p:nvSpPr>
          <p:cNvPr id="12" name="textruta 11"/>
          <p:cNvSpPr txBox="1"/>
          <p:nvPr/>
        </p:nvSpPr>
        <p:spPr>
          <a:xfrm>
            <a:off x="4079776" y="4996334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>
                <a:solidFill>
                  <a:prstClr val="black"/>
                </a:solidFill>
                <a:latin typeface="Calibri"/>
              </a:rPr>
              <a:t>Som bygglovshandläggare automatiseras hanteringen av mark som är reglerat med prickmark och kan avgöra om jag kan bevilja en liten avvikelse eller inte.</a:t>
            </a:r>
          </a:p>
        </p:txBody>
      </p:sp>
    </p:spTree>
    <p:extLst>
      <p:ext uri="{BB962C8B-B14F-4D97-AF65-F5344CB8AC3E}">
        <p14:creationId xmlns:p14="http://schemas.microsoft.com/office/powerpoint/2010/main" val="2986451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tshållare för innehåll 6">
            <a:extLst>
              <a:ext uri="{FF2B5EF4-FFF2-40B4-BE49-F238E27FC236}">
                <a16:creationId xmlns:a16="http://schemas.microsoft.com/office/drawing/2014/main" id="{7086AFB2-4D02-4F9D-A7A7-5E373FE0F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2901" y="2211536"/>
            <a:ext cx="6576632" cy="369843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B58B3E4-4F44-455E-B022-7D68E1CE0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Nyttofördelning per delprocess</a:t>
            </a:r>
            <a:br>
              <a:rPr lang="sv-SE" dirty="0"/>
            </a:br>
            <a:r>
              <a:rPr lang="sv-SE" sz="2400" dirty="0"/>
              <a:t>vid nationell åtkomst till 15 identifierade teman</a:t>
            </a:r>
            <a:r>
              <a:rPr lang="sv-SE" dirty="0"/>
              <a:t>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7EB2C0D0-E261-4952-9541-19EDAC1A3E6F}"/>
              </a:ext>
            </a:extLst>
          </p:cNvPr>
          <p:cNvSpPr txBox="1"/>
          <p:nvPr/>
        </p:nvSpPr>
        <p:spPr>
          <a:xfrm>
            <a:off x="623132" y="2171452"/>
            <a:ext cx="1238250" cy="6000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3B6E2EB0-5428-4FEF-9D11-788A58BE25A6}"/>
              </a:ext>
            </a:extLst>
          </p:cNvPr>
          <p:cNvSpPr txBox="1"/>
          <p:nvPr/>
        </p:nvSpPr>
        <p:spPr>
          <a:xfrm>
            <a:off x="2975415" y="1779101"/>
            <a:ext cx="952500" cy="295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Detaljplan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249 mnkr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57E903D-4627-49D3-B23B-61BB676CD882}"/>
              </a:ext>
            </a:extLst>
          </p:cNvPr>
          <p:cNvSpPr txBox="1"/>
          <p:nvPr/>
        </p:nvSpPr>
        <p:spPr>
          <a:xfrm>
            <a:off x="5947215" y="3428752"/>
            <a:ext cx="1181100" cy="295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Bygglov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91-190 mnkr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DC8E64E-47A6-4ECC-B4F3-F96BE80C2975}"/>
              </a:ext>
            </a:extLst>
          </p:cNvPr>
          <p:cNvSpPr txBox="1"/>
          <p:nvPr/>
        </p:nvSpPr>
        <p:spPr>
          <a:xfrm>
            <a:off x="4985190" y="2466607"/>
            <a:ext cx="1552575" cy="295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Fastighetsbildning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29-59 mnkr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5179E528-5111-47EC-B611-311B31AAE0A8}"/>
              </a:ext>
            </a:extLst>
          </p:cNvPr>
          <p:cNvSpPr txBox="1"/>
          <p:nvPr/>
        </p:nvSpPr>
        <p:spPr>
          <a:xfrm>
            <a:off x="5947216" y="4531300"/>
            <a:ext cx="1181099" cy="295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Projektering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3 mdkr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C4B0A1A8-8A94-4986-ACB9-A58F9E3EEB48}"/>
              </a:ext>
            </a:extLst>
          </p:cNvPr>
          <p:cNvSpPr txBox="1"/>
          <p:nvPr/>
        </p:nvSpPr>
        <p:spPr>
          <a:xfrm>
            <a:off x="4011537" y="6017522"/>
            <a:ext cx="2066926" cy="295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Markarbete och byggnation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19-39 mdkr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A14814C1-84A7-4EA1-8307-65C17396703D}"/>
              </a:ext>
            </a:extLst>
          </p:cNvPr>
          <p:cNvSpPr txBox="1"/>
          <p:nvPr/>
        </p:nvSpPr>
        <p:spPr>
          <a:xfrm>
            <a:off x="1684777" y="3765477"/>
            <a:ext cx="2581275" cy="2952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Potentiellt ekonomiskt värde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22,3-42,4 mdkr</a:t>
            </a:r>
          </a:p>
        </p:txBody>
      </p:sp>
      <p:graphicFrame>
        <p:nvGraphicFramePr>
          <p:cNvPr id="12" name="Platshållare för innehåll 3">
            <a:extLst>
              <a:ext uri="{FF2B5EF4-FFF2-40B4-BE49-F238E27FC236}">
                <a16:creationId xmlns:a16="http://schemas.microsoft.com/office/drawing/2014/main" id="{16AB296C-EBD4-41D1-9A93-B5BB05375895}"/>
              </a:ext>
            </a:extLst>
          </p:cNvPr>
          <p:cNvGraphicFramePr>
            <a:graphicFrameLocks/>
          </p:cNvGraphicFramePr>
          <p:nvPr/>
        </p:nvGraphicFramePr>
        <p:xfrm>
          <a:off x="6950820" y="2014117"/>
          <a:ext cx="5241180" cy="3502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060">
                  <a:extLst>
                    <a:ext uri="{9D8B030D-6E8A-4147-A177-3AD203B41FA5}">
                      <a16:colId xmlns:a16="http://schemas.microsoft.com/office/drawing/2014/main" val="2608041732"/>
                    </a:ext>
                  </a:extLst>
                </a:gridCol>
                <a:gridCol w="1747060">
                  <a:extLst>
                    <a:ext uri="{9D8B030D-6E8A-4147-A177-3AD203B41FA5}">
                      <a16:colId xmlns:a16="http://schemas.microsoft.com/office/drawing/2014/main" val="1725686009"/>
                    </a:ext>
                  </a:extLst>
                </a:gridCol>
                <a:gridCol w="1747060">
                  <a:extLst>
                    <a:ext uri="{9D8B030D-6E8A-4147-A177-3AD203B41FA5}">
                      <a16:colId xmlns:a16="http://schemas.microsoft.com/office/drawing/2014/main" val="801498370"/>
                    </a:ext>
                  </a:extLst>
                </a:gridCol>
              </a:tblGrid>
              <a:tr h="934140">
                <a:tc>
                  <a:txBody>
                    <a:bodyPr/>
                    <a:lstStyle/>
                    <a:p>
                      <a:r>
                        <a:rPr lang="sv-SE" sz="1600" dirty="0"/>
                        <a:t>Aktör</a:t>
                      </a:r>
                    </a:p>
                  </a:txBody>
                  <a:tcPr marL="135588" marR="135588" marT="67794" marB="67794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Direkta nyttor, minst (mnkr/år)</a:t>
                      </a:r>
                    </a:p>
                  </a:txBody>
                  <a:tcPr marL="135588" marR="135588" marT="67794" marB="67794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Indirekta nyttor, minst (mnkr/år)</a:t>
                      </a:r>
                    </a:p>
                  </a:txBody>
                  <a:tcPr marL="135588" marR="135588" marT="67794" marB="67794"/>
                </a:tc>
                <a:extLst>
                  <a:ext uri="{0D108BD9-81ED-4DB2-BD59-A6C34878D82A}">
                    <a16:rowId xmlns:a16="http://schemas.microsoft.com/office/drawing/2014/main" val="605997600"/>
                  </a:ext>
                </a:extLst>
              </a:tr>
              <a:tr h="567157">
                <a:tc>
                  <a:txBody>
                    <a:bodyPr/>
                    <a:lstStyle/>
                    <a:p>
                      <a:r>
                        <a:rPr lang="sv-SE" sz="1600" dirty="0"/>
                        <a:t>Kommun</a:t>
                      </a:r>
                    </a:p>
                  </a:txBody>
                  <a:tcPr marL="135588" marR="135588" marT="67794" marB="67794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256</a:t>
                      </a:r>
                    </a:p>
                  </a:txBody>
                  <a:tcPr marL="135588" marR="135588" marT="67794" marB="67794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91</a:t>
                      </a:r>
                    </a:p>
                  </a:txBody>
                  <a:tcPr marL="135588" marR="135588" marT="67794" marB="67794"/>
                </a:tc>
                <a:extLst>
                  <a:ext uri="{0D108BD9-81ED-4DB2-BD59-A6C34878D82A}">
                    <a16:rowId xmlns:a16="http://schemas.microsoft.com/office/drawing/2014/main" val="4133931784"/>
                  </a:ext>
                </a:extLst>
              </a:tr>
              <a:tr h="567157">
                <a:tc>
                  <a:txBody>
                    <a:bodyPr/>
                    <a:lstStyle/>
                    <a:p>
                      <a:r>
                        <a:rPr lang="sv-SE" sz="1600" dirty="0"/>
                        <a:t>Statlig myndighet</a:t>
                      </a:r>
                    </a:p>
                  </a:txBody>
                  <a:tcPr marL="135588" marR="135588" marT="67794" marB="67794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538</a:t>
                      </a:r>
                    </a:p>
                  </a:txBody>
                  <a:tcPr marL="135588" marR="135588" marT="67794" marB="67794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Statistik saknas</a:t>
                      </a:r>
                    </a:p>
                  </a:txBody>
                  <a:tcPr marL="135588" marR="135588" marT="67794" marB="67794"/>
                </a:tc>
                <a:extLst>
                  <a:ext uri="{0D108BD9-81ED-4DB2-BD59-A6C34878D82A}">
                    <a16:rowId xmlns:a16="http://schemas.microsoft.com/office/drawing/2014/main" val="1381538701"/>
                  </a:ext>
                </a:extLst>
              </a:tr>
              <a:tr h="632740">
                <a:tc>
                  <a:txBody>
                    <a:bodyPr/>
                    <a:lstStyle/>
                    <a:p>
                      <a:r>
                        <a:rPr lang="sv-SE" sz="1600" dirty="0"/>
                        <a:t>Privat eller offentligt byggbolag</a:t>
                      </a:r>
                    </a:p>
                  </a:txBody>
                  <a:tcPr marL="135588" marR="135588" marT="67794" marB="67794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22 000</a:t>
                      </a:r>
                    </a:p>
                  </a:txBody>
                  <a:tcPr marL="135588" marR="135588" marT="67794" marB="67794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Statistik saknas</a:t>
                      </a:r>
                    </a:p>
                  </a:txBody>
                  <a:tcPr marL="135588" marR="135588" marT="67794" marB="67794"/>
                </a:tc>
                <a:extLst>
                  <a:ext uri="{0D108BD9-81ED-4DB2-BD59-A6C34878D82A}">
                    <a16:rowId xmlns:a16="http://schemas.microsoft.com/office/drawing/2014/main" val="672825476"/>
                  </a:ext>
                </a:extLst>
              </a:tr>
              <a:tr h="567157">
                <a:tc>
                  <a:txBody>
                    <a:bodyPr/>
                    <a:lstStyle/>
                    <a:p>
                      <a:r>
                        <a:rPr lang="sv-SE" sz="1600" dirty="0"/>
                        <a:t>Privatperson</a:t>
                      </a:r>
                    </a:p>
                  </a:txBody>
                  <a:tcPr marL="135588" marR="135588" marT="67794" marB="6779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/>
                        <a:t>Statistik saknas</a:t>
                      </a:r>
                    </a:p>
                  </a:txBody>
                  <a:tcPr marL="135588" marR="135588" marT="67794" marB="6779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/>
                        <a:t>Statistik saknas</a:t>
                      </a:r>
                    </a:p>
                  </a:txBody>
                  <a:tcPr marL="135588" marR="135588" marT="67794" marB="67794"/>
                </a:tc>
                <a:extLst>
                  <a:ext uri="{0D108BD9-81ED-4DB2-BD59-A6C34878D82A}">
                    <a16:rowId xmlns:a16="http://schemas.microsoft.com/office/drawing/2014/main" val="39196304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96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4BBCE5-F2C8-472E-B868-7A6CD48F09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93" y="399137"/>
            <a:ext cx="11840920" cy="899824"/>
          </a:xfrm>
        </p:spPr>
        <p:txBody>
          <a:bodyPr>
            <a:normAutofit fontScale="90000"/>
          </a:bodyPr>
          <a:lstStyle/>
          <a:p>
            <a:r>
              <a:rPr lang="sv-SE" sz="3600" dirty="0"/>
              <a:t>Digitala detaljplaner – vårt äskande till regeringen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8BE0B54-C3EE-4EB4-8D49-2D6A5FD0C8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93" y="1868793"/>
            <a:ext cx="7025727" cy="486537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Kommunerna blir enligt </a:t>
            </a:r>
            <a:r>
              <a:rPr lang="sv-SE" sz="2000" dirty="0" err="1"/>
              <a:t>Inspire</a:t>
            </a:r>
            <a:r>
              <a:rPr lang="sv-SE" sz="2000" dirty="0"/>
              <a:t> informationsansvariga och åläggs då att nationellt tillgängliggöra sina digitala detaljplaner.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Lantmäteriet föreslås få i uppdrag att efter överenskommelse med kommunerna tillhandahålla lagringslösning (vilken måste vara anslagsfinansierad) samt nationella tillgängliggörandetjänster.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Boverkets föreskrift gäller endast nya detaljplaner fr.o.m. 2022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1800" dirty="0"/>
              <a:t>men vi arbetar på en process för att även kunna digitalisera äldre detaljplaner, allra första steget är att kunna digitalt tillgängliggöra dem oavsett format.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Ambitionen med nationellt tillgängliggörande av planinformation går längre än den SIS standard som finns.</a:t>
            </a:r>
          </a:p>
          <a:p>
            <a:endParaRPr lang="sv-SE" dirty="0"/>
          </a:p>
        </p:txBody>
      </p:sp>
      <p:sp>
        <p:nvSpPr>
          <p:cNvPr id="7" name="Ellips 6">
            <a:extLst>
              <a:ext uri="{FF2B5EF4-FFF2-40B4-BE49-F238E27FC236}">
                <a16:creationId xmlns:a16="http://schemas.microsoft.com/office/drawing/2014/main" id="{514903B2-D7A7-44E5-BF58-E3A5C45875C5}"/>
              </a:ext>
            </a:extLst>
          </p:cNvPr>
          <p:cNvSpPr/>
          <p:nvPr/>
        </p:nvSpPr>
        <p:spPr>
          <a:xfrm>
            <a:off x="8250239" y="3141859"/>
            <a:ext cx="4741861" cy="4506623"/>
          </a:xfrm>
          <a:prstGeom prst="ellipse">
            <a:avLst/>
          </a:prstGeom>
          <a:blipFill dpi="0" rotWithShape="1">
            <a:blip r:embed="rId2">
              <a:alphaModFix amt="5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040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80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l: höger 49">
            <a:extLst>
              <a:ext uri="{FF2B5EF4-FFF2-40B4-BE49-F238E27FC236}">
                <a16:creationId xmlns:a16="http://schemas.microsoft.com/office/drawing/2014/main" id="{77CB6A10-7702-4966-8B7F-AF733BA44112}"/>
              </a:ext>
            </a:extLst>
          </p:cNvPr>
          <p:cNvSpPr/>
          <p:nvPr/>
        </p:nvSpPr>
        <p:spPr>
          <a:xfrm rot="5400000">
            <a:off x="8919274" y="3534614"/>
            <a:ext cx="1056441" cy="313899"/>
          </a:xfrm>
          <a:prstGeom prst="rightArrow">
            <a:avLst/>
          </a:prstGeom>
          <a:solidFill>
            <a:srgbClr val="E2F0D9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Rubrik 1">
            <a:extLst>
              <a:ext uri="{FF2B5EF4-FFF2-40B4-BE49-F238E27FC236}">
                <a16:creationId xmlns:a16="http://schemas.microsoft.com/office/drawing/2014/main" id="{6FC93C18-BC3E-4CA1-99D5-932D96223DC5}"/>
              </a:ext>
            </a:extLst>
          </p:cNvPr>
          <p:cNvSpPr txBox="1">
            <a:spLocks/>
          </p:cNvSpPr>
          <p:nvPr/>
        </p:nvSpPr>
        <p:spPr>
          <a:xfrm>
            <a:off x="814921" y="450966"/>
            <a:ext cx="10562167" cy="8633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Regeringsuppdrag som stödjer fortsatt arbete</a:t>
            </a: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28504DB0-74F3-46BB-A7B8-F10FCD19F64E}"/>
              </a:ext>
            </a:extLst>
          </p:cNvPr>
          <p:cNvSpPr/>
          <p:nvPr/>
        </p:nvSpPr>
        <p:spPr>
          <a:xfrm>
            <a:off x="8093193" y="4293547"/>
            <a:ext cx="2631796" cy="83992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6" name="Pil: höger 35">
            <a:extLst>
              <a:ext uri="{FF2B5EF4-FFF2-40B4-BE49-F238E27FC236}">
                <a16:creationId xmlns:a16="http://schemas.microsoft.com/office/drawing/2014/main" id="{0B8AA82D-F491-48AD-A12B-DE6BA61CE653}"/>
              </a:ext>
            </a:extLst>
          </p:cNvPr>
          <p:cNvSpPr/>
          <p:nvPr/>
        </p:nvSpPr>
        <p:spPr>
          <a:xfrm>
            <a:off x="7060606" y="4639064"/>
            <a:ext cx="1001308" cy="313899"/>
          </a:xfrm>
          <a:prstGeom prst="rightArrow">
            <a:avLst/>
          </a:prstGeom>
          <a:solidFill>
            <a:srgbClr val="E2F0D9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7" name="Bildobjekt 36">
            <a:extLst>
              <a:ext uri="{FF2B5EF4-FFF2-40B4-BE49-F238E27FC236}">
                <a16:creationId xmlns:a16="http://schemas.microsoft.com/office/drawing/2014/main" id="{BE8E968C-A2E5-4268-9A91-CAE13BD11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22" r="2714" b="21738"/>
          <a:stretch/>
        </p:blipFill>
        <p:spPr>
          <a:xfrm>
            <a:off x="7980224" y="1725597"/>
            <a:ext cx="2934543" cy="2021962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Pil: höger 37">
            <a:extLst>
              <a:ext uri="{FF2B5EF4-FFF2-40B4-BE49-F238E27FC236}">
                <a16:creationId xmlns:a16="http://schemas.microsoft.com/office/drawing/2014/main" id="{FECFB97D-DB3B-4A25-B159-EE3A37D2A4BD}"/>
              </a:ext>
            </a:extLst>
          </p:cNvPr>
          <p:cNvSpPr/>
          <p:nvPr/>
        </p:nvSpPr>
        <p:spPr>
          <a:xfrm rot="16200000">
            <a:off x="1705203" y="3590609"/>
            <a:ext cx="1056441" cy="313899"/>
          </a:xfrm>
          <a:prstGeom prst="rightArrow">
            <a:avLst/>
          </a:prstGeom>
          <a:solidFill>
            <a:srgbClr val="E2F0D9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Pil: höger 38">
            <a:extLst>
              <a:ext uri="{FF2B5EF4-FFF2-40B4-BE49-F238E27FC236}">
                <a16:creationId xmlns:a16="http://schemas.microsoft.com/office/drawing/2014/main" id="{DCFF2E6B-B4B4-4B7B-9C55-9EF42AF0C8A6}"/>
              </a:ext>
            </a:extLst>
          </p:cNvPr>
          <p:cNvSpPr/>
          <p:nvPr/>
        </p:nvSpPr>
        <p:spPr>
          <a:xfrm rot="10800000">
            <a:off x="3243641" y="2534438"/>
            <a:ext cx="1346268" cy="313899"/>
          </a:xfrm>
          <a:prstGeom prst="rightArrow">
            <a:avLst/>
          </a:prstGeom>
          <a:solidFill>
            <a:srgbClr val="E2F0D9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0" name="Bildobjekt 39">
            <a:extLst>
              <a:ext uri="{FF2B5EF4-FFF2-40B4-BE49-F238E27FC236}">
                <a16:creationId xmlns:a16="http://schemas.microsoft.com/office/drawing/2014/main" id="{DB20F3E5-5E11-4D1D-A80C-EBA13F48C1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3" t="11754" r="3609" b="31293"/>
          <a:stretch/>
        </p:blipFill>
        <p:spPr>
          <a:xfrm>
            <a:off x="936759" y="3727415"/>
            <a:ext cx="2708421" cy="2114338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Grupp 40">
            <a:extLst>
              <a:ext uri="{FF2B5EF4-FFF2-40B4-BE49-F238E27FC236}">
                <a16:creationId xmlns:a16="http://schemas.microsoft.com/office/drawing/2014/main" id="{A1CE93FF-4CC8-4BFF-8D34-CB1ED50CE549}"/>
              </a:ext>
            </a:extLst>
          </p:cNvPr>
          <p:cNvGrpSpPr/>
          <p:nvPr/>
        </p:nvGrpSpPr>
        <p:grpSpPr>
          <a:xfrm>
            <a:off x="4350452" y="1738197"/>
            <a:ext cx="2896266" cy="1965985"/>
            <a:chOff x="2996864" y="609843"/>
            <a:chExt cx="5163463" cy="3504958"/>
          </a:xfrm>
        </p:grpSpPr>
        <p:pic>
          <p:nvPicPr>
            <p:cNvPr id="42" name="Bildobjekt 41">
              <a:extLst>
                <a:ext uri="{FF2B5EF4-FFF2-40B4-BE49-F238E27FC236}">
                  <a16:creationId xmlns:a16="http://schemas.microsoft.com/office/drawing/2014/main" id="{9C2F9DAD-C4B5-4A4F-8660-5F089CB8E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64" t="10839" r="3967" b="38056"/>
            <a:stretch/>
          </p:blipFill>
          <p:spPr>
            <a:xfrm>
              <a:off x="2996864" y="609843"/>
              <a:ext cx="5163463" cy="3504958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  <a:effectLst>
              <a:outerShdw blurRad="254000" dist="2540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3" name="Bildobjekt 42">
              <a:extLst>
                <a:ext uri="{FF2B5EF4-FFF2-40B4-BE49-F238E27FC236}">
                  <a16:creationId xmlns:a16="http://schemas.microsoft.com/office/drawing/2014/main" id="{77D1E88C-09E1-46CE-8175-88ACDFBE6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38" t="53159" r="5616" b="25772"/>
            <a:stretch/>
          </p:blipFill>
          <p:spPr>
            <a:xfrm>
              <a:off x="3058448" y="2660327"/>
              <a:ext cx="5010150" cy="1444898"/>
            </a:xfrm>
            <a:prstGeom prst="rect">
              <a:avLst/>
            </a:prstGeom>
            <a:ln>
              <a:noFill/>
            </a:ln>
            <a:effectLst/>
          </p:spPr>
        </p:pic>
      </p:grpSp>
      <p:grpSp>
        <p:nvGrpSpPr>
          <p:cNvPr id="44" name="Grupp 43">
            <a:extLst>
              <a:ext uri="{FF2B5EF4-FFF2-40B4-BE49-F238E27FC236}">
                <a16:creationId xmlns:a16="http://schemas.microsoft.com/office/drawing/2014/main" id="{46B4E883-EA75-42F2-ABAD-B62B4B6D9B83}"/>
              </a:ext>
            </a:extLst>
          </p:cNvPr>
          <p:cNvGrpSpPr/>
          <p:nvPr/>
        </p:nvGrpSpPr>
        <p:grpSpPr>
          <a:xfrm>
            <a:off x="4350452" y="3852259"/>
            <a:ext cx="2896266" cy="1993400"/>
            <a:chOff x="4141313" y="1743359"/>
            <a:chExt cx="5368447" cy="3694915"/>
          </a:xfrm>
        </p:grpSpPr>
        <p:pic>
          <p:nvPicPr>
            <p:cNvPr id="45" name="Bildobjekt 44">
              <a:extLst>
                <a:ext uri="{FF2B5EF4-FFF2-40B4-BE49-F238E27FC236}">
                  <a16:creationId xmlns:a16="http://schemas.microsoft.com/office/drawing/2014/main" id="{5131D9AE-711F-40F0-BDBE-B1F1CEFD7D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222" r="2608" b="21738"/>
            <a:stretch/>
          </p:blipFill>
          <p:spPr>
            <a:xfrm>
              <a:off x="4141313" y="1743359"/>
              <a:ext cx="5368447" cy="3694915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  <a:effectLst>
              <a:outerShdw blurRad="254000" dist="254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D09E7075-A186-44BF-BB43-CDD32FDDD44A}"/>
                </a:ext>
              </a:extLst>
            </p:cNvPr>
            <p:cNvSpPr/>
            <p:nvPr/>
          </p:nvSpPr>
          <p:spPr>
            <a:xfrm>
              <a:off x="4286554" y="4396799"/>
              <a:ext cx="5160010" cy="98117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47" name="Bildobjekt 46">
              <a:extLst>
                <a:ext uri="{FF2B5EF4-FFF2-40B4-BE49-F238E27FC236}">
                  <a16:creationId xmlns:a16="http://schemas.microsoft.com/office/drawing/2014/main" id="{3960E524-5EC9-4AEB-877D-C153F90C1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98" t="52836" r="4424" b="7984"/>
            <a:stretch/>
          </p:blipFill>
          <p:spPr>
            <a:xfrm>
              <a:off x="4286554" y="2845302"/>
              <a:ext cx="5121011" cy="2077476"/>
            </a:xfrm>
            <a:prstGeom prst="rect">
              <a:avLst/>
            </a:prstGeom>
          </p:spPr>
        </p:pic>
      </p:grpSp>
      <p:pic>
        <p:nvPicPr>
          <p:cNvPr id="48" name="Bildobjekt 47">
            <a:extLst>
              <a:ext uri="{FF2B5EF4-FFF2-40B4-BE49-F238E27FC236}">
                <a16:creationId xmlns:a16="http://schemas.microsoft.com/office/drawing/2014/main" id="{D974BD1E-6B9A-46F4-B560-3D84B11295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77" t="32638" r="51808" b="43388"/>
          <a:stretch/>
        </p:blipFill>
        <p:spPr>
          <a:xfrm>
            <a:off x="1580716" y="2242943"/>
            <a:ext cx="1495995" cy="819286"/>
          </a:xfrm>
          <a:prstGeom prst="rect">
            <a:avLst/>
          </a:prstGeom>
          <a:ln>
            <a:solidFill>
              <a:sysClr val="windowText" lastClr="000000"/>
            </a:solidFill>
          </a:ln>
          <a:effectLst>
            <a:outerShdw blurRad="254000" dist="254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Bildobjekt 48">
            <a:extLst>
              <a:ext uri="{FF2B5EF4-FFF2-40B4-BE49-F238E27FC236}">
                <a16:creationId xmlns:a16="http://schemas.microsoft.com/office/drawing/2014/main" id="{2E2247C7-87A1-4DCC-A9D6-0B941E9A87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1456" y="4592905"/>
            <a:ext cx="2152075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9809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C8C0E40B-BFD9-6541-BD84-A1C19F963E02}"/>
              </a:ext>
            </a:extLst>
          </p:cNvPr>
          <p:cNvSpPr txBox="1">
            <a:spLocks/>
          </p:cNvSpPr>
          <p:nvPr/>
        </p:nvSpPr>
        <p:spPr>
          <a:xfrm>
            <a:off x="1081284" y="595943"/>
            <a:ext cx="10029432" cy="2325332"/>
          </a:xfrm>
          <a:prstGeom prst="rect">
            <a:avLst/>
          </a:prstGeom>
        </p:spPr>
        <p:txBody>
          <a:bodyPr vert="horz" lIns="91435" tIns="45719" rIns="91435" bIns="45719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09">
              <a:lnSpc>
                <a:spcPct val="150000"/>
              </a:lnSpc>
              <a:defRPr/>
            </a:pPr>
            <a:r>
              <a:rPr lang="sv-SE" sz="2400" b="1" dirty="0">
                <a:solidFill>
                  <a:srgbClr val="2D7CA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Standardiserad information</a:t>
            </a:r>
          </a:p>
          <a:p>
            <a:pPr defTabSz="914309">
              <a:lnSpc>
                <a:spcPct val="150000"/>
              </a:lnSpc>
              <a:defRPr/>
            </a:pPr>
            <a:r>
              <a:rPr lang="sv-SE" sz="1867" b="1" dirty="0">
                <a:solidFill>
                  <a:srgbClr val="2D7CA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genom föreskrifter når vi målet</a:t>
            </a:r>
          </a:p>
          <a:p>
            <a:pPr defTabSz="914309">
              <a:lnSpc>
                <a:spcPct val="150000"/>
              </a:lnSpc>
              <a:defRPr/>
            </a:pPr>
            <a:endParaRPr lang="sv-SE" sz="2400" b="1" dirty="0">
              <a:solidFill>
                <a:srgbClr val="2D7CA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309">
              <a:lnSpc>
                <a:spcPct val="150000"/>
              </a:lnSpc>
              <a:defRPr/>
            </a:pPr>
            <a:endParaRPr lang="sv-SE" sz="2400" b="1" dirty="0">
              <a:solidFill>
                <a:srgbClr val="2D7CA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866" indent="-342866" defTabSz="914309">
              <a:buFont typeface="Arial" panose="020B0604020202020204" pitchFamily="34" charset="0"/>
              <a:buChar char="•"/>
              <a:defRPr/>
            </a:pPr>
            <a:endParaRPr lang="sv-SE" sz="2000" dirty="0">
              <a:solidFill>
                <a:srgbClr val="2D7CA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309">
              <a:defRPr/>
            </a:pPr>
            <a:endParaRPr lang="sv-SE" sz="2400" b="1" i="1" dirty="0">
              <a:solidFill>
                <a:srgbClr val="2D7CA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8109C48-573F-47DC-8CCA-E0FAB1E52D0D}"/>
              </a:ext>
            </a:extLst>
          </p:cNvPr>
          <p:cNvSpPr/>
          <p:nvPr/>
        </p:nvSpPr>
        <p:spPr>
          <a:xfrm>
            <a:off x="927982" y="1586027"/>
            <a:ext cx="6963416" cy="1631214"/>
          </a:xfrm>
          <a:prstGeom prst="rect">
            <a:avLst/>
          </a:prstGeom>
        </p:spPr>
        <p:txBody>
          <a:bodyPr wrap="square" lIns="91435" tIns="45719" rIns="91435" bIns="45719">
            <a:spAutoFit/>
          </a:bodyPr>
          <a:lstStyle/>
          <a:p>
            <a:pPr defTabSz="914309"/>
            <a:endParaRPr lang="sv-SE" sz="2800" dirty="0">
              <a:solidFill>
                <a:prstClr val="black"/>
              </a:solidFill>
              <a:latin typeface="Calibri" panose="020F0502020204030204"/>
            </a:endParaRPr>
          </a:p>
          <a:p>
            <a:pPr defTabSz="914309"/>
            <a:r>
              <a:rPr lang="sv-SE" sz="2400" b="1" dirty="0">
                <a:solidFill>
                  <a:srgbClr val="2D7CAD"/>
                </a:solidFill>
                <a:latin typeface="Calibri" panose="020F0502020204030204"/>
              </a:rPr>
              <a:t>Detaljplan</a:t>
            </a:r>
          </a:p>
          <a:p>
            <a:pPr defTabSz="914309"/>
            <a:r>
              <a:rPr lang="sv-SE" sz="2400" dirty="0">
                <a:solidFill>
                  <a:prstClr val="black"/>
                </a:solidFill>
                <a:latin typeface="Calibri" panose="020F0502020204030204"/>
              </a:rPr>
              <a:t>Boverket har remiss ute för ny föreskrift som bygger vidare på befintlig SIS-standard.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70C2049-E79E-45D1-9C0C-A25A8E46C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398" y="2701590"/>
            <a:ext cx="4104552" cy="2419538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F3BD629-DBF5-435C-A6EF-A590807C17CD}"/>
              </a:ext>
            </a:extLst>
          </p:cNvPr>
          <p:cNvSpPr/>
          <p:nvPr/>
        </p:nvSpPr>
        <p:spPr>
          <a:xfrm>
            <a:off x="927982" y="3054403"/>
            <a:ext cx="66001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09"/>
            <a:endParaRPr lang="sv-SE" dirty="0">
              <a:solidFill>
                <a:prstClr val="black"/>
              </a:solidFill>
            </a:endParaRPr>
          </a:p>
          <a:p>
            <a:pPr defTabSz="914309"/>
            <a:r>
              <a:rPr lang="sv-SE" sz="2400" b="1" dirty="0">
                <a:solidFill>
                  <a:srgbClr val="2D7CAD"/>
                </a:solidFill>
              </a:rPr>
              <a:t>Grundkarta</a:t>
            </a:r>
          </a:p>
          <a:p>
            <a:r>
              <a:rPr lang="sv-SE" sz="2400" dirty="0"/>
              <a:t>Lantmäteriet genomför översyn av specifikationerna från Svensk geoprocess.</a:t>
            </a:r>
          </a:p>
          <a:p>
            <a:endParaRPr lang="sv-SE" sz="2400" dirty="0"/>
          </a:p>
          <a:p>
            <a:r>
              <a:rPr lang="sv-SE" sz="2400" dirty="0"/>
              <a:t>Specifikationer för detaljplaner och byggnadsinformation prioriteras. Därefter kommer övriga informationsslag i grundkartan och efter det övriga informationsmängder. </a:t>
            </a:r>
            <a:endParaRPr lang="sv-S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7274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C8C0E40B-BFD9-6541-BD84-A1C19F963E02}"/>
              </a:ext>
            </a:extLst>
          </p:cNvPr>
          <p:cNvSpPr txBox="1">
            <a:spLocks/>
          </p:cNvSpPr>
          <p:nvPr/>
        </p:nvSpPr>
        <p:spPr>
          <a:xfrm>
            <a:off x="633032" y="565318"/>
            <a:ext cx="7988454" cy="1198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b="1" dirty="0">
                <a:solidFill>
                  <a:srgbClr val="2D7CA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 för plattformen</a:t>
            </a:r>
            <a:endParaRPr lang="sv-SE" sz="2000" b="1" dirty="0">
              <a:solidFill>
                <a:srgbClr val="2D7CA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1" u="none" strike="noStrike" kern="1200" cap="none" spc="0" normalizeH="0" baseline="0" noProof="0" dirty="0">
              <a:ln>
                <a:noFill/>
              </a:ln>
              <a:solidFill>
                <a:srgbClr val="2D7CAD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5BAA8B76-2F59-425D-B25C-D5D8132319A3}"/>
              </a:ext>
            </a:extLst>
          </p:cNvPr>
          <p:cNvSpPr/>
          <p:nvPr/>
        </p:nvSpPr>
        <p:spPr>
          <a:xfrm>
            <a:off x="633032" y="1032707"/>
            <a:ext cx="104537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v-SE" sz="2400" dirty="0"/>
          </a:p>
          <a:p>
            <a:r>
              <a:rPr lang="sv-SE" sz="2400" dirty="0"/>
              <a:t>I piloten testas teknik, juridik, säkerhet, affärsmodeller, samverkan mm på en informationsmängd  för att sedan kunna skalas upp och driftsättas nationellt i större skala.</a:t>
            </a:r>
          </a:p>
          <a:p>
            <a:endParaRPr lang="sv-SE" sz="2400" dirty="0"/>
          </a:p>
          <a:p>
            <a:endParaRPr lang="sv-SE" sz="2400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55B474E8-7D5B-482E-81EB-06C522905919}"/>
              </a:ext>
            </a:extLst>
          </p:cNvPr>
          <p:cNvSpPr/>
          <p:nvPr/>
        </p:nvSpPr>
        <p:spPr>
          <a:xfrm>
            <a:off x="770835" y="3363666"/>
            <a:ext cx="61755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/>
              <a:t>Piloten testar bland annat: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specifikationerna för detaljplan och byggnad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Förmågan att ta emot, lagra och tillgängliggöra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Konceptet för datavärdskap</a:t>
            </a:r>
          </a:p>
        </p:txBody>
      </p:sp>
    </p:spTree>
    <p:extLst>
      <p:ext uri="{BB962C8B-B14F-4D97-AF65-F5344CB8AC3E}">
        <p14:creationId xmlns:p14="http://schemas.microsoft.com/office/powerpoint/2010/main" val="402962212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85D8B3-BB2C-4BF4-9955-140B95B43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Digital samhällsbyggnad – Etapperna </a:t>
            </a:r>
            <a:r>
              <a:rPr lang="sv-SE" sz="2000" dirty="0"/>
              <a:t>informationsförsörjning</a:t>
            </a:r>
            <a:endParaRPr lang="sv-SE" dirty="0"/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3022598C-84BF-4E5B-A310-07071D5F6009}"/>
              </a:ext>
            </a:extLst>
          </p:cNvPr>
          <p:cNvGraphicFramePr>
            <a:graphicFrameLocks noGrp="1"/>
          </p:cNvGraphicFramePr>
          <p:nvPr/>
        </p:nvGraphicFramePr>
        <p:xfrm>
          <a:off x="612568" y="2015349"/>
          <a:ext cx="10515600" cy="39172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83441418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9390427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2514002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03162932"/>
                    </a:ext>
                  </a:extLst>
                </a:gridCol>
              </a:tblGrid>
              <a:tr h="979311">
                <a:tc>
                  <a:txBody>
                    <a:bodyPr/>
                    <a:lstStyle/>
                    <a:p>
                      <a:r>
                        <a:rPr lang="sv-SE" b="1" dirty="0"/>
                        <a:t>Etapp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b="1" dirty="0"/>
                        <a:t>Informationsmängd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398198"/>
                  </a:ext>
                </a:extLst>
              </a:tr>
              <a:tr h="979311">
                <a:tc>
                  <a:txBody>
                    <a:bodyPr/>
                    <a:lstStyle/>
                    <a:p>
                      <a:r>
                        <a:rPr lang="sv-SE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2020-2022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0" dirty="0"/>
                        <a:t>Detaljplan samt grundkarta</a:t>
                      </a:r>
                    </a:p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Cirka 10 informationsmängder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217619"/>
                  </a:ext>
                </a:extLst>
              </a:tr>
              <a:tr h="979311">
                <a:tc>
                  <a:txBody>
                    <a:bodyPr/>
                    <a:lstStyle/>
                    <a:p>
                      <a:r>
                        <a:rPr lang="sv-SE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2022-2027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Basdata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15 teman (cirka 150 informationsmängder)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4297945"/>
                  </a:ext>
                </a:extLst>
              </a:tr>
              <a:tr h="979311">
                <a:tc>
                  <a:txBody>
                    <a:bodyPr/>
                    <a:lstStyle/>
                    <a:p>
                      <a:r>
                        <a:rPr lang="sv-SE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solidFill>
                            <a:schemeClr val="tx1"/>
                          </a:solidFill>
                        </a:rPr>
                        <a:t>2025</a:t>
                      </a:r>
                      <a:r>
                        <a:rPr lang="sv-S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Book Antiqua" panose="0204060205030503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endParaRPr lang="sv-S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Övrig information som behövs</a:t>
                      </a:r>
                    </a:p>
                    <a:p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Ej kvantifierad ännu</a:t>
                      </a:r>
                    </a:p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087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02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7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 4">
            <a:extLst>
              <a:ext uri="{FF2B5EF4-FFF2-40B4-BE49-F238E27FC236}">
                <a16:creationId xmlns:a16="http://schemas.microsoft.com/office/drawing/2014/main" id="{263D3050-1A9F-456C-99E7-0715FCD450A3}"/>
              </a:ext>
            </a:extLst>
          </p:cNvPr>
          <p:cNvGrpSpPr/>
          <p:nvPr/>
        </p:nvGrpSpPr>
        <p:grpSpPr>
          <a:xfrm>
            <a:off x="9964341" y="57215"/>
            <a:ext cx="1983787" cy="1958255"/>
            <a:chOff x="11480394" y="4001035"/>
            <a:chExt cx="2263157" cy="2241920"/>
          </a:xfrm>
        </p:grpSpPr>
        <p:sp>
          <p:nvSpPr>
            <p:cNvPr id="2" name="Ellips 1">
              <a:extLst>
                <a:ext uri="{FF2B5EF4-FFF2-40B4-BE49-F238E27FC236}">
                  <a16:creationId xmlns:a16="http://schemas.microsoft.com/office/drawing/2014/main" id="{68F6F001-9103-471E-B780-6E6970C0E960}"/>
                </a:ext>
              </a:extLst>
            </p:cNvPr>
            <p:cNvSpPr/>
            <p:nvPr/>
          </p:nvSpPr>
          <p:spPr>
            <a:xfrm>
              <a:off x="11480394" y="4001035"/>
              <a:ext cx="2263157" cy="22419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Bildobjekt 59">
              <a:extLst>
                <a:ext uri="{FF2B5EF4-FFF2-40B4-BE49-F238E27FC236}">
                  <a16:creationId xmlns:a16="http://schemas.microsoft.com/office/drawing/2014/main" id="{589BFBD1-AB62-4428-B8D9-640703546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88618" y="4106413"/>
              <a:ext cx="2023575" cy="2033618"/>
            </a:xfrm>
            <a:prstGeom prst="rect">
              <a:avLst/>
            </a:prstGeom>
          </p:spPr>
        </p:pic>
      </p:grpSp>
      <p:sp>
        <p:nvSpPr>
          <p:cNvPr id="14" name="textruta 13">
            <a:extLst>
              <a:ext uri="{FF2B5EF4-FFF2-40B4-BE49-F238E27FC236}">
                <a16:creationId xmlns:a16="http://schemas.microsoft.com/office/drawing/2014/main" id="{391491E4-511D-4D09-8DE3-778924FD5DC2}"/>
              </a:ext>
            </a:extLst>
          </p:cNvPr>
          <p:cNvSpPr txBox="1"/>
          <p:nvPr/>
        </p:nvSpPr>
        <p:spPr>
          <a:xfrm>
            <a:off x="23923" y="-541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96E8FB8B-875B-47CF-82B9-131D00430A83}"/>
              </a:ext>
            </a:extLst>
          </p:cNvPr>
          <p:cNvSpPr txBox="1"/>
          <p:nvPr/>
        </p:nvSpPr>
        <p:spPr>
          <a:xfrm>
            <a:off x="2458695" y="-541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C757449-1FEF-47B1-9A22-C45EF952ACEC}"/>
              </a:ext>
            </a:extLst>
          </p:cNvPr>
          <p:cNvSpPr txBox="1"/>
          <p:nvPr/>
        </p:nvSpPr>
        <p:spPr>
          <a:xfrm>
            <a:off x="4162367" y="-566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</a:p>
        </p:txBody>
      </p:sp>
      <p:sp>
        <p:nvSpPr>
          <p:cNvPr id="29" name="Frihandsfigur: Form 28">
            <a:extLst>
              <a:ext uri="{FF2B5EF4-FFF2-40B4-BE49-F238E27FC236}">
                <a16:creationId xmlns:a16="http://schemas.microsoft.com/office/drawing/2014/main" id="{15FEEB32-78FC-495F-9B19-A7895F681104}"/>
              </a:ext>
            </a:extLst>
          </p:cNvPr>
          <p:cNvSpPr/>
          <p:nvPr/>
        </p:nvSpPr>
        <p:spPr bwMode="auto">
          <a:xfrm>
            <a:off x="337172" y="336644"/>
            <a:ext cx="12084912" cy="6521356"/>
          </a:xfrm>
          <a:custGeom>
            <a:avLst/>
            <a:gdLst>
              <a:gd name="connsiteX0" fmla="*/ 145921 w 21932495"/>
              <a:gd name="connsiteY0" fmla="*/ 0 h 16777253"/>
              <a:gd name="connsiteX1" fmla="*/ 3227051 w 21932495"/>
              <a:gd name="connsiteY1" fmla="*/ 11211340 h 16777253"/>
              <a:gd name="connsiteX2" fmla="*/ 21932495 w 21932495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5186991"/>
              <a:gd name="connsiteX1" fmla="*/ 3734336 w 21863310"/>
              <a:gd name="connsiteY1" fmla="*/ 12145618 h 15186991"/>
              <a:gd name="connsiteX2" fmla="*/ 21863310 w 21863310"/>
              <a:gd name="connsiteY2" fmla="*/ 15186991 h 15186991"/>
              <a:gd name="connsiteX0" fmla="*/ 76736 w 21863310"/>
              <a:gd name="connsiteY0" fmla="*/ 0 h 15187053"/>
              <a:gd name="connsiteX1" fmla="*/ 3734336 w 21863310"/>
              <a:gd name="connsiteY1" fmla="*/ 12145618 h 15187053"/>
              <a:gd name="connsiteX2" fmla="*/ 21863310 w 21863310"/>
              <a:gd name="connsiteY2" fmla="*/ 15186991 h 1518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63310" h="15187053">
                <a:moveTo>
                  <a:pt x="76736" y="0"/>
                </a:moveTo>
                <a:cubicBezTo>
                  <a:pt x="-198247" y="4207565"/>
                  <a:pt x="103240" y="9614453"/>
                  <a:pt x="3734336" y="12145618"/>
                </a:cubicBezTo>
                <a:cubicBezTo>
                  <a:pt x="7365432" y="14676783"/>
                  <a:pt x="14127353" y="15193618"/>
                  <a:pt x="21863310" y="15186991"/>
                </a:cubicBezTo>
              </a:path>
            </a:pathLst>
          </a:custGeom>
          <a:noFill/>
          <a:ln w="15875" cap="flat" cmpd="sng" algn="ctr">
            <a:solidFill>
              <a:schemeClr val="bg1"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31" tIns="8165" rIns="16331" bIns="816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3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8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ihandsfigur: Form 29">
            <a:extLst>
              <a:ext uri="{FF2B5EF4-FFF2-40B4-BE49-F238E27FC236}">
                <a16:creationId xmlns:a16="http://schemas.microsoft.com/office/drawing/2014/main" id="{C8102DED-C53E-440E-9CE3-201834DEE883}"/>
              </a:ext>
            </a:extLst>
          </p:cNvPr>
          <p:cNvSpPr/>
          <p:nvPr/>
        </p:nvSpPr>
        <p:spPr bwMode="auto">
          <a:xfrm>
            <a:off x="2369535" y="578141"/>
            <a:ext cx="9374803" cy="5311944"/>
          </a:xfrm>
          <a:custGeom>
            <a:avLst/>
            <a:gdLst>
              <a:gd name="connsiteX0" fmla="*/ 145921 w 21932495"/>
              <a:gd name="connsiteY0" fmla="*/ 0 h 16777253"/>
              <a:gd name="connsiteX1" fmla="*/ 3227051 w 21932495"/>
              <a:gd name="connsiteY1" fmla="*/ 11211340 h 16777253"/>
              <a:gd name="connsiteX2" fmla="*/ 21932495 w 21932495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5186991"/>
              <a:gd name="connsiteX1" fmla="*/ 3734336 w 21863310"/>
              <a:gd name="connsiteY1" fmla="*/ 12145618 h 15186991"/>
              <a:gd name="connsiteX2" fmla="*/ 21863310 w 21863310"/>
              <a:gd name="connsiteY2" fmla="*/ 15186991 h 15186991"/>
              <a:gd name="connsiteX0" fmla="*/ 76736 w 21863310"/>
              <a:gd name="connsiteY0" fmla="*/ 0 h 15187053"/>
              <a:gd name="connsiteX1" fmla="*/ 3734336 w 21863310"/>
              <a:gd name="connsiteY1" fmla="*/ 12145618 h 15187053"/>
              <a:gd name="connsiteX2" fmla="*/ 21863310 w 21863310"/>
              <a:gd name="connsiteY2" fmla="*/ 15186991 h 1518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63310" h="15187053">
                <a:moveTo>
                  <a:pt x="76736" y="0"/>
                </a:moveTo>
                <a:cubicBezTo>
                  <a:pt x="-198247" y="4207565"/>
                  <a:pt x="103240" y="9614453"/>
                  <a:pt x="3734336" y="12145618"/>
                </a:cubicBezTo>
                <a:cubicBezTo>
                  <a:pt x="7365432" y="14676783"/>
                  <a:pt x="14127353" y="15193618"/>
                  <a:pt x="21863310" y="15186991"/>
                </a:cubicBezTo>
              </a:path>
            </a:pathLst>
          </a:custGeom>
          <a:noFill/>
          <a:ln w="15875" cap="flat" cmpd="sng" algn="ctr">
            <a:solidFill>
              <a:schemeClr val="bg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31" tIns="8165" rIns="16331" bIns="816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3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8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ihandsfigur: Form 30">
            <a:extLst>
              <a:ext uri="{FF2B5EF4-FFF2-40B4-BE49-F238E27FC236}">
                <a16:creationId xmlns:a16="http://schemas.microsoft.com/office/drawing/2014/main" id="{2C8E587F-94C5-42B8-AB27-6BC0DDF4159E}"/>
              </a:ext>
            </a:extLst>
          </p:cNvPr>
          <p:cNvSpPr/>
          <p:nvPr/>
        </p:nvSpPr>
        <p:spPr bwMode="auto">
          <a:xfrm>
            <a:off x="4429998" y="312698"/>
            <a:ext cx="7762002" cy="4643969"/>
          </a:xfrm>
          <a:custGeom>
            <a:avLst/>
            <a:gdLst>
              <a:gd name="connsiteX0" fmla="*/ 145921 w 21932495"/>
              <a:gd name="connsiteY0" fmla="*/ 0 h 16777253"/>
              <a:gd name="connsiteX1" fmla="*/ 3227051 w 21932495"/>
              <a:gd name="connsiteY1" fmla="*/ 11211340 h 16777253"/>
              <a:gd name="connsiteX2" fmla="*/ 21932495 w 21932495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5186991"/>
              <a:gd name="connsiteX1" fmla="*/ 3734336 w 21863310"/>
              <a:gd name="connsiteY1" fmla="*/ 12145618 h 15186991"/>
              <a:gd name="connsiteX2" fmla="*/ 21863310 w 21863310"/>
              <a:gd name="connsiteY2" fmla="*/ 15186991 h 15186991"/>
              <a:gd name="connsiteX0" fmla="*/ 76736 w 21863310"/>
              <a:gd name="connsiteY0" fmla="*/ 0 h 15187053"/>
              <a:gd name="connsiteX1" fmla="*/ 3734336 w 21863310"/>
              <a:gd name="connsiteY1" fmla="*/ 12145618 h 15187053"/>
              <a:gd name="connsiteX2" fmla="*/ 21863310 w 21863310"/>
              <a:gd name="connsiteY2" fmla="*/ 15186991 h 1518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63310" h="15187053">
                <a:moveTo>
                  <a:pt x="76736" y="0"/>
                </a:moveTo>
                <a:cubicBezTo>
                  <a:pt x="-198247" y="4207565"/>
                  <a:pt x="103240" y="9614453"/>
                  <a:pt x="3734336" y="12145618"/>
                </a:cubicBezTo>
                <a:cubicBezTo>
                  <a:pt x="7365432" y="14676783"/>
                  <a:pt x="14127353" y="15193618"/>
                  <a:pt x="21863310" y="15186991"/>
                </a:cubicBezTo>
              </a:path>
            </a:pathLst>
          </a:custGeom>
          <a:noFill/>
          <a:ln w="15875" cap="flat" cmpd="sng" algn="ctr">
            <a:solidFill>
              <a:schemeClr val="bg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31" tIns="8165" rIns="16331" bIns="816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3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il: höger 27">
            <a:extLst>
              <a:ext uri="{FF2B5EF4-FFF2-40B4-BE49-F238E27FC236}">
                <a16:creationId xmlns:a16="http://schemas.microsoft.com/office/drawing/2014/main" id="{A07DC2F8-3DDB-4379-8169-88532B86D242}"/>
              </a:ext>
            </a:extLst>
          </p:cNvPr>
          <p:cNvSpPr/>
          <p:nvPr/>
        </p:nvSpPr>
        <p:spPr>
          <a:xfrm rot="21114428">
            <a:off x="62740" y="1442516"/>
            <a:ext cx="9386833" cy="252000"/>
          </a:xfrm>
          <a:prstGeom prst="rightArrow">
            <a:avLst>
              <a:gd name="adj1" fmla="val 43333"/>
              <a:gd name="adj2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84A42010-D86E-4D61-93A9-0C1520B2B7E5}"/>
              </a:ext>
            </a:extLst>
          </p:cNvPr>
          <p:cNvSpPr txBox="1"/>
          <p:nvPr/>
        </p:nvSpPr>
        <p:spPr>
          <a:xfrm>
            <a:off x="633541" y="1223355"/>
            <a:ext cx="2581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Specifikationer för detaljplan och byggnad klara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9303F27E-3401-4673-A417-2118C94A76D9}"/>
              </a:ext>
            </a:extLst>
          </p:cNvPr>
          <p:cNvSpPr txBox="1"/>
          <p:nvPr/>
        </p:nvSpPr>
        <p:spPr>
          <a:xfrm>
            <a:off x="48664" y="2449501"/>
            <a:ext cx="1891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b="1" dirty="0">
                <a:solidFill>
                  <a:srgbClr val="70AD47">
                    <a:lumMod val="40000"/>
                    <a:lumOff val="60000"/>
                  </a:srgbClr>
                </a:solidFill>
                <a:latin typeface="Calibri" panose="020F0502020204030204"/>
              </a:rPr>
              <a:t>Föreskrifter och specifikationer</a:t>
            </a:r>
            <a:endParaRPr kumimoji="0" lang="sv-SE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(Lantmäteriet)</a:t>
            </a:r>
          </a:p>
        </p:txBody>
      </p:sp>
      <p:sp>
        <p:nvSpPr>
          <p:cNvPr id="40" name="Rubrik 1">
            <a:extLst>
              <a:ext uri="{FF2B5EF4-FFF2-40B4-BE49-F238E27FC236}">
                <a16:creationId xmlns:a16="http://schemas.microsoft.com/office/drawing/2014/main" id="{A05AED4F-AC2A-4303-A95B-891CD6242229}"/>
              </a:ext>
            </a:extLst>
          </p:cNvPr>
          <p:cNvSpPr txBox="1">
            <a:spLocks/>
          </p:cNvSpPr>
          <p:nvPr/>
        </p:nvSpPr>
        <p:spPr>
          <a:xfrm rot="19483264">
            <a:off x="3734683" y="2605207"/>
            <a:ext cx="9144000" cy="2291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FFC5C5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Pil: höger 40">
            <a:extLst>
              <a:ext uri="{FF2B5EF4-FFF2-40B4-BE49-F238E27FC236}">
                <a16:creationId xmlns:a16="http://schemas.microsoft.com/office/drawing/2014/main" id="{52485DF8-693B-4995-8DC9-6B12A4CB42D0}"/>
              </a:ext>
            </a:extLst>
          </p:cNvPr>
          <p:cNvSpPr/>
          <p:nvPr/>
        </p:nvSpPr>
        <p:spPr>
          <a:xfrm rot="19423930">
            <a:off x="2760832" y="4121800"/>
            <a:ext cx="8559447" cy="299432"/>
          </a:xfrm>
          <a:prstGeom prst="rightArrow">
            <a:avLst>
              <a:gd name="adj1" fmla="val 43333"/>
              <a:gd name="adj2" fmla="val 50000"/>
            </a:avLst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C5C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CB365780-2C7E-4557-AA0A-45B790BFD20B}"/>
              </a:ext>
            </a:extLst>
          </p:cNvPr>
          <p:cNvSpPr txBox="1"/>
          <p:nvPr/>
        </p:nvSpPr>
        <p:spPr>
          <a:xfrm>
            <a:off x="5670857" y="5388365"/>
            <a:ext cx="2381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srgbClr val="FFC5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Beslut om föreskrifter för nya detaljplaner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C5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CBE36B2D-2384-4648-BF78-5802E441C0AC}"/>
              </a:ext>
            </a:extLst>
          </p:cNvPr>
          <p:cNvSpPr txBox="1"/>
          <p:nvPr/>
        </p:nvSpPr>
        <p:spPr>
          <a:xfrm>
            <a:off x="2077424" y="5834893"/>
            <a:ext cx="1653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C5C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Detaljplan, Översiktsplan (Boverket)</a:t>
            </a:r>
          </a:p>
        </p:txBody>
      </p:sp>
      <p:sp>
        <p:nvSpPr>
          <p:cNvPr id="47" name="Ellips 46">
            <a:extLst>
              <a:ext uri="{FF2B5EF4-FFF2-40B4-BE49-F238E27FC236}">
                <a16:creationId xmlns:a16="http://schemas.microsoft.com/office/drawing/2014/main" id="{50083A2A-8A48-4C76-9F3D-CDD4A5416D11}"/>
              </a:ext>
            </a:extLst>
          </p:cNvPr>
          <p:cNvSpPr/>
          <p:nvPr/>
        </p:nvSpPr>
        <p:spPr>
          <a:xfrm rot="21429701">
            <a:off x="4638114" y="5590449"/>
            <a:ext cx="503002" cy="474869"/>
          </a:xfrm>
          <a:prstGeom prst="ellipse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ruta 48">
            <a:extLst>
              <a:ext uri="{FF2B5EF4-FFF2-40B4-BE49-F238E27FC236}">
                <a16:creationId xmlns:a16="http://schemas.microsoft.com/office/drawing/2014/main" id="{3806EF52-30B6-44FA-A0D7-2C321183B7AF}"/>
              </a:ext>
            </a:extLst>
          </p:cNvPr>
          <p:cNvSpPr txBox="1"/>
          <p:nvPr/>
        </p:nvSpPr>
        <p:spPr>
          <a:xfrm>
            <a:off x="8653704" y="3086478"/>
            <a:ext cx="2101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C5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Alla nya detaljplaner är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C5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enhetliga och digitala</a:t>
            </a:r>
          </a:p>
        </p:txBody>
      </p:sp>
      <p:sp>
        <p:nvSpPr>
          <p:cNvPr id="50" name="textruta 49">
            <a:extLst>
              <a:ext uri="{FF2B5EF4-FFF2-40B4-BE49-F238E27FC236}">
                <a16:creationId xmlns:a16="http://schemas.microsoft.com/office/drawing/2014/main" id="{532EEA9A-DEF0-4EDF-B342-780963A8F4C5}"/>
              </a:ext>
            </a:extLst>
          </p:cNvPr>
          <p:cNvSpPr txBox="1"/>
          <p:nvPr/>
        </p:nvSpPr>
        <p:spPr>
          <a:xfrm>
            <a:off x="8665097" y="3577423"/>
            <a:ext cx="1421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C5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Förslag på föreskrifter ÖP</a:t>
            </a:r>
          </a:p>
        </p:txBody>
      </p:sp>
      <p:sp>
        <p:nvSpPr>
          <p:cNvPr id="52" name="textruta 51">
            <a:extLst>
              <a:ext uri="{FF2B5EF4-FFF2-40B4-BE49-F238E27FC236}">
                <a16:creationId xmlns:a16="http://schemas.microsoft.com/office/drawing/2014/main" id="{A34BA9AB-4C1A-4CC6-8E38-39C64FCF46B0}"/>
              </a:ext>
            </a:extLst>
          </p:cNvPr>
          <p:cNvSpPr txBox="1"/>
          <p:nvPr/>
        </p:nvSpPr>
        <p:spPr>
          <a:xfrm>
            <a:off x="7466748" y="4187133"/>
            <a:ext cx="164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C5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E-tjänst för byggförfattningar</a:t>
            </a:r>
          </a:p>
        </p:txBody>
      </p:sp>
      <p:sp>
        <p:nvSpPr>
          <p:cNvPr id="56" name="Pil: höger 55">
            <a:extLst>
              <a:ext uri="{FF2B5EF4-FFF2-40B4-BE49-F238E27FC236}">
                <a16:creationId xmlns:a16="http://schemas.microsoft.com/office/drawing/2014/main" id="{BB5058C7-D8A7-4D3D-B2BC-95AEC8635A72}"/>
              </a:ext>
            </a:extLst>
          </p:cNvPr>
          <p:cNvSpPr/>
          <p:nvPr/>
        </p:nvSpPr>
        <p:spPr>
          <a:xfrm rot="20342761">
            <a:off x="739904" y="3013275"/>
            <a:ext cx="9145085" cy="252000"/>
          </a:xfrm>
          <a:prstGeom prst="rightArrow">
            <a:avLst>
              <a:gd name="adj1" fmla="val 43333"/>
              <a:gd name="adj2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ruta 56">
            <a:extLst>
              <a:ext uri="{FF2B5EF4-FFF2-40B4-BE49-F238E27FC236}">
                <a16:creationId xmlns:a16="http://schemas.microsoft.com/office/drawing/2014/main" id="{10E3FE1D-5952-4B92-87B4-F9A8EC6E9A09}"/>
              </a:ext>
            </a:extLst>
          </p:cNvPr>
          <p:cNvSpPr txBox="1"/>
          <p:nvPr/>
        </p:nvSpPr>
        <p:spPr>
          <a:xfrm>
            <a:off x="276134" y="4695614"/>
            <a:ext cx="17371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Nationell plattform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(Lantmäteriet)</a:t>
            </a:r>
          </a:p>
        </p:txBody>
      </p:sp>
      <p:sp>
        <p:nvSpPr>
          <p:cNvPr id="59" name="Ellips 58">
            <a:extLst>
              <a:ext uri="{FF2B5EF4-FFF2-40B4-BE49-F238E27FC236}">
                <a16:creationId xmlns:a16="http://schemas.microsoft.com/office/drawing/2014/main" id="{07A6938A-AAF4-4643-82D0-A27941F308B7}"/>
              </a:ext>
            </a:extLst>
          </p:cNvPr>
          <p:cNvSpPr/>
          <p:nvPr/>
        </p:nvSpPr>
        <p:spPr>
          <a:xfrm rot="21433247">
            <a:off x="2736451" y="3796340"/>
            <a:ext cx="507568" cy="5140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textruta 60">
            <a:extLst>
              <a:ext uri="{FF2B5EF4-FFF2-40B4-BE49-F238E27FC236}">
                <a16:creationId xmlns:a16="http://schemas.microsoft.com/office/drawing/2014/main" id="{16B01F73-0569-4C3E-ABCB-936FF8C61B0A}"/>
              </a:ext>
            </a:extLst>
          </p:cNvPr>
          <p:cNvSpPr txBox="1"/>
          <p:nvPr/>
        </p:nvSpPr>
        <p:spPr>
          <a:xfrm>
            <a:off x="3229679" y="4129170"/>
            <a:ext cx="1522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Planöversikt tillgänglig</a:t>
            </a:r>
            <a:r>
              <a:rPr kumimoji="0" lang="sv-SE" sz="16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ihandsfigur: Form 62">
            <a:extLst>
              <a:ext uri="{FF2B5EF4-FFF2-40B4-BE49-F238E27FC236}">
                <a16:creationId xmlns:a16="http://schemas.microsoft.com/office/drawing/2014/main" id="{F943D74D-7CCE-4D5F-8625-83A8DDD24121}"/>
              </a:ext>
            </a:extLst>
          </p:cNvPr>
          <p:cNvSpPr/>
          <p:nvPr/>
        </p:nvSpPr>
        <p:spPr bwMode="auto">
          <a:xfrm>
            <a:off x="6337969" y="276073"/>
            <a:ext cx="6037576" cy="3795400"/>
          </a:xfrm>
          <a:custGeom>
            <a:avLst/>
            <a:gdLst>
              <a:gd name="connsiteX0" fmla="*/ 145921 w 21932495"/>
              <a:gd name="connsiteY0" fmla="*/ 0 h 16777253"/>
              <a:gd name="connsiteX1" fmla="*/ 3227051 w 21932495"/>
              <a:gd name="connsiteY1" fmla="*/ 11211340 h 16777253"/>
              <a:gd name="connsiteX2" fmla="*/ 21932495 w 21932495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5186991"/>
              <a:gd name="connsiteX1" fmla="*/ 3734336 w 21863310"/>
              <a:gd name="connsiteY1" fmla="*/ 12145618 h 15186991"/>
              <a:gd name="connsiteX2" fmla="*/ 21863310 w 21863310"/>
              <a:gd name="connsiteY2" fmla="*/ 15186991 h 15186991"/>
              <a:gd name="connsiteX0" fmla="*/ 76736 w 21863310"/>
              <a:gd name="connsiteY0" fmla="*/ 0 h 15187053"/>
              <a:gd name="connsiteX1" fmla="*/ 3734336 w 21863310"/>
              <a:gd name="connsiteY1" fmla="*/ 12145618 h 15187053"/>
              <a:gd name="connsiteX2" fmla="*/ 21863310 w 21863310"/>
              <a:gd name="connsiteY2" fmla="*/ 15186991 h 1518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63310" h="15187053">
                <a:moveTo>
                  <a:pt x="76736" y="0"/>
                </a:moveTo>
                <a:cubicBezTo>
                  <a:pt x="-198247" y="4207565"/>
                  <a:pt x="103240" y="9614453"/>
                  <a:pt x="3734336" y="12145618"/>
                </a:cubicBezTo>
                <a:cubicBezTo>
                  <a:pt x="7365432" y="14676783"/>
                  <a:pt x="14127353" y="15193618"/>
                  <a:pt x="21863310" y="15186991"/>
                </a:cubicBezTo>
              </a:path>
            </a:pathLst>
          </a:custGeom>
          <a:noFill/>
          <a:ln w="15875" cap="flat" cmpd="sng" algn="ctr">
            <a:solidFill>
              <a:schemeClr val="bg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6331" tIns="8165" rIns="16331" bIns="816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3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ruta 63">
            <a:extLst>
              <a:ext uri="{FF2B5EF4-FFF2-40B4-BE49-F238E27FC236}">
                <a16:creationId xmlns:a16="http://schemas.microsoft.com/office/drawing/2014/main" id="{72E0A87A-B71C-4866-8759-D48FCDFDE533}"/>
              </a:ext>
            </a:extLst>
          </p:cNvPr>
          <p:cNvSpPr txBox="1"/>
          <p:nvPr/>
        </p:nvSpPr>
        <p:spPr>
          <a:xfrm>
            <a:off x="6027966" y="-5663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21ADB8A-D765-4A86-A3AD-07175AE2537D}"/>
              </a:ext>
            </a:extLst>
          </p:cNvPr>
          <p:cNvSpPr txBox="1"/>
          <p:nvPr/>
        </p:nvSpPr>
        <p:spPr>
          <a:xfrm>
            <a:off x="6071719" y="2881704"/>
            <a:ext cx="1661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Standardiserad information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utbyts nationellt</a:t>
            </a:r>
          </a:p>
        </p:txBody>
      </p:sp>
      <p:sp>
        <p:nvSpPr>
          <p:cNvPr id="32" name="Ellips 31">
            <a:extLst>
              <a:ext uri="{FF2B5EF4-FFF2-40B4-BE49-F238E27FC236}">
                <a16:creationId xmlns:a16="http://schemas.microsoft.com/office/drawing/2014/main" id="{EE66DD47-1275-4FD5-8216-451C22C24D1B}"/>
              </a:ext>
            </a:extLst>
          </p:cNvPr>
          <p:cNvSpPr/>
          <p:nvPr/>
        </p:nvSpPr>
        <p:spPr>
          <a:xfrm>
            <a:off x="2369535" y="1647635"/>
            <a:ext cx="505557" cy="48242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A893DABD-799F-4C4C-919A-6B3DACB2064B}"/>
              </a:ext>
            </a:extLst>
          </p:cNvPr>
          <p:cNvSpPr txBox="1"/>
          <p:nvPr/>
        </p:nvSpPr>
        <p:spPr>
          <a:xfrm>
            <a:off x="6508213" y="527621"/>
            <a:ext cx="178898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Digital grundkarta möjlig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ihandsfigur: Form 44">
            <a:extLst>
              <a:ext uri="{FF2B5EF4-FFF2-40B4-BE49-F238E27FC236}">
                <a16:creationId xmlns:a16="http://schemas.microsoft.com/office/drawing/2014/main" id="{A87F465D-C94E-4B6B-B65F-C6EC3C1E768D}"/>
              </a:ext>
            </a:extLst>
          </p:cNvPr>
          <p:cNvSpPr/>
          <p:nvPr/>
        </p:nvSpPr>
        <p:spPr bwMode="auto">
          <a:xfrm>
            <a:off x="7742217" y="312579"/>
            <a:ext cx="4358040" cy="2670113"/>
          </a:xfrm>
          <a:custGeom>
            <a:avLst/>
            <a:gdLst>
              <a:gd name="connsiteX0" fmla="*/ 145921 w 21932495"/>
              <a:gd name="connsiteY0" fmla="*/ 0 h 16777253"/>
              <a:gd name="connsiteX1" fmla="*/ 3227051 w 21932495"/>
              <a:gd name="connsiteY1" fmla="*/ 11211340 h 16777253"/>
              <a:gd name="connsiteX2" fmla="*/ 21932495 w 21932495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5186991"/>
              <a:gd name="connsiteX1" fmla="*/ 3734336 w 21863310"/>
              <a:gd name="connsiteY1" fmla="*/ 12145618 h 15186991"/>
              <a:gd name="connsiteX2" fmla="*/ 21863310 w 21863310"/>
              <a:gd name="connsiteY2" fmla="*/ 15186991 h 15186991"/>
              <a:gd name="connsiteX0" fmla="*/ 76736 w 21863310"/>
              <a:gd name="connsiteY0" fmla="*/ 0 h 15187053"/>
              <a:gd name="connsiteX1" fmla="*/ 3734336 w 21863310"/>
              <a:gd name="connsiteY1" fmla="*/ 12145618 h 15187053"/>
              <a:gd name="connsiteX2" fmla="*/ 21863310 w 21863310"/>
              <a:gd name="connsiteY2" fmla="*/ 15186991 h 1518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63310" h="15187053">
                <a:moveTo>
                  <a:pt x="76736" y="0"/>
                </a:moveTo>
                <a:cubicBezTo>
                  <a:pt x="-198247" y="4207565"/>
                  <a:pt x="103240" y="9614453"/>
                  <a:pt x="3734336" y="12145618"/>
                </a:cubicBezTo>
                <a:cubicBezTo>
                  <a:pt x="7365432" y="14676783"/>
                  <a:pt x="14127353" y="15193618"/>
                  <a:pt x="21863310" y="15186991"/>
                </a:cubicBezTo>
              </a:path>
            </a:pathLst>
          </a:custGeom>
          <a:noFill/>
          <a:ln w="15875" cap="flat" cmpd="sng" algn="ctr">
            <a:solidFill>
              <a:schemeClr val="bg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31" tIns="8165" rIns="16331" bIns="816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3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ihandsfigur: Form 45">
            <a:extLst>
              <a:ext uri="{FF2B5EF4-FFF2-40B4-BE49-F238E27FC236}">
                <a16:creationId xmlns:a16="http://schemas.microsoft.com/office/drawing/2014/main" id="{5B9892CD-A0C4-4E52-A695-AF64B732EE5F}"/>
              </a:ext>
            </a:extLst>
          </p:cNvPr>
          <p:cNvSpPr/>
          <p:nvPr/>
        </p:nvSpPr>
        <p:spPr bwMode="auto">
          <a:xfrm>
            <a:off x="8702695" y="305486"/>
            <a:ext cx="3489305" cy="1991225"/>
          </a:xfrm>
          <a:custGeom>
            <a:avLst/>
            <a:gdLst>
              <a:gd name="connsiteX0" fmla="*/ 145921 w 21932495"/>
              <a:gd name="connsiteY0" fmla="*/ 0 h 16777253"/>
              <a:gd name="connsiteX1" fmla="*/ 3227051 w 21932495"/>
              <a:gd name="connsiteY1" fmla="*/ 11211340 h 16777253"/>
              <a:gd name="connsiteX2" fmla="*/ 21932495 w 21932495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6777253"/>
              <a:gd name="connsiteX1" fmla="*/ 3734336 w 21863310"/>
              <a:gd name="connsiteY1" fmla="*/ 12145618 h 16777253"/>
              <a:gd name="connsiteX2" fmla="*/ 21863310 w 21863310"/>
              <a:gd name="connsiteY2" fmla="*/ 16777253 h 16777253"/>
              <a:gd name="connsiteX0" fmla="*/ 76736 w 21863310"/>
              <a:gd name="connsiteY0" fmla="*/ 0 h 15186991"/>
              <a:gd name="connsiteX1" fmla="*/ 3734336 w 21863310"/>
              <a:gd name="connsiteY1" fmla="*/ 12145618 h 15186991"/>
              <a:gd name="connsiteX2" fmla="*/ 21863310 w 21863310"/>
              <a:gd name="connsiteY2" fmla="*/ 15186991 h 15186991"/>
              <a:gd name="connsiteX0" fmla="*/ 76736 w 21863310"/>
              <a:gd name="connsiteY0" fmla="*/ 0 h 15187053"/>
              <a:gd name="connsiteX1" fmla="*/ 3734336 w 21863310"/>
              <a:gd name="connsiteY1" fmla="*/ 12145618 h 15187053"/>
              <a:gd name="connsiteX2" fmla="*/ 21863310 w 21863310"/>
              <a:gd name="connsiteY2" fmla="*/ 15186991 h 1518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863310" h="15187053">
                <a:moveTo>
                  <a:pt x="76736" y="0"/>
                </a:moveTo>
                <a:cubicBezTo>
                  <a:pt x="-198247" y="4207565"/>
                  <a:pt x="103240" y="9614453"/>
                  <a:pt x="3734336" y="12145618"/>
                </a:cubicBezTo>
                <a:cubicBezTo>
                  <a:pt x="7365432" y="14676783"/>
                  <a:pt x="14127353" y="15193618"/>
                  <a:pt x="21863310" y="15186991"/>
                </a:cubicBezTo>
              </a:path>
            </a:pathLst>
          </a:custGeom>
          <a:noFill/>
          <a:ln w="15875" cap="flat" cmpd="sng" algn="ctr">
            <a:solidFill>
              <a:schemeClr val="bg1">
                <a:alpha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331" tIns="8165" rIns="16331" bIns="8165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63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78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ruta 50">
            <a:extLst>
              <a:ext uri="{FF2B5EF4-FFF2-40B4-BE49-F238E27FC236}">
                <a16:creationId xmlns:a16="http://schemas.microsoft.com/office/drawing/2014/main" id="{E4400228-F885-4866-A1A5-021842EC80BF}"/>
              </a:ext>
            </a:extLst>
          </p:cNvPr>
          <p:cNvSpPr txBox="1"/>
          <p:nvPr/>
        </p:nvSpPr>
        <p:spPr>
          <a:xfrm>
            <a:off x="7413340" y="-4447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</a:p>
        </p:txBody>
      </p:sp>
      <p:sp>
        <p:nvSpPr>
          <p:cNvPr id="53" name="textruta 52">
            <a:extLst>
              <a:ext uri="{FF2B5EF4-FFF2-40B4-BE49-F238E27FC236}">
                <a16:creationId xmlns:a16="http://schemas.microsoft.com/office/drawing/2014/main" id="{F5D5AD35-3B01-4ACD-A330-582169EEA557}"/>
              </a:ext>
            </a:extLst>
          </p:cNvPr>
          <p:cNvSpPr txBox="1"/>
          <p:nvPr/>
        </p:nvSpPr>
        <p:spPr>
          <a:xfrm>
            <a:off x="8412198" y="-3460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</a:p>
        </p:txBody>
      </p:sp>
      <p:sp>
        <p:nvSpPr>
          <p:cNvPr id="67" name="Pil: höger 66">
            <a:extLst>
              <a:ext uri="{FF2B5EF4-FFF2-40B4-BE49-F238E27FC236}">
                <a16:creationId xmlns:a16="http://schemas.microsoft.com/office/drawing/2014/main" id="{31B835E7-1149-41B8-9403-9BC7E8D6A8CD}"/>
              </a:ext>
            </a:extLst>
          </p:cNvPr>
          <p:cNvSpPr/>
          <p:nvPr/>
        </p:nvSpPr>
        <p:spPr>
          <a:xfrm rot="17612679">
            <a:off x="8757970" y="4734682"/>
            <a:ext cx="4047143" cy="781550"/>
          </a:xfrm>
          <a:prstGeom prst="rightArrow">
            <a:avLst>
              <a:gd name="adj1" fmla="val 60001"/>
              <a:gd name="adj2" fmla="val 50000"/>
            </a:avLst>
          </a:prstGeom>
          <a:solidFill>
            <a:schemeClr val="bg1">
              <a:lumMod val="75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Hur ser din plan ut ?</a:t>
            </a:r>
          </a:p>
        </p:txBody>
      </p:sp>
      <p:sp>
        <p:nvSpPr>
          <p:cNvPr id="65" name="Ellips 64">
            <a:extLst>
              <a:ext uri="{FF2B5EF4-FFF2-40B4-BE49-F238E27FC236}">
                <a16:creationId xmlns:a16="http://schemas.microsoft.com/office/drawing/2014/main" id="{C3DABFD8-1487-4B15-AD09-DB8F1C6A0688}"/>
              </a:ext>
            </a:extLst>
          </p:cNvPr>
          <p:cNvSpPr/>
          <p:nvPr/>
        </p:nvSpPr>
        <p:spPr>
          <a:xfrm>
            <a:off x="3123696" y="1523187"/>
            <a:ext cx="517111" cy="4874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ruta 67">
            <a:extLst>
              <a:ext uri="{FF2B5EF4-FFF2-40B4-BE49-F238E27FC236}">
                <a16:creationId xmlns:a16="http://schemas.microsoft.com/office/drawing/2014/main" id="{9EBF7EF3-D74E-4894-A8E0-014A7300E627}"/>
              </a:ext>
            </a:extLst>
          </p:cNvPr>
          <p:cNvSpPr txBox="1"/>
          <p:nvPr/>
        </p:nvSpPr>
        <p:spPr>
          <a:xfrm>
            <a:off x="3632718" y="1840137"/>
            <a:ext cx="210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Handledning grundkarta klar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Ellips 68">
            <a:extLst>
              <a:ext uri="{FF2B5EF4-FFF2-40B4-BE49-F238E27FC236}">
                <a16:creationId xmlns:a16="http://schemas.microsoft.com/office/drawing/2014/main" id="{92091856-3435-4C18-A639-352D0EE0980A}"/>
              </a:ext>
            </a:extLst>
          </p:cNvPr>
          <p:cNvSpPr/>
          <p:nvPr/>
        </p:nvSpPr>
        <p:spPr>
          <a:xfrm>
            <a:off x="6112189" y="1105891"/>
            <a:ext cx="517111" cy="4874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Ellips 69">
            <a:extLst>
              <a:ext uri="{FF2B5EF4-FFF2-40B4-BE49-F238E27FC236}">
                <a16:creationId xmlns:a16="http://schemas.microsoft.com/office/drawing/2014/main" id="{73C075BC-83D6-40B4-9FA1-592367CDF8F5}"/>
              </a:ext>
            </a:extLst>
          </p:cNvPr>
          <p:cNvSpPr/>
          <p:nvPr/>
        </p:nvSpPr>
        <p:spPr>
          <a:xfrm rot="21433247">
            <a:off x="6461057" y="2334238"/>
            <a:ext cx="507568" cy="5140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Ellips 70">
            <a:extLst>
              <a:ext uri="{FF2B5EF4-FFF2-40B4-BE49-F238E27FC236}">
                <a16:creationId xmlns:a16="http://schemas.microsoft.com/office/drawing/2014/main" id="{0EE601D5-A14D-46EF-835A-777A5AF316AD}"/>
              </a:ext>
            </a:extLst>
          </p:cNvPr>
          <p:cNvSpPr/>
          <p:nvPr/>
        </p:nvSpPr>
        <p:spPr>
          <a:xfrm rot="21433247">
            <a:off x="3799296" y="3358610"/>
            <a:ext cx="507568" cy="5140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ruta 71">
            <a:extLst>
              <a:ext uri="{FF2B5EF4-FFF2-40B4-BE49-F238E27FC236}">
                <a16:creationId xmlns:a16="http://schemas.microsoft.com/office/drawing/2014/main" id="{B5CDDE1C-46C0-4AA7-959C-CDC86664C797}"/>
              </a:ext>
            </a:extLst>
          </p:cNvPr>
          <p:cNvSpPr txBox="1"/>
          <p:nvPr/>
        </p:nvSpPr>
        <p:spPr>
          <a:xfrm>
            <a:off x="4308035" y="3549529"/>
            <a:ext cx="1815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Digital p</a:t>
            </a:r>
            <a:r>
              <a:rPr kumimoji="0" lang="sv-S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lanmosaik</a:t>
            </a: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tillgänglig</a:t>
            </a:r>
          </a:p>
        </p:txBody>
      </p:sp>
      <p:sp>
        <p:nvSpPr>
          <p:cNvPr id="54" name="Ellips 53">
            <a:extLst>
              <a:ext uri="{FF2B5EF4-FFF2-40B4-BE49-F238E27FC236}">
                <a16:creationId xmlns:a16="http://schemas.microsoft.com/office/drawing/2014/main" id="{572D798C-0345-4E13-BDEB-84A39B7B00F6}"/>
              </a:ext>
            </a:extLst>
          </p:cNvPr>
          <p:cNvSpPr/>
          <p:nvPr/>
        </p:nvSpPr>
        <p:spPr>
          <a:xfrm rot="21429701">
            <a:off x="5682307" y="4817808"/>
            <a:ext cx="503002" cy="474869"/>
          </a:xfrm>
          <a:prstGeom prst="ellipse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ruta 54">
            <a:extLst>
              <a:ext uri="{FF2B5EF4-FFF2-40B4-BE49-F238E27FC236}">
                <a16:creationId xmlns:a16="http://schemas.microsoft.com/office/drawing/2014/main" id="{0D43DCB5-797D-43B3-AD38-7E73C46FE30F}"/>
              </a:ext>
            </a:extLst>
          </p:cNvPr>
          <p:cNvSpPr txBox="1"/>
          <p:nvPr/>
        </p:nvSpPr>
        <p:spPr>
          <a:xfrm>
            <a:off x="4973646" y="6035551"/>
            <a:ext cx="2885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dirty="0">
                <a:solidFill>
                  <a:srgbClr val="FFC5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”Enhetliga nya detaljplaner” remiss utskickad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FFC5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Ellips 57">
            <a:extLst>
              <a:ext uri="{FF2B5EF4-FFF2-40B4-BE49-F238E27FC236}">
                <a16:creationId xmlns:a16="http://schemas.microsoft.com/office/drawing/2014/main" id="{87600BEC-149D-47EA-846A-8A162C6D3FD0}"/>
              </a:ext>
            </a:extLst>
          </p:cNvPr>
          <p:cNvSpPr/>
          <p:nvPr/>
        </p:nvSpPr>
        <p:spPr>
          <a:xfrm rot="21429701">
            <a:off x="7364349" y="3624108"/>
            <a:ext cx="503002" cy="474869"/>
          </a:xfrm>
          <a:prstGeom prst="ellipse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Ellips 72">
            <a:extLst>
              <a:ext uri="{FF2B5EF4-FFF2-40B4-BE49-F238E27FC236}">
                <a16:creationId xmlns:a16="http://schemas.microsoft.com/office/drawing/2014/main" id="{2112BE14-2539-4F5E-BB92-0D42E3CCC934}"/>
              </a:ext>
            </a:extLst>
          </p:cNvPr>
          <p:cNvSpPr/>
          <p:nvPr/>
        </p:nvSpPr>
        <p:spPr>
          <a:xfrm rot="21429701">
            <a:off x="7909810" y="3159745"/>
            <a:ext cx="503002" cy="474869"/>
          </a:xfrm>
          <a:prstGeom prst="ellipse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Ellips 73">
            <a:extLst>
              <a:ext uri="{FF2B5EF4-FFF2-40B4-BE49-F238E27FC236}">
                <a16:creationId xmlns:a16="http://schemas.microsoft.com/office/drawing/2014/main" id="{8280F1F3-6A2F-4868-8037-08433B584B2C}"/>
              </a:ext>
            </a:extLst>
          </p:cNvPr>
          <p:cNvSpPr/>
          <p:nvPr/>
        </p:nvSpPr>
        <p:spPr>
          <a:xfrm rot="21429701">
            <a:off x="9768703" y="1824808"/>
            <a:ext cx="503002" cy="474869"/>
          </a:xfrm>
          <a:prstGeom prst="ellipse">
            <a:avLst/>
          </a:prstGeom>
          <a:solidFill>
            <a:srgbClr val="FF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textruta 75">
            <a:extLst>
              <a:ext uri="{FF2B5EF4-FFF2-40B4-BE49-F238E27FC236}">
                <a16:creationId xmlns:a16="http://schemas.microsoft.com/office/drawing/2014/main" id="{A3D35D18-D19C-4844-9118-1538EA35D5D7}"/>
              </a:ext>
            </a:extLst>
          </p:cNvPr>
          <p:cNvSpPr txBox="1"/>
          <p:nvPr/>
        </p:nvSpPr>
        <p:spPr>
          <a:xfrm>
            <a:off x="10252065" y="2186574"/>
            <a:ext cx="185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0" i="0" u="none" strike="noStrike" kern="1200" cap="none" spc="0" normalizeH="0" baseline="0" noProof="0" dirty="0">
                <a:ln>
                  <a:noFill/>
                </a:ln>
                <a:solidFill>
                  <a:srgbClr val="FFC5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Beslut om föreskrifter för ÖP</a:t>
            </a:r>
          </a:p>
        </p:txBody>
      </p:sp>
      <p:sp>
        <p:nvSpPr>
          <p:cNvPr id="77" name="textruta 76">
            <a:extLst>
              <a:ext uri="{FF2B5EF4-FFF2-40B4-BE49-F238E27FC236}">
                <a16:creationId xmlns:a16="http://schemas.microsoft.com/office/drawing/2014/main" id="{769E51D8-F314-43AB-B1DB-7573617EA9B0}"/>
              </a:ext>
            </a:extLst>
          </p:cNvPr>
          <p:cNvSpPr txBox="1"/>
          <p:nvPr/>
        </p:nvSpPr>
        <p:spPr>
          <a:xfrm>
            <a:off x="3589867" y="448925"/>
            <a:ext cx="245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noProof="0" dirty="0"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Specifikationer för nya teman påbörjas, 5 </a:t>
            </a:r>
            <a:r>
              <a:rPr lang="sv-SE" sz="1600" noProof="0" dirty="0" err="1"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st</a:t>
            </a:r>
            <a:r>
              <a:rPr lang="sv-SE" sz="1600" noProof="0" dirty="0"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/år</a:t>
            </a:r>
            <a:endParaRPr kumimoji="0" lang="sv-SE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771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3" grpId="0"/>
      <p:bldP spid="47" grpId="0" animBg="1"/>
      <p:bldP spid="49" grpId="0"/>
      <p:bldP spid="50" grpId="0"/>
      <p:bldP spid="52" grpId="0"/>
      <p:bldP spid="59" grpId="0" animBg="1"/>
      <p:bldP spid="61" grpId="0"/>
      <p:bldP spid="3" grpId="0"/>
      <p:bldP spid="32" grpId="0" animBg="1"/>
      <p:bldP spid="36" grpId="0"/>
      <p:bldP spid="67" grpId="0" animBg="1"/>
      <p:bldP spid="65" grpId="0" animBg="1"/>
      <p:bldP spid="68" grpId="0"/>
      <p:bldP spid="69" grpId="0" animBg="1"/>
      <p:bldP spid="70" grpId="0" animBg="1"/>
      <p:bldP spid="71" grpId="0" animBg="1"/>
      <p:bldP spid="72" grpId="0"/>
      <p:bldP spid="54" grpId="0" animBg="1"/>
      <p:bldP spid="55" grpId="0"/>
      <p:bldP spid="58" grpId="0" animBg="1"/>
      <p:bldP spid="73" grpId="0" animBg="1"/>
      <p:bldP spid="74" grpId="0" animBg="1"/>
      <p:bldP spid="76" grpId="0"/>
      <p:bldP spid="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169808E3-7AE3-4D3A-BFE5-BE2FC6D5C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867">
            <a:off x="460759" y="495857"/>
            <a:ext cx="4572396" cy="2571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9E29F30-CD78-499E-AFD6-AD96AD93B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104" y="530054"/>
            <a:ext cx="4572396" cy="2571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1536C81-E6A3-4F81-B9D6-889FB9403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73" y="3793530"/>
            <a:ext cx="4572396" cy="25719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F72D06F0-17B6-4541-ABA0-779867B03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72996">
            <a:off x="8231001" y="3510480"/>
            <a:ext cx="4846164" cy="26939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28DD57E9-C5C9-4555-93A5-5B8398992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7698">
            <a:off x="3668627" y="2519063"/>
            <a:ext cx="5153051" cy="2918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7148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55A1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1">
            <a:extLst>
              <a:ext uri="{FF2B5EF4-FFF2-40B4-BE49-F238E27FC236}">
                <a16:creationId xmlns:a16="http://schemas.microsoft.com/office/drawing/2014/main" id="{616015DC-B44E-2C41-8A62-F9122AF8F0CF}"/>
              </a:ext>
            </a:extLst>
          </p:cNvPr>
          <p:cNvSpPr txBox="1">
            <a:spLocks/>
          </p:cNvSpPr>
          <p:nvPr/>
        </p:nvSpPr>
        <p:spPr>
          <a:xfrm>
            <a:off x="714702" y="668483"/>
            <a:ext cx="10668001" cy="2463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Reflektion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lnSpc>
                <a:spcPct val="160000"/>
              </a:lnSpc>
              <a:defRPr/>
            </a:pPr>
            <a:r>
              <a:rPr lang="sv-SE" sz="3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Inom vilken delprocess ser du att det behövs </a:t>
            </a:r>
          </a:p>
          <a:p>
            <a:pPr lvl="0">
              <a:lnSpc>
                <a:spcPct val="160000"/>
              </a:lnSpc>
              <a:defRPr/>
            </a:pPr>
            <a:r>
              <a:rPr lang="sv-SE" sz="3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mer stöd och samverkan </a:t>
            </a:r>
          </a:p>
          <a:p>
            <a:pPr lvl="0">
              <a:lnSpc>
                <a:spcPct val="160000"/>
              </a:lnSpc>
              <a:defRPr/>
            </a:pPr>
            <a:r>
              <a:rPr lang="sv-SE" sz="32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och på vilket sätt?</a:t>
            </a: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4E7BD48-0FC7-4F93-8A1A-02E31DBC6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2571">
            <a:off x="6077201" y="2683871"/>
            <a:ext cx="5540614" cy="309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8237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B80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6C8400FD-916F-4DE6-917B-35DF46A622B6}"/>
              </a:ext>
            </a:extLst>
          </p:cNvPr>
          <p:cNvSpPr txBox="1">
            <a:spLocks/>
          </p:cNvSpPr>
          <p:nvPr/>
        </p:nvSpPr>
        <p:spPr>
          <a:xfrm>
            <a:off x="814921" y="764704"/>
            <a:ext cx="10562167" cy="12584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Lantmäteriets regeringsuppdrag - Kompetenssatsning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ECA09591-A2A8-490F-96EE-56A36D5C680D}"/>
              </a:ext>
            </a:extLst>
          </p:cNvPr>
          <p:cNvSpPr/>
          <p:nvPr/>
        </p:nvSpPr>
        <p:spPr>
          <a:xfrm>
            <a:off x="5509260" y="2307644"/>
            <a:ext cx="58678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Målsättningen med kompetenssatsningen är att bidra till en effektivare och mer enhetlig digitaliserad plan- och byggprocess.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Målgrupp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Ledare och nämnder på kommuner och myndigheter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Tjänstemän och handläggare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785F946D-0B22-4F7F-A9A9-DB06C2F13CBB}"/>
              </a:ext>
            </a:extLst>
          </p:cNvPr>
          <p:cNvGrpSpPr/>
          <p:nvPr/>
        </p:nvGrpSpPr>
        <p:grpSpPr>
          <a:xfrm>
            <a:off x="1028700" y="2307644"/>
            <a:ext cx="3961887" cy="3095501"/>
            <a:chOff x="4141313" y="1743359"/>
            <a:chExt cx="5368447" cy="3694915"/>
          </a:xfrm>
        </p:grpSpPr>
        <p:pic>
          <p:nvPicPr>
            <p:cNvPr id="17" name="Bildobjekt 16">
              <a:extLst>
                <a:ext uri="{FF2B5EF4-FFF2-40B4-BE49-F238E27FC236}">
                  <a16:creationId xmlns:a16="http://schemas.microsoft.com/office/drawing/2014/main" id="{2459E56F-AE2F-43AB-AFBF-60F74103D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222" r="2608" b="21738"/>
            <a:stretch/>
          </p:blipFill>
          <p:spPr>
            <a:xfrm>
              <a:off x="4141313" y="1743359"/>
              <a:ext cx="5368447" cy="3694915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  <a:effectLst>
              <a:outerShdw blurRad="254000" dist="2540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4961AFB4-620F-4E8C-B5C2-C8D97213D679}"/>
                </a:ext>
              </a:extLst>
            </p:cNvPr>
            <p:cNvSpPr/>
            <p:nvPr/>
          </p:nvSpPr>
          <p:spPr>
            <a:xfrm>
              <a:off x="4286554" y="4396799"/>
              <a:ext cx="5160010" cy="98117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19" name="Bildobjekt 18">
              <a:extLst>
                <a:ext uri="{FF2B5EF4-FFF2-40B4-BE49-F238E27FC236}">
                  <a16:creationId xmlns:a16="http://schemas.microsoft.com/office/drawing/2014/main" id="{2BFFD053-60D9-4F4E-8118-65A0EB38A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98" t="52836" r="4424" b="7984"/>
            <a:stretch/>
          </p:blipFill>
          <p:spPr>
            <a:xfrm>
              <a:off x="4286554" y="2845302"/>
              <a:ext cx="5121011" cy="2077476"/>
            </a:xfrm>
            <a:prstGeom prst="rect">
              <a:avLst/>
            </a:prstGeom>
          </p:spPr>
        </p:pic>
      </p:grpSp>
      <p:sp>
        <p:nvSpPr>
          <p:cNvPr id="8" name="Ellips 7">
            <a:extLst>
              <a:ext uri="{FF2B5EF4-FFF2-40B4-BE49-F238E27FC236}">
                <a16:creationId xmlns:a16="http://schemas.microsoft.com/office/drawing/2014/main" id="{F42E57FF-8280-453F-ADEC-0183F883ACD5}"/>
              </a:ext>
            </a:extLst>
          </p:cNvPr>
          <p:cNvSpPr/>
          <p:nvPr/>
        </p:nvSpPr>
        <p:spPr>
          <a:xfrm>
            <a:off x="3680460" y="1666187"/>
            <a:ext cx="1828800" cy="165672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Slutrapport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2020-12-01</a:t>
            </a:r>
          </a:p>
        </p:txBody>
      </p:sp>
    </p:spTree>
    <p:extLst>
      <p:ext uri="{BB962C8B-B14F-4D97-AF65-F5344CB8AC3E}">
        <p14:creationId xmlns:p14="http://schemas.microsoft.com/office/powerpoint/2010/main" val="201310798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24000" y="3132639"/>
            <a:ext cx="10560000" cy="4500000"/>
          </a:xfrm>
        </p:spPr>
        <p:txBody>
          <a:bodyPr>
            <a:norm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sv-SE" sz="2400" dirty="0"/>
              <a:t>Boverket har fått i uppdrag av regeringen att verka för en </a:t>
            </a:r>
            <a:r>
              <a:rPr lang="sv-SE" sz="2400" b="1" dirty="0"/>
              <a:t>effektiv och enhetlig tillämpning av plan- och bygglagen</a:t>
            </a:r>
            <a:r>
              <a:rPr lang="sv-SE" sz="2400" dirty="0"/>
              <a:t> som bidrar till ökat bostadsbyggande i en hållbar samhällsutveckling</a:t>
            </a:r>
            <a:r>
              <a:rPr lang="sv-SE" sz="2400" b="1" dirty="0"/>
              <a:t>.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sv-SE" sz="2400" dirty="0"/>
              <a:t>I uppdraget ingår att </a:t>
            </a:r>
          </a:p>
          <a:p>
            <a:pPr marL="1981150" lvl="2" indent="-457189"/>
            <a:r>
              <a:rPr lang="sv-SE" sz="2400" b="1" dirty="0"/>
              <a:t>Skapa utbildningar för anställda i kommuner och på länsstyrelser samt övriga aktörer</a:t>
            </a:r>
          </a:p>
          <a:p>
            <a:pPr marL="1981150" lvl="2" indent="-457189"/>
            <a:r>
              <a:rPr lang="sv-SE" sz="2400" b="1" dirty="0"/>
              <a:t>Stärka PBL-nätverk	</a:t>
            </a:r>
          </a:p>
          <a:p>
            <a:pPr marL="1981150" lvl="2" indent="-457189"/>
            <a:r>
              <a:rPr lang="sv-SE" sz="2400" b="1" dirty="0"/>
              <a:t>Vägleda om PBL-systemet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sv-SE" sz="2400" b="1" dirty="0"/>
          </a:p>
          <a:p>
            <a:endParaRPr lang="sv-SE" sz="2400" b="1" dirty="0"/>
          </a:p>
          <a:p>
            <a:pPr marL="342891" indent="-342891">
              <a:buFont typeface="Arial" panose="020B0604020202020204" pitchFamily="34" charset="0"/>
              <a:buChar char="•"/>
            </a:pPr>
            <a:endParaRPr lang="sv-SE" sz="2400" dirty="0"/>
          </a:p>
        </p:txBody>
      </p:sp>
      <p:sp>
        <p:nvSpPr>
          <p:cNvPr id="4" name="Rektangel 3"/>
          <p:cNvSpPr/>
          <p:nvPr/>
        </p:nvSpPr>
        <p:spPr>
          <a:xfrm>
            <a:off x="141317" y="1124744"/>
            <a:ext cx="12050687" cy="1908104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endParaRPr lang="sv-S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ubrik 1"/>
          <p:cNvSpPr txBox="1">
            <a:spLocks/>
          </p:cNvSpPr>
          <p:nvPr/>
        </p:nvSpPr>
        <p:spPr>
          <a:xfrm>
            <a:off x="624000" y="1692982"/>
            <a:ext cx="8880000" cy="1080000"/>
          </a:xfrm>
          <a:prstGeom prst="rect">
            <a:avLst/>
          </a:prstGeom>
        </p:spPr>
        <p:txBody>
          <a:bodyPr lIns="91440" tIns="45720" rIns="91440" bIns="45720" anchor="t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1219170"/>
            <a:r>
              <a:rPr lang="sv-SE" sz="4000" dirty="0">
                <a:solidFill>
                  <a:prstClr val="black"/>
                </a:solidFill>
              </a:rPr>
              <a:t>Aktuella uppdrag</a:t>
            </a:r>
            <a:br>
              <a:rPr lang="sv-SE" sz="4000" dirty="0">
                <a:solidFill>
                  <a:prstClr val="black"/>
                </a:solidFill>
              </a:rPr>
            </a:br>
            <a:r>
              <a:rPr lang="sv-SE" sz="2800" dirty="0">
                <a:solidFill>
                  <a:prstClr val="black"/>
                </a:solidFill>
              </a:rPr>
              <a:t>PBL Kompetens </a:t>
            </a:r>
          </a:p>
          <a:p>
            <a:pPr defTabSz="1219170"/>
            <a:endParaRPr lang="sv-SE" sz="2667" dirty="0">
              <a:solidFill>
                <a:prstClr val="black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759687" y="2664982"/>
            <a:ext cx="960000" cy="108000"/>
          </a:xfrm>
          <a:prstGeom prst="rect">
            <a:avLst/>
          </a:prstGeom>
          <a:solidFill>
            <a:srgbClr val="C10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endParaRPr lang="sv-SE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ktangel 6"/>
          <p:cNvSpPr/>
          <p:nvPr/>
        </p:nvSpPr>
        <p:spPr>
          <a:xfrm rot="1380120">
            <a:off x="6930705" y="1542681"/>
            <a:ext cx="229490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/>
            <a:r>
              <a:rPr lang="sv-SE" sz="2400" dirty="0">
                <a:solidFill>
                  <a:prstClr val="white"/>
                </a:solidFill>
                <a:latin typeface="Calibri"/>
              </a:rPr>
              <a:t>December 2020</a:t>
            </a:r>
          </a:p>
        </p:txBody>
      </p:sp>
    </p:spTree>
    <p:extLst>
      <p:ext uri="{BB962C8B-B14F-4D97-AF65-F5344CB8AC3E}">
        <p14:creationId xmlns:p14="http://schemas.microsoft.com/office/powerpoint/2010/main" val="47010556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FF0FC1EE-6928-4532-AC38-74E4DE714454}"/>
              </a:ext>
            </a:extLst>
          </p:cNvPr>
          <p:cNvSpPr/>
          <p:nvPr/>
        </p:nvSpPr>
        <p:spPr>
          <a:xfrm>
            <a:off x="9958192" y="5974915"/>
            <a:ext cx="2354893" cy="883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ACCA6F6-E3E0-4430-9078-F8C6CBEDB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7983" y="5587134"/>
            <a:ext cx="1892475" cy="946238"/>
          </a:xfrm>
          <a:prstGeom prst="rect">
            <a:avLst/>
          </a:prstGeom>
        </p:spPr>
      </p:pic>
      <p:pic>
        <p:nvPicPr>
          <p:cNvPr id="2" name="Onlinemedia 1">
            <a:hlinkClick r:id="rId5"/>
            <a:extLst>
              <a:ext uri="{FF2B5EF4-FFF2-40B4-BE49-F238E27FC236}">
                <a16:creationId xmlns:a16="http://schemas.microsoft.com/office/drawing/2014/main" id="{EB368645-174E-4E65-8F59-847963C5DD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578279" y="463463"/>
            <a:ext cx="7465512" cy="5599134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3CFF4586-2A18-4405-9901-8E80B993FAD7}"/>
              </a:ext>
            </a:extLst>
          </p:cNvPr>
          <p:cNvSpPr/>
          <p:nvPr/>
        </p:nvSpPr>
        <p:spPr>
          <a:xfrm rot="5400000">
            <a:off x="7869647" y="4996470"/>
            <a:ext cx="8143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https://www.youtube.com/watch?v=fqkiSFTKZII&amp;feature=youtu.be</a:t>
            </a:r>
            <a:endParaRPr kumimoji="0" lang="sv-SE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04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/>
          <p:cNvSpPr txBox="1"/>
          <p:nvPr/>
        </p:nvSpPr>
        <p:spPr>
          <a:xfrm>
            <a:off x="1854200" y="204953"/>
            <a:ext cx="881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PBL Kunskapsbanken – en handbok om plan- och bygglagen</a:t>
            </a:r>
          </a:p>
        </p:txBody>
      </p:sp>
      <p:sp>
        <p:nvSpPr>
          <p:cNvPr id="5" name="Rektangel 4"/>
          <p:cNvSpPr/>
          <p:nvPr/>
        </p:nvSpPr>
        <p:spPr>
          <a:xfrm>
            <a:off x="1977692" y="6288150"/>
            <a:ext cx="4380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http://www.boverket.se/pblkunskapsbanken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50" y="1052736"/>
            <a:ext cx="6861477" cy="4762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76308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4000" y="236765"/>
            <a:ext cx="8880000" cy="1080000"/>
          </a:xfrm>
        </p:spPr>
        <p:txBody>
          <a:bodyPr>
            <a:normAutofit fontScale="90000"/>
          </a:bodyPr>
          <a:lstStyle/>
          <a:p>
            <a:r>
              <a:rPr lang="sv-SE" dirty="0"/>
              <a:t>Fylls på hela tiden….</a:t>
            </a:r>
            <a:br>
              <a:rPr lang="sv-SE" dirty="0"/>
            </a:br>
            <a:r>
              <a:rPr lang="sv-SE" dirty="0"/>
              <a:t>mer om digitalisering 2019!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idx="1"/>
          </p:nvPr>
        </p:nvSpPr>
        <p:spPr>
          <a:xfrm>
            <a:off x="624000" y="1892829"/>
            <a:ext cx="4031840" cy="4032448"/>
          </a:xfrm>
        </p:spPr>
        <p:txBody>
          <a:bodyPr>
            <a:normAutofit fontScale="62500" lnSpcReduction="20000"/>
          </a:bodyPr>
          <a:lstStyle/>
          <a:p>
            <a:r>
              <a:rPr lang="sv-SE" sz="2400" b="1" dirty="0">
                <a:solidFill>
                  <a:prstClr val="black"/>
                </a:solidFill>
              </a:rPr>
              <a:t>Ny vägledning 2018</a:t>
            </a:r>
          </a:p>
          <a:p>
            <a:r>
              <a:rPr lang="sv-SE" i="1" dirty="0">
                <a:solidFill>
                  <a:prstClr val="black"/>
                </a:solidFill>
              </a:rPr>
              <a:t>PBL kompetens</a:t>
            </a:r>
            <a:r>
              <a:rPr lang="sv-SE" i="1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sv-SE" i="1" dirty="0">
                <a:solidFill>
                  <a:prstClr val="black"/>
                </a:solidFill>
              </a:rPr>
              <a:t> ökad takt</a:t>
            </a:r>
            <a:endParaRPr lang="sv-SE" i="1" dirty="0">
              <a:solidFill>
                <a:srgbClr val="00B050"/>
              </a:solidFill>
            </a:endParaRPr>
          </a:p>
          <a:p>
            <a:r>
              <a:rPr lang="sv-SE" dirty="0">
                <a:solidFill>
                  <a:srgbClr val="00B050"/>
                </a:solidFill>
              </a:rPr>
              <a:t>Glas i byggnader</a:t>
            </a:r>
            <a:br>
              <a:rPr lang="sv-SE" i="1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Bostäder med gemensamma delar</a:t>
            </a:r>
          </a:p>
          <a:p>
            <a:r>
              <a:rPr lang="sv-SE" dirty="0" err="1">
                <a:solidFill>
                  <a:srgbClr val="00B050"/>
                </a:solidFill>
              </a:rPr>
              <a:t>Återbostadisering</a:t>
            </a:r>
            <a:br>
              <a:rPr lang="sv-SE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Länsstyrelsens tillsyn – översvämning</a:t>
            </a:r>
            <a:br>
              <a:rPr lang="sv-SE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Kaminer och vedspisar</a:t>
            </a:r>
            <a:br>
              <a:rPr lang="sv-SE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Brandskydd – utökad vägledning</a:t>
            </a:r>
            <a:br>
              <a:rPr lang="sv-SE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Ekosystemtjänster</a:t>
            </a:r>
            <a:br>
              <a:rPr lang="sv-SE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Uppdatering av Boverkets ÖP-modell</a:t>
            </a:r>
            <a:br>
              <a:rPr lang="sv-SE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Förebilder för handläggningstider</a:t>
            </a:r>
            <a:br>
              <a:rPr lang="sv-SE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Minskad klimatpåverkan i detaljplan</a:t>
            </a:r>
            <a:br>
              <a:rPr lang="sv-SE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CE-märkning av fönster och dörrar</a:t>
            </a:r>
            <a:br>
              <a:rPr lang="sv-SE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Parkeringstal som verktyg</a:t>
            </a:r>
            <a:br>
              <a:rPr lang="sv-SE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Kust- och havsplanering</a:t>
            </a:r>
            <a:br>
              <a:rPr lang="sv-SE" dirty="0">
                <a:solidFill>
                  <a:srgbClr val="00B050"/>
                </a:solidFill>
              </a:rPr>
            </a:br>
            <a:r>
              <a:rPr lang="sv-SE" dirty="0">
                <a:solidFill>
                  <a:srgbClr val="00B050"/>
                </a:solidFill>
              </a:rPr>
              <a:t>Tillgänglighet i ÖP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737">
            <a:off x="4942400" y="1804833"/>
            <a:ext cx="983600" cy="2247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9661">
            <a:off x="4708128" y="3544255"/>
            <a:ext cx="1148792" cy="253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4894297" y="6313776"/>
            <a:ext cx="1476163" cy="379654"/>
          </a:xfrm>
          <a:prstGeom prst="rect">
            <a:avLst/>
          </a:prstGeom>
          <a:noFill/>
        </p:spPr>
        <p:txBody>
          <a:bodyPr wrap="square" lIns="91435" tIns="45719" rIns="91435" bIns="45719" rtlCol="0">
            <a:spAutoFit/>
          </a:bodyPr>
          <a:lstStyle/>
          <a:p>
            <a:pPr marL="0" marR="0" lvl="0" indent="0" algn="l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Nyhetsbrev</a:t>
            </a:r>
          </a:p>
        </p:txBody>
      </p:sp>
      <p:grpSp>
        <p:nvGrpSpPr>
          <p:cNvPr id="4" name="Grupp 3"/>
          <p:cNvGrpSpPr/>
          <p:nvPr/>
        </p:nvGrpSpPr>
        <p:grpSpPr>
          <a:xfrm>
            <a:off x="6864087" y="452673"/>
            <a:ext cx="2832596" cy="4059614"/>
            <a:chOff x="5148064" y="339502"/>
            <a:chExt cx="2124447" cy="304471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339502"/>
              <a:ext cx="2124447" cy="26384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ruta 9"/>
            <p:cNvSpPr txBox="1"/>
            <p:nvPr/>
          </p:nvSpPr>
          <p:spPr>
            <a:xfrm>
              <a:off x="5148064" y="3099470"/>
              <a:ext cx="1107122" cy="284742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marL="0" marR="0" lvl="0" indent="0" algn="l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Vägledning</a:t>
              </a:r>
            </a:p>
          </p:txBody>
        </p:sp>
      </p:grpSp>
      <p:grpSp>
        <p:nvGrpSpPr>
          <p:cNvPr id="7" name="Grupp 6"/>
          <p:cNvGrpSpPr/>
          <p:nvPr/>
        </p:nvGrpSpPr>
        <p:grpSpPr>
          <a:xfrm>
            <a:off x="9360363" y="3236980"/>
            <a:ext cx="2562924" cy="3360374"/>
            <a:chOff x="7020272" y="2427734"/>
            <a:chExt cx="1922193" cy="252028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427734"/>
              <a:ext cx="1922193" cy="25202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Rektangel 2"/>
            <p:cNvSpPr/>
            <p:nvPr/>
          </p:nvSpPr>
          <p:spPr>
            <a:xfrm>
              <a:off x="7020272" y="4347850"/>
              <a:ext cx="1922193" cy="577225"/>
            </a:xfrm>
            <a:prstGeom prst="rect">
              <a:avLst/>
            </a:prstGeom>
            <a:solidFill>
              <a:srgbClr val="C10B25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Webbseminarium</a:t>
              </a:r>
            </a:p>
            <a:p>
              <a:pPr marL="0" marR="0" lvl="0" indent="0" algn="ctr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Onsdag 25 september </a:t>
              </a:r>
            </a:p>
            <a:p>
              <a:pPr marL="0" marR="0" lvl="0" indent="0" algn="ctr" defTabSz="12190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klockan 14.00 – 15.00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386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Lite statistik…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09" y="3081709"/>
            <a:ext cx="8912757" cy="318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1847528" y="1111937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År 2018: </a:t>
            </a: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1.091.351 besökare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på PBL kunskapsbanken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 ¼ direkttrafik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 ¾ sökmotorer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Liten andel ”externa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hänvisare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 eller sociala medier</a:t>
            </a:r>
          </a:p>
        </p:txBody>
      </p:sp>
    </p:spTree>
    <p:extLst>
      <p:ext uri="{BB962C8B-B14F-4D97-AF65-F5344CB8AC3E}">
        <p14:creationId xmlns:p14="http://schemas.microsoft.com/office/powerpoint/2010/main" val="5933522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63552" y="2852936"/>
            <a:ext cx="6660000" cy="1080000"/>
          </a:xfrm>
          <a:noFill/>
        </p:spPr>
        <p:txBody>
          <a:bodyPr>
            <a:normAutofit/>
          </a:bodyPr>
          <a:lstStyle/>
          <a:p>
            <a:r>
              <a:rPr lang="sv-SE" dirty="0">
                <a:hlinkClick r:id="rId3"/>
              </a:rPr>
              <a:t>Introduktion i PBL för förtroendevalda 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1604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LANTMÄTERIET">
  <a:themeElements>
    <a:clrScheme name="Lantmäteri">
      <a:dk1>
        <a:sysClr val="windowText" lastClr="000000"/>
      </a:dk1>
      <a:lt1>
        <a:sysClr val="window" lastClr="FFFFFF"/>
      </a:lt1>
      <a:dk2>
        <a:srgbClr val="000000"/>
      </a:dk2>
      <a:lt2>
        <a:srgbClr val="E40427"/>
      </a:lt2>
      <a:accent1>
        <a:srgbClr val="7AB800"/>
      </a:accent1>
      <a:accent2>
        <a:srgbClr val="2D7CAD"/>
      </a:accent2>
      <a:accent3>
        <a:srgbClr val="8455A1"/>
      </a:accent3>
      <a:accent4>
        <a:srgbClr val="EF8604"/>
      </a:accent4>
      <a:accent5>
        <a:srgbClr val="000000"/>
      </a:accent5>
      <a:accent6>
        <a:srgbClr val="000000"/>
      </a:accent6>
      <a:hlink>
        <a:srgbClr val="AEABAB"/>
      </a:hlink>
      <a:folHlink>
        <a:srgbClr val="AEABAB"/>
      </a:folHlink>
    </a:clrScheme>
    <a:fontScheme name="Lantmäteri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24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24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Lantmäteriet_PP_mall.pptx" id="{3BE7C8D8-F29C-424D-9573-59AB15231008}" vid="{505B374F-8DF6-443F-936F-FF34CFA7E093}"/>
    </a:ext>
  </a:extLst>
</a:theme>
</file>

<file path=ppt/theme/theme11.xml><?xml version="1.0" encoding="utf-8"?>
<a:theme xmlns:a="http://schemas.openxmlformats.org/drawingml/2006/main" name="3_Office-tema">
  <a:themeElements>
    <a:clrScheme name="Anpassat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40427"/>
      </a:accent1>
      <a:accent2>
        <a:srgbClr val="7AB800"/>
      </a:accent2>
      <a:accent3>
        <a:srgbClr val="2D7CAD"/>
      </a:accent3>
      <a:accent4>
        <a:srgbClr val="8455A1"/>
      </a:accent4>
      <a:accent5>
        <a:srgbClr val="0C0C0C"/>
      </a:accent5>
      <a:accent6>
        <a:srgbClr val="E7E6E6"/>
      </a:accent6>
      <a:hlink>
        <a:srgbClr val="AEABAB"/>
      </a:hlink>
      <a:folHlink>
        <a:srgbClr val="757070"/>
      </a:folHlink>
    </a:clrScheme>
    <a:fontScheme name="Anpassat 2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Boverket 16-9">
  <a:themeElements>
    <a:clrScheme name="Boverket">
      <a:dk1>
        <a:sysClr val="windowText" lastClr="000000"/>
      </a:dk1>
      <a:lt1>
        <a:sysClr val="window" lastClr="FFFFFF"/>
      </a:lt1>
      <a:dk2>
        <a:srgbClr val="6C5545"/>
      </a:dk2>
      <a:lt2>
        <a:srgbClr val="F6E9C7"/>
      </a:lt2>
      <a:accent1>
        <a:srgbClr val="C4122F"/>
      </a:accent1>
      <a:accent2>
        <a:srgbClr val="BCBEC0"/>
      </a:accent2>
      <a:accent3>
        <a:srgbClr val="E8C453"/>
      </a:accent3>
      <a:accent4>
        <a:srgbClr val="F79548"/>
      </a:accent4>
      <a:accent5>
        <a:srgbClr val="6C5545"/>
      </a:accent5>
      <a:accent6>
        <a:srgbClr val="F6E9C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verket grundmall 2015 - ny.potx" id="{1EE593AD-7A47-434F-93B6-D24B51616B4F}" vid="{B0131E19-2216-4475-9465-8AD7ACCABB78}"/>
    </a:ext>
  </a:extLst>
</a:theme>
</file>

<file path=ppt/theme/theme13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kumimoji="0" sz="24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alibri" panose="020F0502020204030204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ntmäteriet_2013_mall">
  <a:themeElements>
    <a:clrScheme name="Lantmäteriet">
      <a:dk1>
        <a:sysClr val="windowText" lastClr="000000"/>
      </a:dk1>
      <a:lt1>
        <a:sysClr val="window" lastClr="FFFFFF"/>
      </a:lt1>
      <a:dk2>
        <a:srgbClr val="000000"/>
      </a:dk2>
      <a:lt2>
        <a:srgbClr val="FFF5C5"/>
      </a:lt2>
      <a:accent1>
        <a:srgbClr val="DCEDF6"/>
      </a:accent1>
      <a:accent2>
        <a:srgbClr val="FFF5C5"/>
      </a:accent2>
      <a:accent3>
        <a:srgbClr val="E8DFEE"/>
      </a:accent3>
      <a:accent4>
        <a:srgbClr val="E9F1D9"/>
      </a:accent4>
      <a:accent5>
        <a:srgbClr val="FBDAD0"/>
      </a:accent5>
      <a:accent6>
        <a:srgbClr val="B2B2B2"/>
      </a:accent6>
      <a:hlink>
        <a:srgbClr val="0000FF"/>
      </a:hlink>
      <a:folHlink>
        <a:srgbClr val="800080"/>
      </a:folHlink>
    </a:clrScheme>
    <a:fontScheme name="Lantmä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antmäteriet_2013_mall">
  <a:themeElements>
    <a:clrScheme name="Lantmäteriet">
      <a:dk1>
        <a:sysClr val="windowText" lastClr="000000"/>
      </a:dk1>
      <a:lt1>
        <a:sysClr val="window" lastClr="FFFFFF"/>
      </a:lt1>
      <a:dk2>
        <a:srgbClr val="000000"/>
      </a:dk2>
      <a:lt2>
        <a:srgbClr val="FFF5C5"/>
      </a:lt2>
      <a:accent1>
        <a:srgbClr val="DCEDF6"/>
      </a:accent1>
      <a:accent2>
        <a:srgbClr val="FFF5C5"/>
      </a:accent2>
      <a:accent3>
        <a:srgbClr val="E8DFEE"/>
      </a:accent3>
      <a:accent4>
        <a:srgbClr val="E9F1D9"/>
      </a:accent4>
      <a:accent5>
        <a:srgbClr val="FBDAD0"/>
      </a:accent5>
      <a:accent6>
        <a:srgbClr val="B2B2B2"/>
      </a:accent6>
      <a:hlink>
        <a:srgbClr val="0000FF"/>
      </a:hlink>
      <a:folHlink>
        <a:srgbClr val="800080"/>
      </a:folHlink>
    </a:clrScheme>
    <a:fontScheme name="Lantmäterie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ain">
  <a:themeElements>
    <a:clrScheme name="Sogeti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4019"/>
      </a:accent1>
      <a:accent2>
        <a:srgbClr val="FFD32B"/>
      </a:accent2>
      <a:accent3>
        <a:srgbClr val="FC9200"/>
      </a:accent3>
      <a:accent4>
        <a:srgbClr val="BF311A"/>
      </a:accent4>
      <a:accent5>
        <a:srgbClr val="6A2C91"/>
      </a:accent5>
      <a:accent6>
        <a:srgbClr val="008444"/>
      </a:accent6>
      <a:hlink>
        <a:srgbClr val="000000"/>
      </a:hlink>
      <a:folHlink>
        <a:srgbClr val="000000"/>
      </a:folHlink>
    </a:clrScheme>
    <a:fontScheme name="Sogeti">
      <a:majorFont>
        <a:latin typeface="Trebuchet MS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overket mall 16-9">
  <a:themeElements>
    <a:clrScheme name="Boverket">
      <a:dk1>
        <a:sysClr val="windowText" lastClr="000000"/>
      </a:dk1>
      <a:lt1>
        <a:sysClr val="window" lastClr="FFFFFF"/>
      </a:lt1>
      <a:dk2>
        <a:srgbClr val="6C5545"/>
      </a:dk2>
      <a:lt2>
        <a:srgbClr val="F6E9C7"/>
      </a:lt2>
      <a:accent1>
        <a:srgbClr val="C4122F"/>
      </a:accent1>
      <a:accent2>
        <a:srgbClr val="BCBEC0"/>
      </a:accent2>
      <a:accent3>
        <a:srgbClr val="E8C453"/>
      </a:accent3>
      <a:accent4>
        <a:srgbClr val="F79548"/>
      </a:accent4>
      <a:accent5>
        <a:srgbClr val="6C5545"/>
      </a:accent5>
      <a:accent6>
        <a:srgbClr val="F6E9C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verket grundmall 2015 - ny.potx" id="{1EE593AD-7A47-434F-93B6-D24B51616B4F}" vid="{B0131E19-2216-4475-9465-8AD7ACCABB78}"/>
    </a:ext>
  </a:extLst>
</a:theme>
</file>

<file path=ppt/theme/theme6.xml><?xml version="1.0" encoding="utf-8"?>
<a:theme xmlns:a="http://schemas.openxmlformats.org/drawingml/2006/main" name="Boverket">
  <a:themeElements>
    <a:clrScheme name="Boverket">
      <a:dk1>
        <a:sysClr val="windowText" lastClr="000000"/>
      </a:dk1>
      <a:lt1>
        <a:sysClr val="window" lastClr="FFFFFF"/>
      </a:lt1>
      <a:dk2>
        <a:srgbClr val="6C5545"/>
      </a:dk2>
      <a:lt2>
        <a:srgbClr val="F6E9C7"/>
      </a:lt2>
      <a:accent1>
        <a:srgbClr val="C4122F"/>
      </a:accent1>
      <a:accent2>
        <a:srgbClr val="BCBEC0"/>
      </a:accent2>
      <a:accent3>
        <a:srgbClr val="E8C453"/>
      </a:accent3>
      <a:accent4>
        <a:srgbClr val="F79548"/>
      </a:accent4>
      <a:accent5>
        <a:srgbClr val="6C5545"/>
      </a:accent5>
      <a:accent6>
        <a:srgbClr val="F6E9C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verket grundmall 2015 - ny.potx" id="{1EE593AD-7A47-434F-93B6-D24B51616B4F}" vid="{B0131E19-2216-4475-9465-8AD7ACCABB78}"/>
    </a:ext>
  </a:extLst>
</a:theme>
</file>

<file path=ppt/theme/theme7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kumimoji="0" sz="24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uLnTx/>
            <a:uFillTx/>
            <a:latin typeface="Calibri" panose="020F0502020204030204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Boverket">
  <a:themeElements>
    <a:clrScheme name="Boverket">
      <a:dk1>
        <a:sysClr val="windowText" lastClr="000000"/>
      </a:dk1>
      <a:lt1>
        <a:sysClr val="window" lastClr="FFFFFF"/>
      </a:lt1>
      <a:dk2>
        <a:srgbClr val="6C5545"/>
      </a:dk2>
      <a:lt2>
        <a:srgbClr val="F6E9C7"/>
      </a:lt2>
      <a:accent1>
        <a:srgbClr val="C4122F"/>
      </a:accent1>
      <a:accent2>
        <a:srgbClr val="BCBEC0"/>
      </a:accent2>
      <a:accent3>
        <a:srgbClr val="E8C453"/>
      </a:accent3>
      <a:accent4>
        <a:srgbClr val="F79548"/>
      </a:accent4>
      <a:accent5>
        <a:srgbClr val="6C5545"/>
      </a:accent5>
      <a:accent6>
        <a:srgbClr val="F6E9C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verket grundmall 2015 - ny.potx" id="{1EE593AD-7A47-434F-93B6-D24B51616B4F}" vid="{B0131E19-2216-4475-9465-8AD7ACCABB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16743</TotalTime>
  <Words>1033</Words>
  <Application>Microsoft Office PowerPoint</Application>
  <PresentationFormat>Bredbild</PresentationFormat>
  <Paragraphs>241</Paragraphs>
  <Slides>25</Slides>
  <Notes>24</Notes>
  <HiddenSlides>0</HiddenSlides>
  <MMClips>1</MMClips>
  <ScaleCrop>false</ScaleCrop>
  <HeadingPairs>
    <vt:vector size="6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13</vt:i4>
      </vt:variant>
      <vt:variant>
        <vt:lpstr>Bildrubriker</vt:lpstr>
      </vt:variant>
      <vt:variant>
        <vt:i4>25</vt:i4>
      </vt:variant>
    </vt:vector>
  </HeadingPairs>
  <TitlesOfParts>
    <vt:vector size="48" baseType="lpstr">
      <vt:lpstr>ＭＳ Ｐゴシック</vt:lpstr>
      <vt:lpstr>Arial</vt:lpstr>
      <vt:lpstr>Book Antiqua</vt:lpstr>
      <vt:lpstr>Calibri</vt:lpstr>
      <vt:lpstr>Calibri Light</vt:lpstr>
      <vt:lpstr>Gill Sans MT</vt:lpstr>
      <vt:lpstr>Times New Roman</vt:lpstr>
      <vt:lpstr>Trebuchet MS</vt:lpstr>
      <vt:lpstr>Verdana</vt:lpstr>
      <vt:lpstr>Wingdings</vt:lpstr>
      <vt:lpstr>Office-tema</vt:lpstr>
      <vt:lpstr>Lantmäteriet_2013_mall</vt:lpstr>
      <vt:lpstr>1_Lantmäteriet_2013_mall</vt:lpstr>
      <vt:lpstr>main</vt:lpstr>
      <vt:lpstr>Boverket mall 16-9</vt:lpstr>
      <vt:lpstr>Boverket</vt:lpstr>
      <vt:lpstr>1_Office-tema</vt:lpstr>
      <vt:lpstr>2_Office-tema</vt:lpstr>
      <vt:lpstr>1_Boverket</vt:lpstr>
      <vt:lpstr>LANTMÄTERIET</vt:lpstr>
      <vt:lpstr>3_Office-tema</vt:lpstr>
      <vt:lpstr>Boverket 16-9</vt:lpstr>
      <vt:lpstr>4_Office-tema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Fylls på hela tiden…. mer om digitalisering 2019!       </vt:lpstr>
      <vt:lpstr>Lite statistik…</vt:lpstr>
      <vt:lpstr>Introduktion i PBL för förtroendevalda  </vt:lpstr>
      <vt:lpstr>PowerPoint-presentation</vt:lpstr>
      <vt:lpstr>PowerPoint-presentation</vt:lpstr>
      <vt:lpstr>Utveckling av det offentliga åtagandet enligt förslag i slutrapport</vt:lpstr>
      <vt:lpstr>Samverkansmodell  Nationell plattform för access till sektorsinformation</vt:lpstr>
      <vt:lpstr>PowerPoint-presentation</vt:lpstr>
      <vt:lpstr>Digitala detaljplaner</vt:lpstr>
      <vt:lpstr>PowerPoint-presentation</vt:lpstr>
      <vt:lpstr>Effekter och nyttor för vem då?</vt:lpstr>
      <vt:lpstr>Nyttofördelning per delprocess vid nationell åtkomst till 15 identifierade teman </vt:lpstr>
      <vt:lpstr>Digitala detaljplaner – vårt äskande till regeringen</vt:lpstr>
      <vt:lpstr>PowerPoint-presentation</vt:lpstr>
      <vt:lpstr>PowerPoint-presentation</vt:lpstr>
      <vt:lpstr>Digital samhällsbyggnad – Etapperna informationsförsörjning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</dc:title>
  <dc:creator>Jonas Granström</dc:creator>
  <cp:lastModifiedBy>Nord Eva</cp:lastModifiedBy>
  <cp:revision>724</cp:revision>
  <cp:lastPrinted>2019-03-23T16:52:31Z</cp:lastPrinted>
  <dcterms:created xsi:type="dcterms:W3CDTF">2018-06-25T08:54:25Z</dcterms:created>
  <dcterms:modified xsi:type="dcterms:W3CDTF">2019-09-11T12:22:23Z</dcterms:modified>
</cp:coreProperties>
</file>