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666"/>
      </p:cViewPr>
      <p:guideLst>
        <p:guide orient="horz" pos="618"/>
        <p:guide orient="horz" pos="3702"/>
        <p:guide pos="385"/>
        <p:guide pos="53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BC042-AA70-454A-8F2C-BEAEC8F3DBB7}" type="datetimeFigureOut">
              <a:rPr lang="sv-SE" smtClean="0"/>
              <a:t>2014-04-01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BEDA0-8ED8-4A14-A40D-86048C4561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812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ntmateriet.se/sv/Om-Lantmateriet/Samverkan-med-andra/Hydrografi-i-natverk/Kontakta-Hydrografiprojektet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- Information om hydrografiprojektet</a:t>
            </a:r>
            <a:r>
              <a:rPr lang="sv-SE" baseline="0" dirty="0" smtClean="0"/>
              <a:t> finns numer p</a:t>
            </a:r>
            <a:r>
              <a:rPr lang="sv-SE" dirty="0" smtClean="0"/>
              <a:t>å</a:t>
            </a:r>
            <a:r>
              <a:rPr lang="sv-SE" baseline="0" dirty="0" smtClean="0"/>
              <a:t> www.lantmateriet.se, ambitionen är att vi ska fylla på med information kontinuerligt</a:t>
            </a:r>
          </a:p>
          <a:p>
            <a:pPr marL="0" indent="0">
              <a:buFontTx/>
              <a:buNone/>
            </a:pPr>
            <a:r>
              <a:rPr lang="sv-SE" baseline="0" dirty="0" smtClean="0"/>
              <a:t>- Inte alldeles logisk placering…. Om Lantmäteriet – Vår samverkan med andra – Hydrografi i nätverk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79E90-9802-48AE-8025-D734765C3E23}" type="slidenum">
              <a:rPr lang="sv-SE" smtClean="0">
                <a:solidFill>
                  <a:prstClr val="black"/>
                </a:solidFill>
              </a:rPr>
              <a:pPr/>
              <a:t>7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860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 smtClean="0"/>
              <a:t>Vi planerar att under 2015 börja ta fram produkter i färdigproducerade områden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 smtClean="0"/>
              <a:t>P</a:t>
            </a:r>
            <a:r>
              <a:rPr lang="sv-SE" dirty="0" smtClean="0"/>
              <a:t>å en övergripande planerar</a:t>
            </a:r>
            <a:r>
              <a:rPr lang="sv-SE" baseline="0" dirty="0" smtClean="0"/>
              <a:t> vi att ha följande produkter:</a:t>
            </a:r>
          </a:p>
          <a:p>
            <a:endParaRPr lang="sv-SE" baseline="0" dirty="0" smtClean="0"/>
          </a:p>
          <a:p>
            <a:pPr marL="171450" indent="-171450">
              <a:buFontTx/>
              <a:buChar char="-"/>
            </a:pPr>
            <a:r>
              <a:rPr lang="sv-SE" baseline="0" dirty="0" smtClean="0"/>
              <a:t>Nedladdningstjänst enligt Svensk vattenstandard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Nedladdningstjänst enligt </a:t>
            </a:r>
            <a:r>
              <a:rPr lang="sv-SE" baseline="0" dirty="0" err="1" smtClean="0"/>
              <a:t>Inspire</a:t>
            </a:r>
            <a:endParaRPr lang="sv-SE" baseline="0" dirty="0" smtClean="0"/>
          </a:p>
          <a:p>
            <a:pPr marL="171450" indent="-171450">
              <a:buFontTx/>
              <a:buChar char="-"/>
            </a:pPr>
            <a:r>
              <a:rPr lang="sv-SE" baseline="0" dirty="0" smtClean="0"/>
              <a:t>Visningstjänst enligt </a:t>
            </a:r>
            <a:r>
              <a:rPr lang="sv-SE" baseline="0" dirty="0" err="1" smtClean="0"/>
              <a:t>Inspire</a:t>
            </a:r>
            <a:endParaRPr lang="sv-SE" baseline="0" dirty="0" smtClean="0"/>
          </a:p>
          <a:p>
            <a:pPr marL="171450" indent="-171450">
              <a:buFontTx/>
              <a:buChar char="-"/>
            </a:pPr>
            <a:endParaRPr lang="sv-SE" baseline="0" dirty="0" smtClean="0"/>
          </a:p>
          <a:p>
            <a:pPr marL="0" indent="0">
              <a:buFontTx/>
              <a:buNone/>
            </a:pPr>
            <a:r>
              <a:rPr lang="sv-SE" baseline="0" dirty="0" smtClean="0"/>
              <a:t>Det finns en hel del ytterligare krav att ta hänsyn till (som inte syns i den här översikten) som t.ex. datainnehåll, geografisk indelning, referenssystem, prestanda, kapacitet, tillgänglighet etc.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79E90-9802-48AE-8025-D734765C3E23}" type="slidenum">
              <a:rPr lang="sv-SE" smtClean="0">
                <a:solidFill>
                  <a:prstClr val="black"/>
                </a:solidFill>
              </a:rPr>
              <a:pPr/>
              <a:t>8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För</a:t>
            </a:r>
            <a:r>
              <a:rPr lang="sv-SE" baseline="0" dirty="0" smtClean="0"/>
              <a:t> att man ska ha möjlighet att testa data innan produkterna finns på plats kommer vi att ta fram testdata i ett par omgångar.</a:t>
            </a:r>
          </a:p>
          <a:p>
            <a:endParaRPr lang="sv-SE" dirty="0" smtClean="0"/>
          </a:p>
          <a:p>
            <a:r>
              <a:rPr lang="sv-SE" dirty="0" smtClean="0"/>
              <a:t>- Senare i vår kommer det att finnas möjlighet att få tillgång till Emåns avrinningsområde för test och utvärdering</a:t>
            </a:r>
          </a:p>
          <a:p>
            <a:r>
              <a:rPr lang="sv-SE" dirty="0" smtClean="0"/>
              <a:t>- Inledningsvis kommer inte data att levereras enligt den tänkta produktstrukturen men vi är intresserade att få synpunkter på själva datainnehållet och ta</a:t>
            </a:r>
            <a:r>
              <a:rPr lang="sv-SE" baseline="0" dirty="0" smtClean="0"/>
              <a:t> del av andra e</a:t>
            </a:r>
            <a:r>
              <a:rPr lang="sv-SE" dirty="0" smtClean="0"/>
              <a:t>rfarenheter så fort som möjligt,</a:t>
            </a:r>
            <a:r>
              <a:rPr lang="sv-SE" baseline="0" dirty="0" smtClean="0"/>
              <a:t>  </a:t>
            </a:r>
            <a:r>
              <a:rPr lang="sv-SE" dirty="0" smtClean="0"/>
              <a:t>därför gör vi en snabblösning</a:t>
            </a:r>
          </a:p>
          <a:p>
            <a:r>
              <a:rPr lang="sv-SE" dirty="0" smtClean="0"/>
              <a:t>- I ett senare skede planerar vi att tillhandahålla datasetet enligt den planerade produktstrukturen,</a:t>
            </a:r>
            <a:r>
              <a:rPr lang="sv-SE" baseline="0" dirty="0" smtClean="0"/>
              <a:t> d.v.s. GML-filer enligt Svensk vattenstandard och </a:t>
            </a:r>
            <a:r>
              <a:rPr lang="sv-SE" baseline="0" dirty="0" err="1" smtClean="0"/>
              <a:t>Inspire</a:t>
            </a:r>
            <a:endParaRPr lang="sv-SE" dirty="0" smtClean="0"/>
          </a:p>
          <a:p>
            <a:r>
              <a:rPr lang="sv-SE" dirty="0" smtClean="0"/>
              <a:t>- Är du intresserad av att testa Emåns avrinningsområde är du välkommen att kontakta oss via</a:t>
            </a:r>
            <a:r>
              <a:rPr lang="sv-SE" baseline="0" dirty="0" smtClean="0"/>
              <a:t> formuläret på vår hemsida </a:t>
            </a:r>
            <a:r>
              <a:rPr lang="sv-SE" dirty="0" smtClean="0"/>
              <a:t> </a:t>
            </a:r>
            <a:r>
              <a:rPr lang="sv-SE" dirty="0" smtClean="0">
                <a:hlinkClick r:id="rId3"/>
              </a:rPr>
              <a:t>http://www.lantmateriet.se/sv/Om-Lantmateriet/Samverkan-med-andra/Hydrografi-i-natverk/Kontakta-Hydrografiprojektet/</a:t>
            </a:r>
            <a:r>
              <a:rPr lang="sv-SE" dirty="0" smtClean="0"/>
              <a:t> </a:t>
            </a:r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7FD14-E1A0-4799-A688-5F03AC856315}" type="slidenum">
              <a:rPr lang="sv-SE" smtClean="0">
                <a:solidFill>
                  <a:prstClr val="black"/>
                </a:solidFill>
              </a:rPr>
              <a:pPr/>
              <a:t>9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07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187" y="2094805"/>
            <a:ext cx="7921625" cy="1046163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11560" y="3152775"/>
            <a:ext cx="7920880" cy="1752600"/>
          </a:xfrm>
        </p:spPr>
        <p:txBody>
          <a:bodyPr/>
          <a:lstStyle>
            <a:lvl1pPr marL="0" indent="0" algn="ctr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632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1375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text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851275" cy="6858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11960" y="980727"/>
            <a:ext cx="4320853" cy="86394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11638" y="1916113"/>
            <a:ext cx="4321175" cy="39608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0695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 med text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851275" cy="3384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11960" y="980727"/>
            <a:ext cx="4320853" cy="86394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11638" y="1916113"/>
            <a:ext cx="4321175" cy="39608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3474000"/>
            <a:ext cx="3851275" cy="3384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6854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 med text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10" y="980727"/>
            <a:ext cx="4320853" cy="86394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1188" y="1916113"/>
            <a:ext cx="4321175" cy="39608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5292725" y="0"/>
            <a:ext cx="3851275" cy="3384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1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292725" y="3474000"/>
            <a:ext cx="3851275" cy="3384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4560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text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882" y="980727"/>
            <a:ext cx="4320853" cy="86394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5292725" y="0"/>
            <a:ext cx="3851275" cy="6858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1" name="Platshållare för innehåll 3"/>
          <p:cNvSpPr>
            <a:spLocks noGrp="1"/>
          </p:cNvSpPr>
          <p:nvPr>
            <p:ph sz="half" idx="2"/>
          </p:nvPr>
        </p:nvSpPr>
        <p:spPr>
          <a:xfrm>
            <a:off x="611188" y="1916113"/>
            <a:ext cx="4321175" cy="39608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350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3101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57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G_Bildobjekt 6"/>
          <p:cNvPicPr>
            <a:picLocks noChangeAspect="1"/>
          </p:cNvPicPr>
          <p:nvPr/>
        </p:nvPicPr>
        <p:blipFill rotWithShape="1">
          <a:blip r:embed="rId10"/>
          <a:srcRect b="33720"/>
          <a:stretch/>
        </p:blipFill>
        <p:spPr>
          <a:xfrm>
            <a:off x="0" y="6012573"/>
            <a:ext cx="9144000" cy="845427"/>
          </a:xfrm>
          <a:prstGeom prst="rect">
            <a:avLst/>
          </a:prstGeom>
        </p:spPr>
      </p:pic>
      <p:pic>
        <p:nvPicPr>
          <p:cNvPr id="8" name="FG_Bildobjekt 7" descr="LM_logo_cmyk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584" y="6357960"/>
            <a:ext cx="1614830" cy="25632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11188" y="980728"/>
            <a:ext cx="7921625" cy="8633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11187" y="1916114"/>
            <a:ext cx="7921625" cy="39608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339752" y="6356350"/>
            <a:ext cx="144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639F396-6235-4C4B-9972-DFEA523245B5}" type="datetimeFigureOut">
              <a:rPr lang="sv-SE" smtClean="0"/>
              <a:pPr/>
              <a:t>2014-04-01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779912" y="6356350"/>
            <a:ext cx="324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79512" y="6356350"/>
            <a:ext cx="93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62FD4F3-71BB-4590-94FD-885B706FD8D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670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2" r:id="rId4"/>
    <p:sldLayoutId id="2147483663" r:id="rId5"/>
    <p:sldLayoutId id="2147483660" r:id="rId6"/>
    <p:sldLayoutId id="2147483654" r:id="rId7"/>
    <p:sldLayoutId id="2147483655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68288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3023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1688" indent="-1714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82663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antmateriet.s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ntmateriet.s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720"/>
          <a:stretch/>
        </p:blipFill>
        <p:spPr>
          <a:xfrm>
            <a:off x="0" y="6021288"/>
            <a:ext cx="9144000" cy="845427"/>
          </a:xfrm>
          <a:prstGeom prst="rect">
            <a:avLst/>
          </a:prstGeom>
        </p:spPr>
      </p:pic>
      <p:pic>
        <p:nvPicPr>
          <p:cNvPr id="12" name="Bildobjekt 11" descr="LM_logo_cmy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2584" y="6357960"/>
            <a:ext cx="1614830" cy="256323"/>
          </a:xfrm>
          <a:prstGeom prst="rect">
            <a:avLst/>
          </a:prstGeom>
        </p:spPr>
      </p:pic>
      <p:sp>
        <p:nvSpPr>
          <p:cNvPr id="6" name="Rubrik 1"/>
          <p:cNvSpPr txBox="1">
            <a:spLocks/>
          </p:cNvSpPr>
          <p:nvPr/>
        </p:nvSpPr>
        <p:spPr>
          <a:xfrm>
            <a:off x="827584" y="188640"/>
            <a:ext cx="7281758" cy="10461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hydrografi i </a:t>
            </a:r>
            <a:r>
              <a:rPr lang="sv-SE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nätverk</a:t>
            </a:r>
            <a:br>
              <a:rPr lang="sv-SE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v-SE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Samverkan mellan Lantmäteriet och SMHI </a:t>
            </a:r>
            <a:endParaRPr lang="sv-SE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v-SE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Bildobjekt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6376" y="1206242"/>
            <a:ext cx="6413976" cy="5031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026" name="Picture 2" descr="L:\koncern\kommunikation\information_marknad\Mässor\Kartdagarna 2013\Bildspel\SMHI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6381327"/>
            <a:ext cx="579499" cy="23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09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>
          <a:xfrm>
            <a:off x="502976" y="620688"/>
            <a:ext cx="7416354" cy="576064"/>
          </a:xfrm>
        </p:spPr>
        <p:txBody>
          <a:bodyPr/>
          <a:lstStyle/>
          <a:p>
            <a:r>
              <a:rPr lang="sv-SE" dirty="0"/>
              <a:t>Långsiktiga nyttor </a:t>
            </a:r>
            <a:r>
              <a:rPr lang="sv-SE" dirty="0" smtClean="0"/>
              <a:t>av hydrografi i nätverk</a:t>
            </a:r>
            <a:endParaRPr lang="sv-SE" dirty="0"/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xfrm>
            <a:off x="621516" y="1343056"/>
            <a:ext cx="7272337" cy="4176712"/>
          </a:xfrm>
        </p:spPr>
        <p:txBody>
          <a:bodyPr/>
          <a:lstStyle/>
          <a:p>
            <a:pPr lvl="0"/>
            <a:r>
              <a:rPr lang="sv-SE" sz="2000" dirty="0" smtClean="0"/>
              <a:t>Ökad samhällsnytta </a:t>
            </a:r>
            <a:r>
              <a:rPr lang="sv-SE" sz="2000" dirty="0"/>
              <a:t>inom hydrografiområdet, särskilt gällande miljö och samhällsskydd, genom att samverka för att skapa efterfrågade, lättillgängliga och kombinerbara </a:t>
            </a:r>
            <a:r>
              <a:rPr lang="sv-SE" sz="2000" dirty="0" smtClean="0"/>
              <a:t>data</a:t>
            </a:r>
            <a:r>
              <a:rPr lang="sv-SE" sz="2000" dirty="0"/>
              <a:t/>
            </a:r>
            <a:br>
              <a:rPr lang="sv-SE" sz="2000" dirty="0"/>
            </a:br>
            <a:endParaRPr lang="sv-SE" sz="1900" dirty="0"/>
          </a:p>
          <a:p>
            <a:r>
              <a:rPr lang="sv-SE" sz="1900" dirty="0" smtClean="0"/>
              <a:t>Användare </a:t>
            </a:r>
            <a:r>
              <a:rPr lang="sv-SE" sz="1900" dirty="0"/>
              <a:t>kan analysera sjöar, vattendrag och nätverk i GIS-applikationer på en mer detaljerad </a:t>
            </a:r>
            <a:r>
              <a:rPr lang="sv-SE" sz="1900" dirty="0" smtClean="0"/>
              <a:t>nivå </a:t>
            </a:r>
            <a:br>
              <a:rPr lang="sv-SE" sz="1900" dirty="0" smtClean="0"/>
            </a:br>
            <a:endParaRPr lang="sv-SE" sz="1900" dirty="0"/>
          </a:p>
          <a:p>
            <a:r>
              <a:rPr lang="sv-SE" sz="1900" dirty="0"/>
              <a:t>Kommuner och länsstyrelser </a:t>
            </a:r>
            <a:r>
              <a:rPr lang="sv-SE" sz="1900" dirty="0" smtClean="0"/>
              <a:t>får </a:t>
            </a:r>
            <a:r>
              <a:rPr lang="sv-SE" sz="1900" dirty="0"/>
              <a:t>bättre möjligheter att simulera översvämningar och </a:t>
            </a:r>
            <a:r>
              <a:rPr lang="sv-SE" sz="1900" dirty="0" smtClean="0"/>
              <a:t>utsläpp och kartlägga </a:t>
            </a:r>
            <a:r>
              <a:rPr lang="sv-SE" sz="1900" dirty="0"/>
              <a:t>hur påverkan sprider sig nedströms i </a:t>
            </a:r>
            <a:r>
              <a:rPr lang="sv-SE" sz="1900" dirty="0" smtClean="0"/>
              <a:t>vattensystemet</a:t>
            </a:r>
            <a:br>
              <a:rPr lang="sv-SE" sz="1900" dirty="0" smtClean="0"/>
            </a:br>
            <a:endParaRPr lang="sv-SE" sz="1900" dirty="0" smtClean="0"/>
          </a:p>
          <a:p>
            <a:r>
              <a:rPr lang="sv-SE" sz="1900" dirty="0" smtClean="0"/>
              <a:t>Hydrografiredovisningen uppfyller </a:t>
            </a:r>
            <a:r>
              <a:rPr lang="sv-SE" sz="1900" dirty="0"/>
              <a:t>Svensk </a:t>
            </a:r>
            <a:r>
              <a:rPr lang="sv-SE" sz="1900" dirty="0" smtClean="0"/>
              <a:t>standard </a:t>
            </a:r>
            <a:r>
              <a:rPr lang="sv-SE" sz="1900" dirty="0"/>
              <a:t>och </a:t>
            </a:r>
            <a:r>
              <a:rPr lang="sv-SE" sz="1900" dirty="0" err="1"/>
              <a:t>Inspire</a:t>
            </a:r>
            <a:endParaRPr lang="sv-SE" sz="1900" dirty="0"/>
          </a:p>
          <a:p>
            <a:pPr>
              <a:lnSpc>
                <a:spcPct val="80000"/>
              </a:lnSpc>
            </a:pPr>
            <a:endParaRPr lang="sv-SE" sz="1900" dirty="0"/>
          </a:p>
        </p:txBody>
      </p:sp>
      <p:pic>
        <p:nvPicPr>
          <p:cNvPr id="5" name="Picture 2" descr="L:\koncern\kommunikation\information_marknad\Mässor\Kartdagarna 2013\Bildspel\SMHI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6381327"/>
            <a:ext cx="579499" cy="23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55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1451"/>
            <a:ext cx="3240360" cy="641899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10991" y="476672"/>
            <a:ext cx="4693457" cy="863302"/>
          </a:xfrm>
        </p:spPr>
        <p:txBody>
          <a:bodyPr/>
          <a:lstStyle/>
          <a:p>
            <a:r>
              <a:rPr lang="sv-SE" dirty="0" smtClean="0"/>
              <a:t>Produktionsläget stängningar och stomlinjer</a:t>
            </a:r>
            <a:endParaRPr lang="sv-SE" dirty="0"/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176" y="4408805"/>
            <a:ext cx="1813088" cy="1468120"/>
          </a:xfrm>
        </p:spPr>
      </p:pic>
      <p:sp>
        <p:nvSpPr>
          <p:cNvPr id="10" name="textruta 9"/>
          <p:cNvSpPr txBox="1"/>
          <p:nvPr/>
        </p:nvSpPr>
        <p:spPr>
          <a:xfrm>
            <a:off x="4019176" y="1412776"/>
            <a:ext cx="446486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prstClr val="black"/>
                </a:solidFill>
              </a:rPr>
              <a:t>Steg ett i produktionen</a:t>
            </a:r>
            <a:br>
              <a:rPr lang="sv-SE" dirty="0" smtClean="0">
                <a:solidFill>
                  <a:prstClr val="black"/>
                </a:solidFill>
              </a:rPr>
            </a:br>
            <a:endParaRPr lang="sv-SE" dirty="0" smtClean="0">
              <a:solidFill>
                <a:prstClr val="black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prstClr val="black"/>
                </a:solidFill>
              </a:rPr>
              <a:t>Objekt av sjöar och vattendrag skapas </a:t>
            </a:r>
            <a:endParaRPr lang="sv-SE" dirty="0">
              <a:solidFill>
                <a:prstClr val="black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>
                <a:solidFill>
                  <a:prstClr val="black"/>
                </a:solidFill>
              </a:rPr>
              <a:t>Stomlinjer </a:t>
            </a:r>
            <a:r>
              <a:rPr lang="sv-SE" dirty="0" smtClean="0">
                <a:solidFill>
                  <a:prstClr val="black"/>
                </a:solidFill>
              </a:rPr>
              <a:t>skapas som </a:t>
            </a:r>
            <a:r>
              <a:rPr lang="sv-SE" dirty="0">
                <a:solidFill>
                  <a:prstClr val="black"/>
                </a:solidFill>
              </a:rPr>
              <a:t>utgör fiktiva linjer </a:t>
            </a:r>
            <a:r>
              <a:rPr lang="sv-SE" dirty="0" smtClean="0">
                <a:solidFill>
                  <a:prstClr val="black"/>
                </a:solidFill>
              </a:rPr>
              <a:t>genom </a:t>
            </a:r>
            <a:r>
              <a:rPr lang="sv-SE" dirty="0">
                <a:solidFill>
                  <a:prstClr val="black"/>
                </a:solidFill>
              </a:rPr>
              <a:t>vattenytor. Dessa behövs för att kunna bygga ett sammanhängande linjenätverk. </a:t>
            </a:r>
          </a:p>
          <a:p>
            <a:endParaRPr lang="sv-SE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prstClr val="black"/>
              </a:solidFill>
            </a:endParaRPr>
          </a:p>
        </p:txBody>
      </p:sp>
      <p:pic>
        <p:nvPicPr>
          <p:cNvPr id="11" name="Picture 2" descr="L:\koncern\kommunikation\information_marknad\Mässor\Kartdagarna 2013\Bildspel\SMHI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6381327"/>
            <a:ext cx="579499" cy="23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10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23555" y="488864"/>
            <a:ext cx="4536877" cy="863302"/>
          </a:xfrm>
        </p:spPr>
        <p:txBody>
          <a:bodyPr/>
          <a:lstStyle/>
          <a:p>
            <a:r>
              <a:rPr lang="sv-SE" dirty="0" smtClean="0"/>
              <a:t>Produktionsläget nätverksanpassning</a:t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224"/>
            <a:ext cx="3168352" cy="637745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4" y="4149080"/>
            <a:ext cx="2172791" cy="1583829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3995936" y="1484784"/>
            <a:ext cx="410445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prstClr val="black"/>
                </a:solidFill>
              </a:rPr>
              <a:t>Steg två i produktionen</a:t>
            </a:r>
          </a:p>
          <a:p>
            <a:endParaRPr lang="sv-SE" dirty="0">
              <a:solidFill>
                <a:prstClr val="black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>
                <a:solidFill>
                  <a:prstClr val="black"/>
                </a:solidFill>
              </a:rPr>
              <a:t>Flödesriktning </a:t>
            </a:r>
            <a:r>
              <a:rPr lang="sv-SE" dirty="0" smtClean="0">
                <a:solidFill>
                  <a:prstClr val="black"/>
                </a:solidFill>
              </a:rPr>
              <a:t>sätts med hjälp av Nationell Höjdmodell, som </a:t>
            </a:r>
            <a:r>
              <a:rPr lang="sv-SE" dirty="0">
                <a:solidFill>
                  <a:prstClr val="black"/>
                </a:solidFill>
              </a:rPr>
              <a:t>behövs för att avgöra åt vilket håll vattendraget </a:t>
            </a:r>
            <a:r>
              <a:rPr lang="sv-SE" dirty="0" smtClean="0">
                <a:solidFill>
                  <a:prstClr val="black"/>
                </a:solidFill>
              </a:rPr>
              <a:t>rinner </a:t>
            </a:r>
            <a:endParaRPr lang="sv-SE" dirty="0">
              <a:solidFill>
                <a:prstClr val="black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prstClr val="black"/>
                </a:solidFill>
              </a:rPr>
              <a:t>ID-sättning </a:t>
            </a:r>
            <a:r>
              <a:rPr lang="sv-SE" dirty="0">
                <a:solidFill>
                  <a:prstClr val="black"/>
                </a:solidFill>
              </a:rPr>
              <a:t>av alla objekt i nätverket </a:t>
            </a:r>
          </a:p>
          <a:p>
            <a:endParaRPr lang="sv-SE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prstClr val="black"/>
              </a:solidFill>
            </a:endParaRPr>
          </a:p>
        </p:txBody>
      </p:sp>
      <p:pic>
        <p:nvPicPr>
          <p:cNvPr id="7" name="Picture 2" descr="L:\koncern\kommunikation\information_marknad\Mässor\Kartdagarna 2013\Bildspel\SMHI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6381327"/>
            <a:ext cx="579499" cy="23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3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13652" y="643928"/>
            <a:ext cx="7921625" cy="863302"/>
          </a:xfrm>
        </p:spPr>
        <p:txBody>
          <a:bodyPr/>
          <a:lstStyle/>
          <a:p>
            <a:r>
              <a:rPr lang="sv-SE" dirty="0" smtClean="0"/>
              <a:t>Hur finansieras god hydrografi i nätverk?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Arbetets uppbyggnad delfinaniseras av:</a:t>
            </a:r>
            <a:br>
              <a:rPr lang="sv-SE" dirty="0" smtClean="0"/>
            </a:br>
            <a:endParaRPr lang="sv-SE" dirty="0" smtClean="0"/>
          </a:p>
          <a:p>
            <a:pPr lvl="1"/>
            <a:r>
              <a:rPr lang="sv-SE" dirty="0" smtClean="0"/>
              <a:t>MSB Anslag 2:4 Krisberedskap</a:t>
            </a:r>
          </a:p>
          <a:p>
            <a:pPr lvl="1"/>
            <a:r>
              <a:rPr lang="sv-SE" dirty="0" smtClean="0"/>
              <a:t>Havs- och vattenmyndigheten</a:t>
            </a:r>
            <a:endParaRPr lang="sv-SE" dirty="0"/>
          </a:p>
        </p:txBody>
      </p:sp>
      <p:pic>
        <p:nvPicPr>
          <p:cNvPr id="4" name="Picture 2" descr="L:\koncern\kommunikation\information_marknad\Mässor\Kartdagarna 2013\Bildspel\SMHI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6381327"/>
            <a:ext cx="579499" cy="23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40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1460" y="651544"/>
            <a:ext cx="7921625" cy="863302"/>
          </a:xfrm>
        </p:spPr>
        <p:txBody>
          <a:bodyPr/>
          <a:lstStyle/>
          <a:p>
            <a:r>
              <a:rPr lang="sv-SE" dirty="0" smtClean="0"/>
              <a:t>Nästa steg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188" y="1412776"/>
            <a:ext cx="7921625" cy="396081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sv-SE" dirty="0" smtClean="0"/>
              <a:t>Fortsatt uppbyggnad i samverkan mellan Lantmäteriet och SMHI</a:t>
            </a:r>
          </a:p>
          <a:p>
            <a:pPr>
              <a:spcBef>
                <a:spcPts val="600"/>
              </a:spcBef>
            </a:pPr>
            <a:r>
              <a:rPr lang="sv-SE" dirty="0" smtClean="0"/>
              <a:t>Tillhandhållande av Emåns pilotområde april 2014</a:t>
            </a:r>
          </a:p>
          <a:p>
            <a:pPr>
              <a:spcBef>
                <a:spcPts val="600"/>
              </a:spcBef>
            </a:pPr>
            <a:r>
              <a:rPr lang="sv-SE" dirty="0" smtClean="0"/>
              <a:t>Fortsatt utredning hur produkter ska se ut 2014</a:t>
            </a:r>
            <a:endParaRPr lang="sv-SE" dirty="0"/>
          </a:p>
          <a:p>
            <a:pPr>
              <a:spcBef>
                <a:spcPts val="600"/>
              </a:spcBef>
            </a:pPr>
            <a:r>
              <a:rPr lang="sv-SE" dirty="0" smtClean="0"/>
              <a:t>Mål att kunna tillhandahålla klara huvudavrinningsområden 2015</a:t>
            </a:r>
          </a:p>
          <a:p>
            <a:pPr>
              <a:spcBef>
                <a:spcPts val="600"/>
              </a:spcBef>
            </a:pPr>
            <a:r>
              <a:rPr lang="sv-SE" dirty="0" smtClean="0"/>
              <a:t>Vara </a:t>
            </a:r>
            <a:r>
              <a:rPr lang="sv-SE" dirty="0"/>
              <a:t>klar med ett rikstäckande nätverk </a:t>
            </a:r>
            <a:r>
              <a:rPr lang="sv-SE" dirty="0" smtClean="0"/>
              <a:t>2017 </a:t>
            </a:r>
            <a:endParaRPr lang="sv-SE" dirty="0"/>
          </a:p>
        </p:txBody>
      </p:sp>
      <p:pic>
        <p:nvPicPr>
          <p:cNvPr id="4" name="Picture 2" descr="L:\koncern\kommunikation\information_marknad\Mässor\Kartdagarna 2013\Bildspel\SMHI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6381327"/>
            <a:ext cx="579499" cy="23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98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Projektinformation på lantmateriet.se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7" t="4976" r="21921" b="18639"/>
          <a:stretch/>
        </p:blipFill>
        <p:spPr bwMode="auto">
          <a:xfrm>
            <a:off x="509397" y="208211"/>
            <a:ext cx="8249666" cy="645626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ubrik 1"/>
          <p:cNvSpPr txBox="1">
            <a:spLocks/>
          </p:cNvSpPr>
          <p:nvPr/>
        </p:nvSpPr>
        <p:spPr>
          <a:xfrm>
            <a:off x="578468" y="257544"/>
            <a:ext cx="5937747" cy="5603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>
                <a:solidFill>
                  <a:prstClr val="black"/>
                </a:solidFill>
              </a:rPr>
              <a:t>Egen hemsida på </a:t>
            </a:r>
            <a:r>
              <a:rPr lang="sv-SE" dirty="0" smtClean="0">
                <a:solidFill>
                  <a:prstClr val="black"/>
                </a:solidFill>
                <a:hlinkClick r:id="rId4"/>
              </a:rPr>
              <a:t>lantmateriet.se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4" name="Ellips 3"/>
          <p:cNvSpPr/>
          <p:nvPr/>
        </p:nvSpPr>
        <p:spPr>
          <a:xfrm>
            <a:off x="4788024" y="981075"/>
            <a:ext cx="1512168" cy="6477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cxnSp>
        <p:nvCxnSpPr>
          <p:cNvPr id="7" name="Rak pil 6"/>
          <p:cNvCxnSpPr/>
          <p:nvPr/>
        </p:nvCxnSpPr>
        <p:spPr>
          <a:xfrm>
            <a:off x="4634230" y="692696"/>
            <a:ext cx="513834" cy="28837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12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1460" y="620688"/>
            <a:ext cx="7921625" cy="863302"/>
          </a:xfrm>
        </p:spPr>
        <p:txBody>
          <a:bodyPr/>
          <a:lstStyle/>
          <a:p>
            <a:r>
              <a:rPr lang="sv-SE" dirty="0" smtClean="0"/>
              <a:t>Produkter - 2015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657876"/>
              </p:ext>
            </p:extLst>
          </p:nvPr>
        </p:nvGraphicFramePr>
        <p:xfrm>
          <a:off x="323528" y="1772816"/>
          <a:ext cx="8568952" cy="28368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42238"/>
                <a:gridCol w="2142238"/>
                <a:gridCol w="2142238"/>
                <a:gridCol w="2142238"/>
              </a:tblGrid>
              <a:tr h="825159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>
                          <a:solidFill>
                            <a:schemeClr val="tx1"/>
                          </a:solidFill>
                        </a:rPr>
                        <a:t>Svensk</a:t>
                      </a:r>
                      <a:r>
                        <a:rPr lang="sv-SE" sz="1600" baseline="0" dirty="0" smtClean="0">
                          <a:solidFill>
                            <a:schemeClr val="tx1"/>
                          </a:solidFill>
                        </a:rPr>
                        <a:t> vattenstandard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err="1" smtClean="0">
                          <a:solidFill>
                            <a:schemeClr val="tx1"/>
                          </a:solidFill>
                        </a:rPr>
                        <a:t>Inspire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err="1" smtClean="0">
                          <a:solidFill>
                            <a:schemeClr val="tx1"/>
                          </a:solidFill>
                        </a:rPr>
                        <a:t>Inspire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5825">
                <a:tc>
                  <a:txBody>
                    <a:bodyPr/>
                    <a:lstStyle/>
                    <a:p>
                      <a:r>
                        <a:rPr lang="sv-SE" dirty="0" smtClean="0"/>
                        <a:t>Typ av tjänst 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Nedladdning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Nedladdning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Visning</a:t>
                      </a:r>
                      <a:endParaRPr lang="sv-SE" dirty="0"/>
                    </a:p>
                  </a:txBody>
                  <a:tcPr/>
                </a:tc>
              </a:tr>
              <a:tr h="8034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>
                          <a:effectLst/>
                        </a:rPr>
                        <a:t>Krav på tillhandahållande</a:t>
                      </a:r>
                      <a:endParaRPr lang="sv-SE" sz="18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>
                          <a:effectLst/>
                        </a:rPr>
                        <a:t>-</a:t>
                      </a:r>
                      <a:endParaRPr lang="sv-SE" sz="18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>
                          <a:effectLst/>
                        </a:rPr>
                        <a:t>WFS eller Atomflöden</a:t>
                      </a:r>
                      <a:endParaRPr lang="sv-SE" sz="18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>
                          <a:effectLst/>
                        </a:rPr>
                        <a:t>WMS</a:t>
                      </a:r>
                      <a:endParaRPr lang="sv-SE" sz="18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endParaRPr lang="sv-SE" dirty="0"/>
                    </a:p>
                  </a:txBody>
                  <a:tcPr/>
                </a:tc>
              </a:tr>
              <a:tr h="325825">
                <a:tc>
                  <a:txBody>
                    <a:bodyPr/>
                    <a:lstStyle/>
                    <a:p>
                      <a:r>
                        <a:rPr lang="sv-SE" dirty="0" smtClean="0"/>
                        <a:t>Format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GML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GML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PNG</a:t>
                      </a:r>
                      <a:r>
                        <a:rPr lang="sv-SE" baseline="0" dirty="0" smtClean="0"/>
                        <a:t> eller </a:t>
                      </a:r>
                      <a:r>
                        <a:rPr lang="sv-SE" dirty="0" smtClean="0"/>
                        <a:t>GIF</a:t>
                      </a:r>
                      <a:endParaRPr lang="sv-SE" dirty="0"/>
                    </a:p>
                  </a:txBody>
                  <a:tcPr/>
                </a:tc>
              </a:tr>
              <a:tr h="3258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>
                          <a:effectLst/>
                        </a:rPr>
                        <a:t>Typ av nätverk</a:t>
                      </a:r>
                      <a:endParaRPr lang="sv-SE" sz="18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>
                          <a:effectLst/>
                        </a:rPr>
                        <a:t>Topologiskt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>
                          <a:effectLst/>
                        </a:rPr>
                        <a:t>Geometriskt</a:t>
                      </a:r>
                      <a:endParaRPr lang="sv-SE" sz="18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>
                          <a:effectLst/>
                        </a:rPr>
                        <a:t>Geometriskt</a:t>
                      </a:r>
                      <a:endParaRPr lang="sv-S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L:\koncern\kommunikation\information_marknad\Mässor\Kartdagarna 2013\Bildspel\SMHI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6381327"/>
            <a:ext cx="579499" cy="23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75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9552" y="1196752"/>
            <a:ext cx="8604448" cy="3816795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T</a:t>
            </a:r>
            <a:r>
              <a:rPr lang="sv-SE" dirty="0" smtClean="0"/>
              <a:t>estdata kommer att tas fram i två steg</a:t>
            </a:r>
          </a:p>
          <a:p>
            <a:pPr>
              <a:spcBef>
                <a:spcPts val="600"/>
              </a:spcBef>
            </a:pPr>
            <a:r>
              <a:rPr lang="sv-SE" dirty="0" smtClean="0"/>
              <a:t>Geodatabasformat (våren 2014)</a:t>
            </a:r>
          </a:p>
          <a:p>
            <a:pPr marL="268288" lvl="1" indent="0">
              <a:spcBef>
                <a:spcPts val="600"/>
              </a:spcBef>
              <a:buNone/>
            </a:pPr>
            <a:r>
              <a:rPr lang="sv-SE" i="1" dirty="0" smtClean="0"/>
              <a:t>Syfte: Möjlighet </a:t>
            </a:r>
            <a:r>
              <a:rPr lang="sv-SE" i="1" dirty="0"/>
              <a:t>att </a:t>
            </a:r>
            <a:r>
              <a:rPr lang="sv-SE" i="1" dirty="0" smtClean="0"/>
              <a:t>hitta användningsområden inom er organisation, testa och lämna synpunkter på innehållet </a:t>
            </a:r>
          </a:p>
          <a:p>
            <a:pPr>
              <a:spcBef>
                <a:spcPts val="600"/>
              </a:spcBef>
            </a:pPr>
            <a:r>
              <a:rPr lang="sv-SE" dirty="0" smtClean="0"/>
              <a:t>GML-filer enligt Svensk vattenstandard och </a:t>
            </a:r>
            <a:r>
              <a:rPr lang="sv-SE" dirty="0" err="1" smtClean="0"/>
              <a:t>Inspire</a:t>
            </a:r>
            <a:r>
              <a:rPr lang="sv-SE" dirty="0" smtClean="0"/>
              <a:t> (hösten 2014)</a:t>
            </a:r>
          </a:p>
          <a:p>
            <a:pPr marL="268288" lvl="1" indent="0">
              <a:spcBef>
                <a:spcPts val="600"/>
              </a:spcBef>
              <a:buNone/>
            </a:pPr>
            <a:r>
              <a:rPr lang="sv-SE" i="1" dirty="0" smtClean="0"/>
              <a:t>Syfte: Möjlighet att testa data så som det kommer att tillhandahållas i framtida produkter</a:t>
            </a:r>
            <a:br>
              <a:rPr lang="sv-SE" i="1" dirty="0" smtClean="0"/>
            </a:br>
            <a:endParaRPr lang="sv-SE" i="1" dirty="0" smtClean="0"/>
          </a:p>
          <a:p>
            <a:pPr marL="0" indent="0">
              <a:buNone/>
            </a:pPr>
            <a:r>
              <a:rPr lang="sv-SE" dirty="0" smtClean="0"/>
              <a:t>Intresserad? Välkommen att kontakta oss via </a:t>
            </a:r>
            <a:r>
              <a:rPr lang="sv-SE" dirty="0" smtClean="0">
                <a:hlinkClick r:id="rId3"/>
              </a:rPr>
              <a:t>www.lantmateriet.se</a:t>
            </a:r>
            <a:endParaRPr lang="sv-SE" sz="110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27360" y="610434"/>
            <a:ext cx="7921625" cy="863302"/>
          </a:xfrm>
        </p:spPr>
        <p:txBody>
          <a:bodyPr/>
          <a:lstStyle/>
          <a:p>
            <a:r>
              <a:rPr lang="sv-SE" dirty="0" smtClean="0"/>
              <a:t>Testdata – Emåns avrinningsområde</a:t>
            </a:r>
            <a:endParaRPr lang="sv-SE" dirty="0"/>
          </a:p>
        </p:txBody>
      </p:sp>
      <p:pic>
        <p:nvPicPr>
          <p:cNvPr id="20" name="Bildobjekt 19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9770" y="4365104"/>
            <a:ext cx="4542389" cy="223924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1428750" cy="18859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:\koncern\kommunikation\information_marknad\Mässor\Kartdagarna 2013\Bildspel\SMHI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6381327"/>
            <a:ext cx="579499" cy="23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23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ntmäteriet">
  <a:themeElements>
    <a:clrScheme name="Lantmäteriet">
      <a:dk1>
        <a:sysClr val="windowText" lastClr="000000"/>
      </a:dk1>
      <a:lt1>
        <a:sysClr val="window" lastClr="FFFFFF"/>
      </a:lt1>
      <a:dk2>
        <a:srgbClr val="000000"/>
      </a:dk2>
      <a:lt2>
        <a:srgbClr val="FFF5C5"/>
      </a:lt2>
      <a:accent1>
        <a:srgbClr val="DCEDF6"/>
      </a:accent1>
      <a:accent2>
        <a:srgbClr val="FFF5C5"/>
      </a:accent2>
      <a:accent3>
        <a:srgbClr val="E8DFEE"/>
      </a:accent3>
      <a:accent4>
        <a:srgbClr val="E9F1D9"/>
      </a:accent4>
      <a:accent5>
        <a:srgbClr val="FBDAD0"/>
      </a:accent5>
      <a:accent6>
        <a:srgbClr val="B2B2B2"/>
      </a:accent6>
      <a:hlink>
        <a:srgbClr val="0000FF"/>
      </a:hlink>
      <a:folHlink>
        <a:srgbClr val="800080"/>
      </a:folHlink>
    </a:clrScheme>
    <a:fontScheme name="Lantmäteri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Lantmäteriet</Template>
  <TotalTime>1</TotalTime>
  <Words>455</Words>
  <Application>Microsoft Office PowerPoint</Application>
  <PresentationFormat>Bildspel på skärmen (4:3)</PresentationFormat>
  <Paragraphs>74</Paragraphs>
  <Slides>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0" baseType="lpstr">
      <vt:lpstr>Lantmäteriet</vt:lpstr>
      <vt:lpstr>PowerPoint-presentation</vt:lpstr>
      <vt:lpstr>Långsiktiga nyttor av hydrografi i nätverk</vt:lpstr>
      <vt:lpstr>Produktionsläget stängningar och stomlinjer</vt:lpstr>
      <vt:lpstr>Produktionsläget nätverksanpassning            </vt:lpstr>
      <vt:lpstr>Hur finansieras god hydrografi i nätverk?</vt:lpstr>
      <vt:lpstr>Nästa steg</vt:lpstr>
      <vt:lpstr>Projektinformation på lantmateriet.se</vt:lpstr>
      <vt:lpstr>Produkter - 2015</vt:lpstr>
      <vt:lpstr>Testdata – Emåns avrinningsområde</vt:lpstr>
    </vt:vector>
  </TitlesOfParts>
  <Company>Lantmäteriet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Lysell Gunnar</dc:creator>
  <cp:lastModifiedBy>Lundström Maria</cp:lastModifiedBy>
  <cp:revision>2</cp:revision>
  <dcterms:created xsi:type="dcterms:W3CDTF">2014-03-28T07:46:20Z</dcterms:created>
  <dcterms:modified xsi:type="dcterms:W3CDTF">2014-04-01T12:26:30Z</dcterms:modified>
</cp:coreProperties>
</file>