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134804815" r:id="rId2"/>
    <p:sldId id="257" r:id="rId3"/>
    <p:sldId id="2134804816" r:id="rId4"/>
    <p:sldId id="2134804817" r:id="rId5"/>
    <p:sldId id="2134804818" r:id="rId6"/>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AB800"/>
    <a:srgbClr val="FFFFFF"/>
    <a:srgbClr val="E7E6E6"/>
    <a:srgbClr val="AEABA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74629" autoAdjust="0"/>
  </p:normalViewPr>
  <p:slideViewPr>
    <p:cSldViewPr snapToGrid="0">
      <p:cViewPr varScale="1">
        <p:scale>
          <a:sx n="46" d="100"/>
          <a:sy n="46" d="100"/>
        </p:scale>
        <p:origin x="708" y="48"/>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12" d="100"/>
        <a:sy n="112"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6C166C3-9A6A-43AE-93F6-0EFF89D5FED1}" type="datetimeFigureOut">
              <a:rPr lang="sv-SE" smtClean="0"/>
              <a:t>2023-06-27</a:t>
            </a:fld>
            <a:endParaRPr lang="sv-SE"/>
          </a:p>
        </p:txBody>
      </p:sp>
      <p:sp>
        <p:nvSpPr>
          <p:cNvPr id="4" name="Platshållare för bildobjekt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489449F-864F-4934-89E7-6F90D6A4B74B}" type="slidenum">
              <a:rPr lang="sv-SE" smtClean="0"/>
              <a:t>‹#›</a:t>
            </a:fld>
            <a:endParaRPr lang="sv-SE"/>
          </a:p>
        </p:txBody>
      </p:sp>
    </p:spTree>
    <p:extLst>
      <p:ext uri="{BB962C8B-B14F-4D97-AF65-F5344CB8AC3E}">
        <p14:creationId xmlns:p14="http://schemas.microsoft.com/office/powerpoint/2010/main" val="38223429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a:lnSpc>
                <a:spcPct val="107000"/>
              </a:lnSpc>
              <a:spcAft>
                <a:spcPts val="800"/>
              </a:spcAft>
            </a:pPr>
            <a:r>
              <a:rPr lang="sv-SE" sz="1200" b="1" dirty="0">
                <a:effectLst/>
                <a:latin typeface="Calibri" panose="020F0502020204030204" pitchFamily="34" charset="0"/>
                <a:ea typeface="Calibri" panose="020F0502020204030204" pitchFamily="34" charset="0"/>
                <a:cs typeface="Times New Roman" panose="02020603050405020304" pitchFamily="18" charset="0"/>
              </a:rPr>
              <a:t>En digital geografisk modell</a:t>
            </a:r>
          </a:p>
          <a:p>
            <a:pPr>
              <a:lnSpc>
                <a:spcPct val="107000"/>
              </a:lnSpc>
              <a:spcAft>
                <a:spcPts val="800"/>
              </a:spcAft>
            </a:pPr>
            <a:r>
              <a:rPr lang="sv-SE" sz="1200" b="0" dirty="0">
                <a:effectLst/>
                <a:latin typeface="Calibri" panose="020F0502020204030204" pitchFamily="34" charset="0"/>
                <a:ea typeface="Calibri" panose="020F0502020204030204" pitchFamily="34" charset="0"/>
                <a:cs typeface="Times New Roman" panose="02020603050405020304" pitchFamily="18" charset="0"/>
              </a:rPr>
              <a:t>År 2040 kan du som jobbar med brottsförebyggande arbete alternativ arbete med förundersökning i ett begånget brott, få stöd i en myndighetsgemensam digital avbildning av verkligheten, eller som vi ofta kallar det, en digital tvilling av verkligheten. I den digitala modellen kan du som ansvarar för arbetet själv ta fram underlag i dina ärende. Plattformen har olika nivåer av sekretess av informationen vilket innebär att man har olika tillgång till data beroende på vilken roll du innehar i ärendet/utredningen, exempelvis utredare, </a:t>
            </a:r>
            <a:r>
              <a:rPr lang="sv-SE" sz="1200" b="0" dirty="0" err="1">
                <a:effectLst/>
                <a:latin typeface="Calibri" panose="020F0502020204030204" pitchFamily="34" charset="0"/>
                <a:ea typeface="Calibri" panose="020F0502020204030204" pitchFamily="34" charset="0"/>
                <a:cs typeface="Times New Roman" panose="02020603050405020304" pitchFamily="18" charset="0"/>
              </a:rPr>
              <a:t>forensiker</a:t>
            </a:r>
            <a:r>
              <a:rPr lang="sv-SE" sz="1200" b="0" dirty="0">
                <a:effectLst/>
                <a:latin typeface="Calibri" panose="020F0502020204030204" pitchFamily="34" charset="0"/>
                <a:ea typeface="Calibri" panose="020F0502020204030204" pitchFamily="34" charset="0"/>
                <a:cs typeface="Times New Roman" panose="02020603050405020304" pitchFamily="18" charset="0"/>
              </a:rPr>
              <a:t> m.fl. </a:t>
            </a:r>
            <a:br>
              <a:rPr lang="sv-SE" sz="1200" b="0" dirty="0">
                <a:effectLst/>
                <a:latin typeface="Calibri" panose="020F0502020204030204" pitchFamily="34" charset="0"/>
                <a:ea typeface="Calibri" panose="020F0502020204030204" pitchFamily="34" charset="0"/>
                <a:cs typeface="Times New Roman" panose="02020603050405020304" pitchFamily="18" charset="0"/>
              </a:rPr>
            </a:br>
            <a:r>
              <a:rPr lang="sv-SE" sz="1200" b="0" dirty="0">
                <a:effectLst/>
                <a:latin typeface="Calibri" panose="020F0502020204030204" pitchFamily="34" charset="0"/>
                <a:ea typeface="Calibri" panose="020F0502020204030204" pitchFamily="34" charset="0"/>
                <a:cs typeface="Times New Roman" panose="02020603050405020304" pitchFamily="18" charset="0"/>
              </a:rPr>
              <a:t>Polisen kan få stöd i den digitala modellen efter att tex ett brott genomförts och då i syfte att få stöd i analyser, scenariobeskrivning eller i förståelse för att avgränsa brottsplatsen. Den digitala modellen kan man även använda för att finna olika typer av bevis. Den inbyggda intelligensen (AI) hjälper till i analyser för att få ett snabbt resultat i analys av den fysiska miljön vid brottsplatsen.</a:t>
            </a:r>
            <a:br>
              <a:rPr lang="sv-SE" sz="1200" b="0" dirty="0">
                <a:effectLst/>
                <a:latin typeface="Calibri" panose="020F0502020204030204" pitchFamily="34" charset="0"/>
                <a:ea typeface="Calibri" panose="020F0502020204030204" pitchFamily="34" charset="0"/>
                <a:cs typeface="Times New Roman" panose="02020603050405020304" pitchFamily="18" charset="0"/>
              </a:rPr>
            </a:br>
            <a:br>
              <a:rPr lang="sv-SE" sz="1200" b="0" dirty="0">
                <a:effectLst/>
                <a:latin typeface="Calibri" panose="020F0502020204030204" pitchFamily="34" charset="0"/>
                <a:ea typeface="Calibri" panose="020F0502020204030204" pitchFamily="34" charset="0"/>
                <a:cs typeface="Times New Roman" panose="02020603050405020304" pitchFamily="18" charset="0"/>
              </a:rPr>
            </a:br>
            <a:r>
              <a:rPr lang="sv-SE" sz="1200" b="1" dirty="0">
                <a:effectLst/>
                <a:latin typeface="Calibri" panose="020F0502020204030204" pitchFamily="34" charset="0"/>
                <a:ea typeface="Calibri" panose="020F0502020204030204" pitchFamily="34" charset="0"/>
                <a:cs typeface="Times New Roman" panose="02020603050405020304" pitchFamily="18" charset="0"/>
              </a:rPr>
              <a:t>Hur går det till? </a:t>
            </a:r>
          </a:p>
          <a:p>
            <a:pPr>
              <a:lnSpc>
                <a:spcPct val="107000"/>
              </a:lnSpc>
              <a:spcAft>
                <a:spcPts val="800"/>
              </a:spcAft>
            </a:pPr>
            <a:r>
              <a:rPr lang="sv-SE" sz="1200" b="0" dirty="0">
                <a:effectLst/>
                <a:latin typeface="Calibri" panose="020F0502020204030204" pitchFamily="34" charset="0"/>
                <a:ea typeface="Calibri" panose="020F0502020204030204" pitchFamily="34" charset="0"/>
                <a:cs typeface="Times New Roman" panose="02020603050405020304" pitchFamily="18" charset="0"/>
              </a:rPr>
              <a:t>Du som polis ska snabbt ta dig ut till en brottsplats. Så fort larm inkommit till SOS alt. polisen så initieras det nationella drönarprogrammet för en insats i syfte att medverka till att skapa en aktuell digital geografisk avbildning av verkligheten. Polisbilar och andra räddningstjänstfordon är utrustade med scanning och filmutrustning för insamling av information under vägen fram till platsen för händelsen. Vi arbetar med  brett även med ”</a:t>
            </a:r>
            <a:r>
              <a:rPr lang="sv-SE" sz="1200" b="0" dirty="0" err="1">
                <a:effectLst/>
                <a:latin typeface="Calibri" panose="020F0502020204030204" pitchFamily="34" charset="0"/>
                <a:ea typeface="Calibri" panose="020F0502020204030204" pitchFamily="34" charset="0"/>
                <a:cs typeface="Times New Roman" panose="02020603050405020304" pitchFamily="18" charset="0"/>
              </a:rPr>
              <a:t>geofencing</a:t>
            </a:r>
            <a:r>
              <a:rPr lang="sv-SE" sz="1200" b="0" dirty="0">
                <a:effectLst/>
                <a:latin typeface="Calibri" panose="020F0502020204030204" pitchFamily="34" charset="0"/>
                <a:ea typeface="Calibri" panose="020F0502020204030204" pitchFamily="34" charset="0"/>
                <a:cs typeface="Times New Roman" panose="02020603050405020304" pitchFamily="18" charset="0"/>
              </a:rPr>
              <a:t>” (bland annat med hjälp av </a:t>
            </a:r>
            <a:r>
              <a:rPr lang="sv-SE" sz="1200" b="0" dirty="0" err="1">
                <a:effectLst/>
                <a:latin typeface="Calibri" panose="020F0502020204030204" pitchFamily="34" charset="0"/>
                <a:ea typeface="Calibri" panose="020F0502020204030204" pitchFamily="34" charset="0"/>
                <a:cs typeface="Times New Roman" panose="02020603050405020304" pitchFamily="18" charset="0"/>
              </a:rPr>
              <a:t>Swepos</a:t>
            </a:r>
            <a:r>
              <a:rPr lang="sv-SE" sz="1200" b="0" dirty="0">
                <a:effectLst/>
                <a:latin typeface="Calibri" panose="020F0502020204030204" pitchFamily="34" charset="0"/>
                <a:ea typeface="Calibri" panose="020F0502020204030204" pitchFamily="34" charset="0"/>
                <a:cs typeface="Times New Roman" panose="02020603050405020304" pitchFamily="18" charset="0"/>
              </a:rPr>
              <a:t>) så att oberoende av vart ifrån bilarna åker mot brottsplatsen så regleras trafiksignalerna automatiskt för att minimera riskerna för olyckor i samband med utryckning och självklart så får man snabbaste väg fram till platsen utifrån realtidsdata från sensorer som har koll på trafikläget till platsen. Informationen som samlas in under vägen fram bearbetas med hjälp av ansiktsigenkänning för att identifiera både eventuella gärningsmän men även potentiella vittnen till händelsen. Utifrån händelsen/brottsplatsens närområde görs automatiska slagningar i olika system och i förhållande till platsen får vi också besked om vilka fordon och bussar som lämnat platsen samt bussarnas färdvägar och slutstationer. Om det är ett grovt brott så aktiveras även alla sensorer inom 5 kilometer för att fånga upp eventuella gärningsmän på flykt från platsen.</a:t>
            </a:r>
          </a:p>
          <a:p>
            <a:pPr>
              <a:lnSpc>
                <a:spcPct val="107000"/>
              </a:lnSpc>
              <a:spcAft>
                <a:spcPts val="800"/>
              </a:spcAft>
            </a:pPr>
            <a:endParaRPr lang="sv-SE" sz="1200" b="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sv-SE" sz="1200" b="0" dirty="0">
                <a:effectLst/>
                <a:latin typeface="Calibri" panose="020F0502020204030204" pitchFamily="34" charset="0"/>
                <a:ea typeface="Calibri" panose="020F0502020204030204" pitchFamily="34" charset="0"/>
                <a:cs typeface="Times New Roman" panose="02020603050405020304" pitchFamily="18" charset="0"/>
              </a:rPr>
              <a:t>När polisen har kommit fram till brottsplatsen så finns dels en helt ny avbildning av verkligheten för brottsplatsen och till det så görs det automatiskt analyser över de förändringar som finns utifrån den befintliga digital lägesbilden. Med stöd av AI så får du som polis ett förslag på brottsplatsavgränsning. Vi spärrar även av närområdet digitalt och samlar på oss uppgifter om telefoner som är uppkopplade mot master i direkt närhet till brottsplatsen.” Kan även användas för att snabbt nå ut med informationen till telefoner som befinner sig i närområdet, både för att informera men även för att nå ut med vittnesförfrågningar mm. Till det så får du även stöd och förslag på platser där det kan finnas möjlighet till insamling av olika bevis, då förändringar i nulägesbilden har innehåll liknande det som kan finnas vid misstänkt brottsrubricering. Du väljer hur du vill ta stöd av den digitala modellen. Du kan med stöd av VR-teknik undersöka brottsplatsen och se om de föreslagna avvikelserna är användbara bevis från brottsplatsen.</a:t>
            </a:r>
            <a:br>
              <a:rPr lang="sv-SE" sz="1200" b="0" dirty="0">
                <a:effectLst/>
                <a:latin typeface="Calibri" panose="020F0502020204030204" pitchFamily="34" charset="0"/>
                <a:ea typeface="Calibri" panose="020F0502020204030204" pitchFamily="34" charset="0"/>
                <a:cs typeface="Times New Roman" panose="02020603050405020304" pitchFamily="18" charset="0"/>
              </a:rPr>
            </a:br>
            <a:r>
              <a:rPr lang="sv-SE" sz="1200" b="0" dirty="0">
                <a:effectLst/>
                <a:latin typeface="Calibri" panose="020F0502020204030204" pitchFamily="34" charset="0"/>
                <a:ea typeface="Calibri" panose="020F0502020204030204" pitchFamily="34" charset="0"/>
                <a:cs typeface="Times New Roman" panose="02020603050405020304" pitchFamily="18" charset="0"/>
              </a:rPr>
              <a:t>Till den digitala bilden och den avgränsning som gjorts får polisen snabbt fram vilka som bor vid brottsplatsen och kan snabbt påbörja samtal med de boende. Samtidigt som polisen fått larm så har även ärende initierats hos sjukvården och räddningstjänst. De får kontinuerlig uppdatering av lägesbilden genom den gemensamma nationella digitala avbildningen av verkligheten. Larm kan ske från polisen men kan även ske genom eget initiativ från övrig blåljusverksamhet, utifrån den bild som återges i modellen, är helt möjlig.</a:t>
            </a:r>
          </a:p>
          <a:p>
            <a:endParaRPr lang="sv-SE" dirty="0"/>
          </a:p>
        </p:txBody>
      </p:sp>
      <p:sp>
        <p:nvSpPr>
          <p:cNvPr id="4" name="Platshållare för bildnummer 3"/>
          <p:cNvSpPr>
            <a:spLocks noGrp="1"/>
          </p:cNvSpPr>
          <p:nvPr>
            <p:ph type="sldNum" sz="quarter" idx="5"/>
          </p:nvPr>
        </p:nvSpPr>
        <p:spPr/>
        <p:txBody>
          <a:bodyPr/>
          <a:lstStyle/>
          <a:p>
            <a:fld id="{C489449F-864F-4934-89E7-6F90D6A4B74B}" type="slidenum">
              <a:rPr lang="sv-SE" smtClean="0"/>
              <a:t>2</a:t>
            </a:fld>
            <a:endParaRPr lang="sv-SE"/>
          </a:p>
        </p:txBody>
      </p:sp>
    </p:spTree>
    <p:extLst>
      <p:ext uri="{BB962C8B-B14F-4D97-AF65-F5344CB8AC3E}">
        <p14:creationId xmlns:p14="http://schemas.microsoft.com/office/powerpoint/2010/main" val="24365159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a:lnSpc>
                <a:spcPct val="107000"/>
              </a:lnSpc>
              <a:spcAft>
                <a:spcPts val="800"/>
              </a:spcAft>
            </a:pPr>
            <a:r>
              <a:rPr lang="sv-SE" sz="1200" b="1" dirty="0">
                <a:effectLst/>
                <a:latin typeface="Calibri" panose="020F0502020204030204" pitchFamily="34" charset="0"/>
                <a:ea typeface="Calibri" panose="020F0502020204030204" pitchFamily="34" charset="0"/>
                <a:cs typeface="Times New Roman" panose="02020603050405020304" pitchFamily="18" charset="0"/>
              </a:rPr>
              <a:t>Hur gör man då?</a:t>
            </a:r>
            <a:br>
              <a:rPr lang="sv-SE" sz="1200" b="1" dirty="0">
                <a:effectLst/>
                <a:latin typeface="Calibri" panose="020F0502020204030204" pitchFamily="34" charset="0"/>
                <a:ea typeface="Calibri" panose="020F0502020204030204" pitchFamily="34" charset="0"/>
                <a:cs typeface="Times New Roman" panose="02020603050405020304" pitchFamily="18" charset="0"/>
              </a:rPr>
            </a:br>
            <a:r>
              <a:rPr lang="sv-SE" sz="1200" dirty="0">
                <a:effectLst/>
                <a:latin typeface="Calibri" panose="020F0502020204030204" pitchFamily="34" charset="0"/>
                <a:ea typeface="Calibri" panose="020F0502020204030204" pitchFamily="34" charset="0"/>
                <a:cs typeface="Times New Roman" panose="02020603050405020304" pitchFamily="18" charset="0"/>
              </a:rPr>
              <a:t>Jo med hjälp av VR-teknik </a:t>
            </a:r>
            <a:r>
              <a:rPr lang="sv-SE" sz="1200" b="0" dirty="0">
                <a:effectLst/>
                <a:latin typeface="Calibri" panose="020F0502020204030204" pitchFamily="34" charset="0"/>
                <a:ea typeface="Calibri" panose="020F0502020204030204" pitchFamily="34" charset="0"/>
                <a:cs typeface="Times New Roman" panose="02020603050405020304" pitchFamily="18" charset="0"/>
              </a:rPr>
              <a:t>och sensorer av olika slag </a:t>
            </a:r>
            <a:r>
              <a:rPr lang="sv-SE" sz="1200" dirty="0">
                <a:effectLst/>
                <a:latin typeface="Calibri" panose="020F0502020204030204" pitchFamily="34" charset="0"/>
                <a:ea typeface="Calibri" panose="020F0502020204030204" pitchFamily="34" charset="0"/>
                <a:cs typeface="Times New Roman" panose="02020603050405020304" pitchFamily="18" charset="0"/>
              </a:rPr>
              <a:t>kan man då få in de avvikelser som finns i jämförelse mellan den myndighetsgemensamma digitala avbildningen och den insamling som skett av insatsen med drönare. Du kan med stöd av AI få stöd i förståelsen för vad, var och hur det skett. Om det är ett brott med vapen så får du även stöd i att analysera var du kan finna mer bevis som finns utanför den brottsplats som är avgränsad. När du har konstaterat att du funnit möjligt bevis så registreras dessa i den digitala modellen som direkt ger dig en förbättring av de analyser du initialt fått från AI stödet och som grundar sig på tidigare liknande brott. Genom den snabba insamling som skett så har du som polis information om vilka som äger de fordon som finns på brottsplatsen. Du kan snabbt förstå om någon av bilarna kan vara aktuella för utredningen. </a:t>
            </a:r>
          </a:p>
          <a:p>
            <a:pPr>
              <a:lnSpc>
                <a:spcPct val="107000"/>
              </a:lnSpc>
              <a:spcAft>
                <a:spcPts val="800"/>
              </a:spcAft>
            </a:pPr>
            <a:endParaRPr lang="sv-SE" sz="1200" b="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sv-SE" sz="1200" b="0" dirty="0">
                <a:effectLst/>
                <a:latin typeface="Calibri" panose="020F0502020204030204" pitchFamily="34" charset="0"/>
                <a:ea typeface="Calibri" panose="020F0502020204030204" pitchFamily="34" charset="0"/>
                <a:cs typeface="Times New Roman" panose="02020603050405020304" pitchFamily="18" charset="0"/>
              </a:rPr>
              <a:t>All informationen som framkommit under utredning kan sedan återbrukas av kommuner och andra organisationer för att utveckla staden och infrastrukturen till en säkrare och bättre miljö för medborgarna.</a:t>
            </a:r>
          </a:p>
          <a:p>
            <a:pPr>
              <a:lnSpc>
                <a:spcPct val="107000"/>
              </a:lnSpc>
              <a:spcAft>
                <a:spcPts val="800"/>
              </a:spcAft>
            </a:pPr>
            <a:br>
              <a:rPr lang="sv-SE" sz="1200" dirty="0">
                <a:effectLst/>
                <a:latin typeface="Calibri" panose="020F0502020204030204" pitchFamily="34" charset="0"/>
                <a:ea typeface="Calibri" panose="020F0502020204030204" pitchFamily="34" charset="0"/>
                <a:cs typeface="Times New Roman" panose="02020603050405020304" pitchFamily="18" charset="0"/>
              </a:rPr>
            </a:br>
            <a:br>
              <a:rPr lang="sv-SE" sz="1200" dirty="0">
                <a:effectLst/>
                <a:latin typeface="Calibri" panose="020F0502020204030204" pitchFamily="34" charset="0"/>
                <a:ea typeface="Calibri" panose="020F0502020204030204" pitchFamily="34" charset="0"/>
                <a:cs typeface="Times New Roman" panose="02020603050405020304" pitchFamily="18" charset="0"/>
              </a:rPr>
            </a:br>
            <a:endParaRPr lang="sv-SE" sz="1200" dirty="0">
              <a:effectLst/>
              <a:latin typeface="Calibri" panose="020F0502020204030204" pitchFamily="34" charset="0"/>
              <a:ea typeface="Calibri" panose="020F0502020204030204" pitchFamily="34" charset="0"/>
              <a:cs typeface="Times New Roman" panose="02020603050405020304" pitchFamily="18" charset="0"/>
            </a:endParaRPr>
          </a:p>
          <a:p>
            <a:endParaRPr lang="sv-SE" dirty="0"/>
          </a:p>
        </p:txBody>
      </p:sp>
      <p:sp>
        <p:nvSpPr>
          <p:cNvPr id="4" name="Platshållare för bildnummer 3"/>
          <p:cNvSpPr>
            <a:spLocks noGrp="1"/>
          </p:cNvSpPr>
          <p:nvPr>
            <p:ph type="sldNum" sz="quarter" idx="5"/>
          </p:nvPr>
        </p:nvSpPr>
        <p:spPr/>
        <p:txBody>
          <a:bodyPr/>
          <a:lstStyle/>
          <a:p>
            <a:fld id="{C489449F-864F-4934-89E7-6F90D6A4B74B}" type="slidenum">
              <a:rPr lang="sv-SE" smtClean="0"/>
              <a:t>3</a:t>
            </a:fld>
            <a:endParaRPr lang="sv-SE"/>
          </a:p>
        </p:txBody>
      </p:sp>
    </p:spTree>
    <p:extLst>
      <p:ext uri="{BB962C8B-B14F-4D97-AF65-F5344CB8AC3E}">
        <p14:creationId xmlns:p14="http://schemas.microsoft.com/office/powerpoint/2010/main" val="4227594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b="1" dirty="0"/>
              <a:t>Det behövs, bland annat:</a:t>
            </a:r>
          </a:p>
          <a:p>
            <a:endParaRPr lang="sv-SE" dirty="0"/>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sv-SE" dirty="0"/>
              <a:t>Att vi har en statlig, säker och robust, infrastruktur som garanterar korrekt lägesbestämning och positionering. </a:t>
            </a:r>
            <a:r>
              <a:rPr lang="sv-SE" b="0" dirty="0"/>
              <a:t>Realtidsdata från samtliga myndigheter, för all </a:t>
            </a:r>
            <a:r>
              <a:rPr lang="sv-SE" b="0" dirty="0" err="1"/>
              <a:t>geodata</a:t>
            </a:r>
            <a:r>
              <a:rPr lang="sv-SE" b="0" dirty="0"/>
              <a:t>, exempelvis data från SMHI och Trafikverket för att se väder samt väderprognoser och trafiksituation i realtid</a:t>
            </a:r>
          </a:p>
          <a:p>
            <a:pPr marL="171450" indent="-171450">
              <a:buFont typeface="Arial" panose="020B0604020202020204" pitchFamily="34" charset="0"/>
              <a:buChar char="•"/>
            </a:pPr>
            <a:endParaRPr lang="sv-SE" dirty="0"/>
          </a:p>
          <a:p>
            <a:pPr marL="171450" indent="-171450">
              <a:buFont typeface="Arial" panose="020B0604020202020204" pitchFamily="34" charset="0"/>
              <a:buChar char="•"/>
            </a:pPr>
            <a:r>
              <a:rPr lang="sv-SE" dirty="0"/>
              <a:t>Vi har en myndighetsgemensam lagring av </a:t>
            </a:r>
            <a:r>
              <a:rPr lang="sv-SE" dirty="0" err="1"/>
              <a:t>geodata</a:t>
            </a:r>
            <a:r>
              <a:rPr lang="sv-SE" dirty="0"/>
              <a:t>. Vi tror vi behöver ha en stor gemensam samverkan för att klara allt som krävs för lagring av all </a:t>
            </a:r>
            <a:r>
              <a:rPr lang="sv-SE" dirty="0" err="1"/>
              <a:t>geodata</a:t>
            </a:r>
            <a:r>
              <a:rPr lang="sv-SE" dirty="0"/>
              <a:t> i framtiden. Det går inte finansiera det var för sig eller att kompetensmässigt klara det.</a:t>
            </a:r>
          </a:p>
          <a:p>
            <a:pPr marL="171450" indent="-171450">
              <a:buFont typeface="Arial" panose="020B0604020202020204" pitchFamily="34" charset="0"/>
              <a:buChar char="•"/>
            </a:pPr>
            <a:endParaRPr lang="sv-SE" dirty="0"/>
          </a:p>
          <a:p>
            <a:pPr marL="171450" indent="-171450">
              <a:buFont typeface="Arial" panose="020B0604020202020204" pitchFamily="34" charset="0"/>
              <a:buChar char="•"/>
            </a:pPr>
            <a:r>
              <a:rPr lang="sv-SE" dirty="0"/>
              <a:t>För att klara av allt som krävs för denna modell så behövs en gemensam och väsentligt större finansiering. </a:t>
            </a:r>
          </a:p>
          <a:p>
            <a:pPr marL="171450" indent="-171450">
              <a:buFont typeface="Arial" panose="020B0604020202020204" pitchFamily="34" charset="0"/>
              <a:buChar char="•"/>
            </a:pPr>
            <a:endParaRPr lang="sv-SE" dirty="0"/>
          </a:p>
          <a:p>
            <a:pPr marL="171450" indent="-171450">
              <a:buFont typeface="Arial" panose="020B0604020202020204" pitchFamily="34" charset="0"/>
              <a:buChar char="•"/>
            </a:pPr>
            <a:r>
              <a:rPr lang="sv-SE" dirty="0"/>
              <a:t>Att digitala tjänster kan integreras med olika aktörers verksamhetssystem i en sömlös process.</a:t>
            </a:r>
          </a:p>
          <a:p>
            <a:pPr marL="171450" indent="-171450">
              <a:buFont typeface="Arial" panose="020B0604020202020204" pitchFamily="34" charset="0"/>
              <a:buChar char="•"/>
            </a:pPr>
            <a:endParaRPr lang="sv-SE" dirty="0"/>
          </a:p>
          <a:p>
            <a:pPr marL="171450" indent="-171450">
              <a:buFont typeface="Arial" panose="020B0604020202020204" pitchFamily="34" charset="0"/>
              <a:buChar char="•"/>
            </a:pPr>
            <a:r>
              <a:rPr lang="sv-SE" dirty="0"/>
              <a:t>Utvecklade roller och mandat i infrastrukturen som ger ansvar för egna data men även för att helheten ska hänga ihop i modellen.</a:t>
            </a:r>
          </a:p>
          <a:p>
            <a:pPr marL="171450" indent="-171450">
              <a:buFont typeface="Arial" panose="020B0604020202020204" pitchFamily="34" charset="0"/>
              <a:buChar char="•"/>
            </a:pPr>
            <a:endParaRPr lang="sv-SE" dirty="0"/>
          </a:p>
          <a:p>
            <a:pPr marL="171450" indent="-171450">
              <a:buFont typeface="Arial" panose="020B0604020202020204" pitchFamily="34" charset="0"/>
              <a:buChar char="•"/>
            </a:pPr>
            <a:endParaRPr lang="sv-SE" dirty="0"/>
          </a:p>
          <a:p>
            <a:endParaRPr lang="sv-SE" dirty="0"/>
          </a:p>
          <a:p>
            <a:endParaRPr lang="sv-SE" dirty="0"/>
          </a:p>
          <a:p>
            <a:endParaRPr lang="sv-SE" dirty="0"/>
          </a:p>
        </p:txBody>
      </p:sp>
      <p:sp>
        <p:nvSpPr>
          <p:cNvPr id="4" name="Platshållare för bildnummer 3"/>
          <p:cNvSpPr>
            <a:spLocks noGrp="1"/>
          </p:cNvSpPr>
          <p:nvPr>
            <p:ph type="sldNum" sz="quarter" idx="5"/>
          </p:nvPr>
        </p:nvSpPr>
        <p:spPr/>
        <p:txBody>
          <a:bodyPr/>
          <a:lstStyle/>
          <a:p>
            <a:fld id="{C489449F-864F-4934-89E7-6F90D6A4B74B}" type="slidenum">
              <a:rPr lang="sv-SE" smtClean="0"/>
              <a:t>4</a:t>
            </a:fld>
            <a:endParaRPr lang="sv-SE"/>
          </a:p>
        </p:txBody>
      </p:sp>
    </p:spTree>
    <p:extLst>
      <p:ext uri="{BB962C8B-B14F-4D97-AF65-F5344CB8AC3E}">
        <p14:creationId xmlns:p14="http://schemas.microsoft.com/office/powerpoint/2010/main" val="20938146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b="1" dirty="0"/>
              <a:t>Det behövs, bland annat:</a:t>
            </a:r>
          </a:p>
          <a:p>
            <a:endParaRPr lang="sv-SE" dirty="0"/>
          </a:p>
          <a:p>
            <a:pPr marL="171450" indent="-171450">
              <a:buFont typeface="Arial" panose="020B0604020202020204" pitchFamily="34" charset="0"/>
              <a:buChar char="•"/>
            </a:pPr>
            <a:r>
              <a:rPr lang="sv-SE" dirty="0"/>
              <a:t>Att all data i modellen utgår från myndigheter och kommuners information för att klara korrekthet, aktualitet och tillgång till rätt styrande information. Vi ser att staten behöver ha ansvar för att tillhandahålla en gemensam digital avbildning av verkligheten.</a:t>
            </a:r>
          </a:p>
          <a:p>
            <a:pPr marL="171450" indent="-171450">
              <a:buFont typeface="Arial" panose="020B0604020202020204" pitchFamily="34" charset="0"/>
              <a:buChar char="•"/>
            </a:pPr>
            <a:endParaRPr lang="sv-SE" dirty="0"/>
          </a:p>
          <a:p>
            <a:pPr marL="171450" indent="-171450">
              <a:buFont typeface="Arial" panose="020B0604020202020204" pitchFamily="34" charset="0"/>
              <a:buChar char="•"/>
            </a:pPr>
            <a:r>
              <a:rPr lang="sv-SE" dirty="0"/>
              <a:t>Alla säkra </a:t>
            </a:r>
            <a:r>
              <a:rPr lang="sv-SE" dirty="0" err="1"/>
              <a:t>geodata</a:t>
            </a:r>
            <a:r>
              <a:rPr lang="sv-SE" dirty="0"/>
              <a:t> är öppna och tillgängliga,</a:t>
            </a:r>
            <a:r>
              <a:rPr lang="sv-SE" b="1" dirty="0"/>
              <a:t> </a:t>
            </a:r>
            <a:r>
              <a:rPr lang="sv-SE" b="0" dirty="0"/>
              <a:t>inom myndighetsvärlden</a:t>
            </a:r>
            <a:r>
              <a:rPr lang="sv-SE" dirty="0"/>
              <a:t>. Alla informationsägare är trygga i vilka </a:t>
            </a:r>
            <a:r>
              <a:rPr lang="sv-SE" dirty="0" err="1"/>
              <a:t>geodata</a:t>
            </a:r>
            <a:r>
              <a:rPr lang="sv-SE" dirty="0"/>
              <a:t> man kan kombinera och har dessa öppna och tillgängliga. Det kräver att vi har kommit långt i arbete med standardisera vår </a:t>
            </a:r>
            <a:r>
              <a:rPr lang="sv-SE" dirty="0" err="1"/>
              <a:t>geodata</a:t>
            </a:r>
            <a:r>
              <a:rPr lang="sv-SE" dirty="0"/>
              <a:t>.</a:t>
            </a:r>
          </a:p>
          <a:p>
            <a:pPr marL="171450" indent="-171450">
              <a:buFont typeface="Arial" panose="020B0604020202020204" pitchFamily="34" charset="0"/>
              <a:buChar char="•"/>
            </a:pPr>
            <a:endParaRPr lang="sv-SE" dirty="0"/>
          </a:p>
          <a:p>
            <a:pPr marL="171450" indent="-171450">
              <a:buFont typeface="Arial" panose="020B0604020202020204" pitchFamily="34" charset="0"/>
              <a:buChar char="•"/>
            </a:pPr>
            <a:r>
              <a:rPr lang="sv-SE" dirty="0"/>
              <a:t>Vi behöver ha en gemensam rikstäckande insamling av data som tillfredsställer alla behov för att klara av att göra myndighetsbeslut med stöd av den digitala verkligheten. Med det ser vi inga begränsningar i att företag kan samla in data till stat och kommun och vara en del i arbetet med att förbättra den digitala verkligheten.</a:t>
            </a:r>
          </a:p>
          <a:p>
            <a:pPr marL="171450" indent="-171450">
              <a:buFont typeface="Arial" panose="020B0604020202020204" pitchFamily="34" charset="0"/>
              <a:buChar char="•"/>
            </a:pPr>
            <a:endParaRPr lang="sv-SE" dirty="0"/>
          </a:p>
          <a:p>
            <a:pPr marL="171450" indent="-171450">
              <a:buFont typeface="Arial" panose="020B0604020202020204" pitchFamily="34" charset="0"/>
              <a:buChar char="•"/>
            </a:pPr>
            <a:r>
              <a:rPr lang="sv-SE" dirty="0"/>
              <a:t>Att alla analoga beslut från myndigheter och kommuner blir digitala och lägesbestämda. </a:t>
            </a:r>
          </a:p>
          <a:p>
            <a:pPr marL="171450" indent="-171450">
              <a:buFont typeface="Arial" panose="020B0604020202020204" pitchFamily="34" charset="0"/>
              <a:buChar char="•"/>
            </a:pPr>
            <a:endParaRPr lang="sv-SE" dirty="0"/>
          </a:p>
          <a:p>
            <a:pPr marL="171450" indent="-171450">
              <a:buFont typeface="Arial" panose="020B0604020202020204" pitchFamily="34" charset="0"/>
              <a:buChar char="•"/>
            </a:pPr>
            <a:r>
              <a:rPr lang="sv-SE" dirty="0"/>
              <a:t>Författningsutveckling behövs b.la en lagstiftning som gäller för all informationsförsörjning, digitala fastighetsköp och digitala fastighetsgränser. </a:t>
            </a:r>
          </a:p>
          <a:p>
            <a:endParaRPr lang="sv-SE" dirty="0"/>
          </a:p>
        </p:txBody>
      </p:sp>
      <p:sp>
        <p:nvSpPr>
          <p:cNvPr id="4" name="Platshållare för bildnummer 3"/>
          <p:cNvSpPr>
            <a:spLocks noGrp="1"/>
          </p:cNvSpPr>
          <p:nvPr>
            <p:ph type="sldNum" sz="quarter" idx="5"/>
          </p:nvPr>
        </p:nvSpPr>
        <p:spPr/>
        <p:txBody>
          <a:bodyPr/>
          <a:lstStyle/>
          <a:p>
            <a:fld id="{C489449F-864F-4934-89E7-6F90D6A4B74B}" type="slidenum">
              <a:rPr lang="sv-SE" smtClean="0"/>
              <a:t>5</a:t>
            </a:fld>
            <a:endParaRPr lang="sv-SE"/>
          </a:p>
        </p:txBody>
      </p:sp>
    </p:spTree>
    <p:extLst>
      <p:ext uri="{BB962C8B-B14F-4D97-AF65-F5344CB8AC3E}">
        <p14:creationId xmlns:p14="http://schemas.microsoft.com/office/powerpoint/2010/main" val="1756892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tartsida">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11C0AC0-93CA-4951-8A4B-6874E531254D}"/>
              </a:ext>
            </a:extLst>
          </p:cNvPr>
          <p:cNvSpPr>
            <a:spLocks noGrp="1"/>
          </p:cNvSpPr>
          <p:nvPr>
            <p:ph type="ctrTitle" hasCustomPrompt="1"/>
          </p:nvPr>
        </p:nvSpPr>
        <p:spPr>
          <a:xfrm>
            <a:off x="965860" y="2766951"/>
            <a:ext cx="10493828" cy="1657408"/>
          </a:xfrm>
        </p:spPr>
        <p:txBody>
          <a:bodyPr anchor="b"/>
          <a:lstStyle>
            <a:lvl1pPr algn="l">
              <a:defRPr sz="6600"/>
            </a:lvl1pPr>
          </a:lstStyle>
          <a:p>
            <a:r>
              <a:rPr lang="sv-SE" dirty="0"/>
              <a:t>startsida</a:t>
            </a:r>
          </a:p>
        </p:txBody>
      </p:sp>
      <p:sp>
        <p:nvSpPr>
          <p:cNvPr id="3" name="Underrubrik 2">
            <a:extLst>
              <a:ext uri="{FF2B5EF4-FFF2-40B4-BE49-F238E27FC236}">
                <a16:creationId xmlns:a16="http://schemas.microsoft.com/office/drawing/2014/main" id="{45419166-2568-481F-9233-BD169E157983}"/>
              </a:ext>
            </a:extLst>
          </p:cNvPr>
          <p:cNvSpPr>
            <a:spLocks noGrp="1"/>
          </p:cNvSpPr>
          <p:nvPr>
            <p:ph type="subTitle" idx="1" hasCustomPrompt="1"/>
          </p:nvPr>
        </p:nvSpPr>
        <p:spPr>
          <a:xfrm>
            <a:off x="965860" y="4682684"/>
            <a:ext cx="10493828" cy="886843"/>
          </a:xfrm>
        </p:spPr>
        <p:txBody>
          <a:bodyPr/>
          <a:lstStyle>
            <a:lvl1pPr marL="0" indent="0" algn="l">
              <a:buNone/>
              <a:defRPr sz="2200" cap="all"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dirty="0"/>
              <a:t>Underrubrik </a:t>
            </a:r>
          </a:p>
        </p:txBody>
      </p:sp>
      <p:cxnSp>
        <p:nvCxnSpPr>
          <p:cNvPr id="14" name="Rak koppling 13">
            <a:extLst>
              <a:ext uri="{FF2B5EF4-FFF2-40B4-BE49-F238E27FC236}">
                <a16:creationId xmlns:a16="http://schemas.microsoft.com/office/drawing/2014/main" id="{23419EF5-F930-48F5-9570-AA7E47DA438B}"/>
              </a:ext>
            </a:extLst>
          </p:cNvPr>
          <p:cNvCxnSpPr/>
          <p:nvPr userDrawn="1"/>
        </p:nvCxnSpPr>
        <p:spPr>
          <a:xfrm>
            <a:off x="950026" y="4500752"/>
            <a:ext cx="10521538" cy="0"/>
          </a:xfrm>
          <a:prstGeom prst="line">
            <a:avLst/>
          </a:prstGeom>
          <a:ln w="66675" cap="rnd">
            <a:solidFill>
              <a:schemeClr val="accent1"/>
            </a:solidFill>
            <a:roun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264616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4C6DDB9D-EBEC-40C3-B365-AFB27ABAD902}"/>
              </a:ext>
            </a:extLst>
          </p:cNvPr>
          <p:cNvSpPr>
            <a:spLocks noGrp="1"/>
          </p:cNvSpPr>
          <p:nvPr>
            <p:ph type="title" hasCustomPrompt="1"/>
          </p:nvPr>
        </p:nvSpPr>
        <p:spPr>
          <a:xfrm>
            <a:off x="612569" y="723207"/>
            <a:ext cx="10515600" cy="549412"/>
          </a:xfrm>
        </p:spPr>
        <p:txBody>
          <a:bodyPr/>
          <a:lstStyle>
            <a:lvl1pPr>
              <a:defRPr/>
            </a:lvl1pPr>
          </a:lstStyle>
          <a:p>
            <a:r>
              <a:rPr lang="sv-SE" dirty="0"/>
              <a:t>Normal sida – skriv rubrik här</a:t>
            </a:r>
          </a:p>
        </p:txBody>
      </p:sp>
      <p:sp>
        <p:nvSpPr>
          <p:cNvPr id="3" name="Platshållare för innehåll 2">
            <a:extLst>
              <a:ext uri="{FF2B5EF4-FFF2-40B4-BE49-F238E27FC236}">
                <a16:creationId xmlns:a16="http://schemas.microsoft.com/office/drawing/2014/main" id="{99AFB94F-C428-4DFB-8665-A0894593D04E}"/>
              </a:ext>
            </a:extLst>
          </p:cNvPr>
          <p:cNvSpPr>
            <a:spLocks noGrp="1"/>
          </p:cNvSpPr>
          <p:nvPr>
            <p:ph idx="1"/>
          </p:nvPr>
        </p:nvSpPr>
        <p:spPr>
          <a:xfrm>
            <a:off x="612569" y="1415133"/>
            <a:ext cx="10515600" cy="4874803"/>
          </a:xfrm>
        </p:spPr>
        <p:txBody>
          <a:bodyPr/>
          <a:lstStyle>
            <a:lvl1pPr marL="0" indent="0">
              <a:buFontTx/>
              <a:buNone/>
              <a:defRPr sz="2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Tree>
    <p:extLst>
      <p:ext uri="{BB962C8B-B14F-4D97-AF65-F5344CB8AC3E}">
        <p14:creationId xmlns:p14="http://schemas.microsoft.com/office/powerpoint/2010/main" val="4125876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Övergångsida/Citat">
    <p:spTree>
      <p:nvGrpSpPr>
        <p:cNvPr id="1" name=""/>
        <p:cNvGrpSpPr/>
        <p:nvPr/>
      </p:nvGrpSpPr>
      <p:grpSpPr>
        <a:xfrm>
          <a:off x="0" y="0"/>
          <a:ext cx="0" cy="0"/>
          <a:chOff x="0" y="0"/>
          <a:chExt cx="0" cy="0"/>
        </a:xfrm>
      </p:grpSpPr>
      <p:sp>
        <p:nvSpPr>
          <p:cNvPr id="6" name="Rektangel 5">
            <a:extLst>
              <a:ext uri="{FF2B5EF4-FFF2-40B4-BE49-F238E27FC236}">
                <a16:creationId xmlns:a16="http://schemas.microsoft.com/office/drawing/2014/main" id="{3186C626-F1B6-49F8-BFBF-A500CD82B242}"/>
              </a:ext>
            </a:extLst>
          </p:cNvPr>
          <p:cNvSpPr/>
          <p:nvPr userDrawn="1"/>
        </p:nvSpPr>
        <p:spPr>
          <a:xfrm>
            <a:off x="0" y="0"/>
            <a:ext cx="12192000" cy="4286992"/>
          </a:xfrm>
          <a:prstGeom prst="rect">
            <a:avLst/>
          </a:prstGeom>
          <a:solidFill>
            <a:srgbClr val="E7E6E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8" name="Rektangel 7">
            <a:extLst>
              <a:ext uri="{FF2B5EF4-FFF2-40B4-BE49-F238E27FC236}">
                <a16:creationId xmlns:a16="http://schemas.microsoft.com/office/drawing/2014/main" id="{448E062A-0485-42BC-BA34-5C3D7A215FD6}"/>
              </a:ext>
            </a:extLst>
          </p:cNvPr>
          <p:cNvSpPr/>
          <p:nvPr userDrawn="1"/>
        </p:nvSpPr>
        <p:spPr>
          <a:xfrm>
            <a:off x="0" y="4144488"/>
            <a:ext cx="12192000" cy="2713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 name="Rubrik 1">
            <a:extLst>
              <a:ext uri="{FF2B5EF4-FFF2-40B4-BE49-F238E27FC236}">
                <a16:creationId xmlns:a16="http://schemas.microsoft.com/office/drawing/2014/main" id="{4C6DDB9D-EBEC-40C3-B365-AFB27ABAD902}"/>
              </a:ext>
            </a:extLst>
          </p:cNvPr>
          <p:cNvSpPr>
            <a:spLocks noGrp="1"/>
          </p:cNvSpPr>
          <p:nvPr>
            <p:ph type="title" hasCustomPrompt="1"/>
          </p:nvPr>
        </p:nvSpPr>
        <p:spPr>
          <a:xfrm>
            <a:off x="612569" y="3381455"/>
            <a:ext cx="10515600" cy="620530"/>
          </a:xfrm>
        </p:spPr>
        <p:txBody>
          <a:bodyPr/>
          <a:lstStyle>
            <a:lvl1pPr>
              <a:defRPr/>
            </a:lvl1pPr>
          </a:lstStyle>
          <a:p>
            <a:r>
              <a:rPr lang="sv-SE" dirty="0"/>
              <a:t>Övergångssida eller citat</a:t>
            </a:r>
          </a:p>
        </p:txBody>
      </p:sp>
      <p:pic>
        <p:nvPicPr>
          <p:cNvPr id="7" name="Bildobjekt 6">
            <a:extLst>
              <a:ext uri="{FF2B5EF4-FFF2-40B4-BE49-F238E27FC236}">
                <a16:creationId xmlns:a16="http://schemas.microsoft.com/office/drawing/2014/main" id="{92AE39C3-4403-4075-A1DC-906BDF51BBBA}"/>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374241" y="108059"/>
            <a:ext cx="1297463" cy="198945"/>
          </a:xfrm>
          <a:prstGeom prst="rect">
            <a:avLst/>
          </a:prstGeom>
        </p:spPr>
      </p:pic>
      <p:sp>
        <p:nvSpPr>
          <p:cNvPr id="9" name="Likbent triangel 8">
            <a:extLst>
              <a:ext uri="{FF2B5EF4-FFF2-40B4-BE49-F238E27FC236}">
                <a16:creationId xmlns:a16="http://schemas.microsoft.com/office/drawing/2014/main" id="{4F4AADD8-469A-4ACC-A562-FEA83CE4C587}"/>
              </a:ext>
            </a:extLst>
          </p:cNvPr>
          <p:cNvSpPr/>
          <p:nvPr userDrawn="1"/>
        </p:nvSpPr>
        <p:spPr>
          <a:xfrm rot="10800000">
            <a:off x="1481804" y="4110880"/>
            <a:ext cx="390988" cy="333897"/>
          </a:xfrm>
          <a:prstGeom prst="triangle">
            <a:avLst/>
          </a:prstGeom>
          <a:solidFill>
            <a:srgbClr val="E7E6E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Tree>
    <p:extLst>
      <p:ext uri="{BB962C8B-B14F-4D97-AF65-F5344CB8AC3E}">
        <p14:creationId xmlns:p14="http://schemas.microsoft.com/office/powerpoint/2010/main" val="25794221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Slutsida">
    <p:spTree>
      <p:nvGrpSpPr>
        <p:cNvPr id="1" name=""/>
        <p:cNvGrpSpPr/>
        <p:nvPr/>
      </p:nvGrpSpPr>
      <p:grpSpPr>
        <a:xfrm>
          <a:off x="0" y="0"/>
          <a:ext cx="0" cy="0"/>
          <a:chOff x="0" y="0"/>
          <a:chExt cx="0" cy="0"/>
        </a:xfrm>
      </p:grpSpPr>
      <p:sp>
        <p:nvSpPr>
          <p:cNvPr id="9" name="Rektangel 8">
            <a:extLst>
              <a:ext uri="{FF2B5EF4-FFF2-40B4-BE49-F238E27FC236}">
                <a16:creationId xmlns:a16="http://schemas.microsoft.com/office/drawing/2014/main" id="{4630BE71-6D9C-42A6-A9CB-CC6A60AFE82E}"/>
              </a:ext>
            </a:extLst>
          </p:cNvPr>
          <p:cNvSpPr/>
          <p:nvPr userDrawn="1"/>
        </p:nvSpPr>
        <p:spPr>
          <a:xfrm>
            <a:off x="0" y="0"/>
            <a:ext cx="12192000" cy="6858000"/>
          </a:xfrm>
          <a:prstGeom prst="rect">
            <a:avLst/>
          </a:prstGeom>
          <a:solidFill>
            <a:srgbClr val="E7E6E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11" name="Bildobjekt 10">
            <a:extLst>
              <a:ext uri="{FF2B5EF4-FFF2-40B4-BE49-F238E27FC236}">
                <a16:creationId xmlns:a16="http://schemas.microsoft.com/office/drawing/2014/main" id="{DCB14AAD-34E1-4CA5-BD8C-1B5A52DD8AC4}"/>
              </a:ext>
              <a:ext uri="{C183D7F6-B498-43B3-948B-1728B52AA6E4}">
                <adec:decorative xmlns:adec="http://schemas.microsoft.com/office/drawing/2017/decorative" val="0"/>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9016009" y="5929732"/>
            <a:ext cx="2461711" cy="377462"/>
          </a:xfrm>
          <a:prstGeom prst="rect">
            <a:avLst/>
          </a:prstGeom>
        </p:spPr>
      </p:pic>
      <p:sp>
        <p:nvSpPr>
          <p:cNvPr id="5" name="Platshållare för innehåll 3">
            <a:extLst>
              <a:ext uri="{FF2B5EF4-FFF2-40B4-BE49-F238E27FC236}">
                <a16:creationId xmlns:a16="http://schemas.microsoft.com/office/drawing/2014/main" id="{EB1DB8EE-101B-45D9-A6EA-909E0CA290B7}"/>
              </a:ext>
            </a:extLst>
          </p:cNvPr>
          <p:cNvSpPr txBox="1">
            <a:spLocks noGrp="1"/>
          </p:cNvSpPr>
          <p:nvPr>
            <p:ph idx="1"/>
          </p:nvPr>
        </p:nvSpPr>
        <p:spPr>
          <a:xfrm>
            <a:off x="465706" y="1906218"/>
            <a:ext cx="9477169" cy="3901173"/>
          </a:xfrm>
          <a:prstGeom prst="rect">
            <a:avLst/>
          </a:prstGeom>
          <a:noFill/>
        </p:spPr>
        <p:txBody>
          <a:bodyPr wrap="square" lIns="0" tIns="0" rIns="0" bIns="0" rtlCol="0">
            <a:noAutofit/>
          </a:bodyPr>
          <a:lstStyle/>
          <a:p>
            <a:pPr marL="457200" lvl="0" indent="0">
              <a:lnSpc>
                <a:spcPct val="150000"/>
              </a:lnSpc>
              <a:buNone/>
            </a:pPr>
            <a:r>
              <a:rPr lang="sv-SE">
                <a:latin typeface="Gill Sans MT" panose="020B0502020104020203" pitchFamily="34" charset="0"/>
                <a:cs typeface="Times New Roman" panose="02020603050405020304" pitchFamily="18" charset="0"/>
              </a:rPr>
              <a:t>Klicka här för att ändra format på bakgrundstexten</a:t>
            </a:r>
          </a:p>
          <a:p>
            <a:pPr marL="457200" lvl="1" indent="0">
              <a:lnSpc>
                <a:spcPct val="150000"/>
              </a:lnSpc>
              <a:buNone/>
            </a:pPr>
            <a:r>
              <a:rPr lang="sv-SE">
                <a:latin typeface="Gill Sans MT" panose="020B0502020104020203" pitchFamily="34" charset="0"/>
                <a:cs typeface="Times New Roman" panose="02020603050405020304" pitchFamily="18" charset="0"/>
              </a:rPr>
              <a:t>Nivå två</a:t>
            </a:r>
          </a:p>
          <a:p>
            <a:pPr marL="457200" lvl="2" indent="0">
              <a:lnSpc>
                <a:spcPct val="150000"/>
              </a:lnSpc>
              <a:buNone/>
            </a:pPr>
            <a:r>
              <a:rPr lang="sv-SE">
                <a:latin typeface="Gill Sans MT" panose="020B0502020104020203" pitchFamily="34" charset="0"/>
                <a:cs typeface="Times New Roman" panose="02020603050405020304" pitchFamily="18" charset="0"/>
              </a:rPr>
              <a:t>Nivå tre</a:t>
            </a:r>
          </a:p>
          <a:p>
            <a:pPr marL="457200" lvl="3" indent="0">
              <a:lnSpc>
                <a:spcPct val="150000"/>
              </a:lnSpc>
              <a:buNone/>
            </a:pPr>
            <a:r>
              <a:rPr lang="sv-SE">
                <a:latin typeface="Gill Sans MT" panose="020B0502020104020203" pitchFamily="34" charset="0"/>
                <a:cs typeface="Times New Roman" panose="02020603050405020304" pitchFamily="18" charset="0"/>
              </a:rPr>
              <a:t>Nivå fyra</a:t>
            </a:r>
          </a:p>
          <a:p>
            <a:pPr marL="457200" lvl="4" indent="0">
              <a:lnSpc>
                <a:spcPct val="150000"/>
              </a:lnSpc>
              <a:buNone/>
            </a:pPr>
            <a:r>
              <a:rPr lang="sv-SE">
                <a:latin typeface="Gill Sans MT" panose="020B0502020104020203" pitchFamily="34" charset="0"/>
                <a:cs typeface="Times New Roman" panose="02020603050405020304" pitchFamily="18" charset="0"/>
              </a:rPr>
              <a:t>Nivå fem</a:t>
            </a:r>
            <a:endParaRPr lang="sv-SE" sz="2400" dirty="0"/>
          </a:p>
        </p:txBody>
      </p:sp>
      <p:sp>
        <p:nvSpPr>
          <p:cNvPr id="6" name="Rubrik 1">
            <a:extLst>
              <a:ext uri="{FF2B5EF4-FFF2-40B4-BE49-F238E27FC236}">
                <a16:creationId xmlns:a16="http://schemas.microsoft.com/office/drawing/2014/main" id="{76350F4E-D611-4329-B994-E1F3D3081016}"/>
              </a:ext>
            </a:extLst>
          </p:cNvPr>
          <p:cNvSpPr>
            <a:spLocks noGrp="1"/>
          </p:cNvSpPr>
          <p:nvPr>
            <p:ph type="title" hasCustomPrompt="1"/>
          </p:nvPr>
        </p:nvSpPr>
        <p:spPr>
          <a:xfrm>
            <a:off x="612569" y="723207"/>
            <a:ext cx="10515600" cy="549412"/>
          </a:xfrm>
        </p:spPr>
        <p:txBody>
          <a:bodyPr/>
          <a:lstStyle>
            <a:lvl1pPr>
              <a:defRPr/>
            </a:lvl1pPr>
          </a:lstStyle>
          <a:p>
            <a:r>
              <a:rPr lang="sv-SE" dirty="0"/>
              <a:t>Tack! Vi finns på…</a:t>
            </a:r>
          </a:p>
        </p:txBody>
      </p:sp>
    </p:spTree>
    <p:extLst>
      <p:ext uri="{BB962C8B-B14F-4D97-AF65-F5344CB8AC3E}">
        <p14:creationId xmlns:p14="http://schemas.microsoft.com/office/powerpoint/2010/main" val="11832224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1" name="Rektangel 10">
            <a:extLst>
              <a:ext uri="{FF2B5EF4-FFF2-40B4-BE49-F238E27FC236}">
                <a16:creationId xmlns:a16="http://schemas.microsoft.com/office/drawing/2014/main" id="{5F6AAC83-756F-4E9F-ABEE-10548486AECD}"/>
              </a:ext>
            </a:extLst>
          </p:cNvPr>
          <p:cNvSpPr/>
          <p:nvPr userDrawn="1"/>
        </p:nvSpPr>
        <p:spPr>
          <a:xfrm>
            <a:off x="0" y="0"/>
            <a:ext cx="12192000" cy="380010"/>
          </a:xfrm>
          <a:prstGeom prst="rect">
            <a:avLst/>
          </a:prstGeom>
          <a:solidFill>
            <a:srgbClr val="E7E6E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 name="Platshållare för rubrik 1">
            <a:extLst>
              <a:ext uri="{FF2B5EF4-FFF2-40B4-BE49-F238E27FC236}">
                <a16:creationId xmlns:a16="http://schemas.microsoft.com/office/drawing/2014/main" id="{088E9E2C-577B-432F-A39B-7431CA615A7D}"/>
              </a:ext>
            </a:extLst>
          </p:cNvPr>
          <p:cNvSpPr>
            <a:spLocks noGrp="1"/>
          </p:cNvSpPr>
          <p:nvPr>
            <p:ph type="title"/>
          </p:nvPr>
        </p:nvSpPr>
        <p:spPr>
          <a:xfrm>
            <a:off x="612569" y="724945"/>
            <a:ext cx="10515600" cy="546902"/>
          </a:xfrm>
          <a:prstGeom prst="rect">
            <a:avLst/>
          </a:prstGeom>
        </p:spPr>
        <p:txBody>
          <a:bodyPr vert="horz" lIns="0" tIns="0" rIns="0" bIns="0" rtlCol="0" anchor="t" anchorCtr="0">
            <a:noAutofit/>
          </a:bodyPr>
          <a:lstStyle/>
          <a:p>
            <a:r>
              <a:rPr lang="sv-SE"/>
              <a:t>rubrik</a:t>
            </a:r>
          </a:p>
        </p:txBody>
      </p:sp>
      <p:sp>
        <p:nvSpPr>
          <p:cNvPr id="3" name="Platshållare för text 2">
            <a:extLst>
              <a:ext uri="{FF2B5EF4-FFF2-40B4-BE49-F238E27FC236}">
                <a16:creationId xmlns:a16="http://schemas.microsoft.com/office/drawing/2014/main" id="{988AE464-3617-4F3D-ABAD-7C09B2F2D79F}"/>
              </a:ext>
            </a:extLst>
          </p:cNvPr>
          <p:cNvSpPr>
            <a:spLocks noGrp="1"/>
          </p:cNvSpPr>
          <p:nvPr>
            <p:ph type="body" idx="1"/>
          </p:nvPr>
        </p:nvSpPr>
        <p:spPr>
          <a:xfrm>
            <a:off x="612569" y="1437300"/>
            <a:ext cx="10515600" cy="4351338"/>
          </a:xfrm>
          <a:prstGeom prst="rect">
            <a:avLst/>
          </a:prstGeom>
        </p:spPr>
        <p:txBody>
          <a:bodyPr vert="horz" lIns="0" tIns="0" rIns="0" bIns="0" rtlCol="0">
            <a:noAutofit/>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pic>
        <p:nvPicPr>
          <p:cNvPr id="10" name="Bildobjekt 9">
            <a:extLst>
              <a:ext uri="{FF2B5EF4-FFF2-40B4-BE49-F238E27FC236}">
                <a16:creationId xmlns:a16="http://schemas.microsoft.com/office/drawing/2014/main" id="{FF203738-3B75-41B8-9FD6-6DBACEFB514E}"/>
              </a:ext>
            </a:extLst>
          </p:cNvPr>
          <p:cNvPicPr>
            <a:picLocks noChangeAspect="1"/>
          </p:cNvPicPr>
          <p:nvPr userDrawn="1"/>
        </p:nvPicPr>
        <p:blipFill>
          <a:blip r:embed="rId6" cstate="screen">
            <a:extLst>
              <a:ext uri="{28A0092B-C50C-407E-A947-70E740481C1C}">
                <a14:useLocalDpi xmlns:a14="http://schemas.microsoft.com/office/drawing/2010/main"/>
              </a:ext>
            </a:extLst>
          </a:blip>
          <a:stretch>
            <a:fillRect/>
          </a:stretch>
        </p:blipFill>
        <p:spPr>
          <a:xfrm>
            <a:off x="10374241" y="108059"/>
            <a:ext cx="1297463" cy="198945"/>
          </a:xfrm>
          <a:prstGeom prst="rect">
            <a:avLst/>
          </a:prstGeom>
        </p:spPr>
      </p:pic>
    </p:spTree>
    <p:extLst>
      <p:ext uri="{BB962C8B-B14F-4D97-AF65-F5344CB8AC3E}">
        <p14:creationId xmlns:p14="http://schemas.microsoft.com/office/powerpoint/2010/main" val="801497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1" r:id="rId4"/>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100000"/>
        </a:lnSpc>
        <a:spcBef>
          <a:spcPct val="0"/>
        </a:spcBef>
        <a:buNone/>
        <a:defRPr sz="3400" kern="1200" cap="all"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ubrik 8">
            <a:extLst>
              <a:ext uri="{FF2B5EF4-FFF2-40B4-BE49-F238E27FC236}">
                <a16:creationId xmlns:a16="http://schemas.microsoft.com/office/drawing/2014/main" id="{C906853E-0CCC-447F-9438-9C3D5324283C}"/>
              </a:ext>
            </a:extLst>
          </p:cNvPr>
          <p:cNvSpPr>
            <a:spLocks noGrp="1"/>
          </p:cNvSpPr>
          <p:nvPr>
            <p:ph type="ctrTitle"/>
          </p:nvPr>
        </p:nvSpPr>
        <p:spPr/>
        <p:txBody>
          <a:bodyPr/>
          <a:lstStyle/>
          <a:p>
            <a:r>
              <a:rPr lang="sv-SE" sz="4000" dirty="0"/>
              <a:t>Brottsförebyggande arbete 2040</a:t>
            </a:r>
          </a:p>
        </p:txBody>
      </p:sp>
      <p:sp>
        <p:nvSpPr>
          <p:cNvPr id="10" name="Underrubrik 9">
            <a:extLst>
              <a:ext uri="{FF2B5EF4-FFF2-40B4-BE49-F238E27FC236}">
                <a16:creationId xmlns:a16="http://schemas.microsoft.com/office/drawing/2014/main" id="{F16BB39B-2CE1-448C-8768-8A2D007D5499}"/>
              </a:ext>
            </a:extLst>
          </p:cNvPr>
          <p:cNvSpPr>
            <a:spLocks noGrp="1"/>
          </p:cNvSpPr>
          <p:nvPr>
            <p:ph type="subTitle" idx="1"/>
          </p:nvPr>
        </p:nvSpPr>
        <p:spPr/>
        <p:txBody>
          <a:bodyPr/>
          <a:lstStyle/>
          <a:p>
            <a:r>
              <a:rPr lang="sv-SE" dirty="0"/>
              <a:t>Ett framtidsscenario</a:t>
            </a:r>
            <a:br>
              <a:rPr lang="sv-SE" dirty="0"/>
            </a:br>
            <a:r>
              <a:rPr lang="sv-SE" sz="1400" i="1" dirty="0"/>
              <a:t>deltagare i detta arbete har varit medarbetare från Lantmäteriet och Polisen</a:t>
            </a:r>
          </a:p>
        </p:txBody>
      </p:sp>
      <p:pic>
        <p:nvPicPr>
          <p:cNvPr id="4" name="Bildobjekt 3">
            <a:extLst>
              <a:ext uri="{FF2B5EF4-FFF2-40B4-BE49-F238E27FC236}">
                <a16:creationId xmlns:a16="http://schemas.microsoft.com/office/drawing/2014/main" id="{AE716652-90DD-404E-9D2D-1FA6587B1B2F}"/>
              </a:ext>
              <a:ext uri="{C183D7F6-B498-43B3-948B-1728B52AA6E4}">
                <adec:decorative xmlns:adec="http://schemas.microsoft.com/office/drawing/2017/decorative" val="1"/>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2550823" y="1092532"/>
            <a:ext cx="1857704" cy="1857704"/>
          </a:xfrm>
          <a:prstGeom prst="rect">
            <a:avLst/>
          </a:prstGeom>
        </p:spPr>
      </p:pic>
      <p:pic>
        <p:nvPicPr>
          <p:cNvPr id="6" name="Bildobjekt 5" descr="Lantmäteriets logotyp">
            <a:extLst>
              <a:ext uri="{FF2B5EF4-FFF2-40B4-BE49-F238E27FC236}">
                <a16:creationId xmlns:a16="http://schemas.microsoft.com/office/drawing/2014/main" id="{5C456099-6058-48D0-85F3-E79936929746}"/>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9016009" y="5929732"/>
            <a:ext cx="2461711" cy="377462"/>
          </a:xfrm>
          <a:prstGeom prst="rect">
            <a:avLst/>
          </a:prstGeom>
        </p:spPr>
      </p:pic>
    </p:spTree>
    <p:extLst>
      <p:ext uri="{BB962C8B-B14F-4D97-AF65-F5344CB8AC3E}">
        <p14:creationId xmlns:p14="http://schemas.microsoft.com/office/powerpoint/2010/main" val="18497741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FC2CF734-9635-4BE6-9966-74DEF75689C9}"/>
              </a:ext>
            </a:extLst>
          </p:cNvPr>
          <p:cNvSpPr>
            <a:spLocks noGrp="1"/>
          </p:cNvSpPr>
          <p:nvPr>
            <p:ph type="title"/>
          </p:nvPr>
        </p:nvSpPr>
        <p:spPr/>
        <p:txBody>
          <a:bodyPr/>
          <a:lstStyle/>
          <a:p>
            <a:r>
              <a:rPr lang="sv-SE" dirty="0"/>
              <a:t>Geodata år 2040 som stöd för att förebygga och utreda brott</a:t>
            </a:r>
          </a:p>
        </p:txBody>
      </p:sp>
      <p:pic>
        <p:nvPicPr>
          <p:cNvPr id="4" name="Bildobjekt 3" descr="En bild som visar poliser och ett avspärrat område">
            <a:extLst>
              <a:ext uri="{FF2B5EF4-FFF2-40B4-BE49-F238E27FC236}">
                <a16:creationId xmlns:a16="http://schemas.microsoft.com/office/drawing/2014/main" id="{96E4D8BE-9C53-4DDF-532A-07D66067A5B4}"/>
              </a:ext>
            </a:extLst>
          </p:cNvPr>
          <p:cNvPicPr>
            <a:picLocks noChangeAspect="1"/>
          </p:cNvPicPr>
          <p:nvPr/>
        </p:nvPicPr>
        <p:blipFill>
          <a:blip r:embed="rId3">
            <a:extLst>
              <a:ext uri="{28A0092B-C50C-407E-A947-70E740481C1C}">
                <a14:useLocalDpi xmlns:a14="http://schemas.microsoft.com/office/drawing/2010/main"/>
              </a:ext>
            </a:extLst>
          </a:blip>
          <a:stretch>
            <a:fillRect/>
          </a:stretch>
        </p:blipFill>
        <p:spPr>
          <a:xfrm>
            <a:off x="1221417" y="1811066"/>
            <a:ext cx="8668512" cy="4870704"/>
          </a:xfrm>
          <a:prstGeom prst="rect">
            <a:avLst/>
          </a:prstGeom>
        </p:spPr>
      </p:pic>
    </p:spTree>
    <p:extLst>
      <p:ext uri="{BB962C8B-B14F-4D97-AF65-F5344CB8AC3E}">
        <p14:creationId xmlns:p14="http://schemas.microsoft.com/office/powerpoint/2010/main" val="1946950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FC2CF734-9635-4BE6-9966-74DEF75689C9}"/>
              </a:ext>
            </a:extLst>
          </p:cNvPr>
          <p:cNvSpPr>
            <a:spLocks noGrp="1"/>
          </p:cNvSpPr>
          <p:nvPr>
            <p:ph type="title"/>
          </p:nvPr>
        </p:nvSpPr>
        <p:spPr/>
        <p:txBody>
          <a:bodyPr/>
          <a:lstStyle/>
          <a:p>
            <a:r>
              <a:rPr lang="sv-SE" dirty="0"/>
              <a:t>Geodata år 2040 som stöd för att förebygga och utreda brott </a:t>
            </a:r>
          </a:p>
        </p:txBody>
      </p:sp>
      <p:pic>
        <p:nvPicPr>
          <p:cNvPr id="4" name="Bildobjekt 3" descr="En bild som visar poliser och ett avspärrat område">
            <a:extLst>
              <a:ext uri="{FF2B5EF4-FFF2-40B4-BE49-F238E27FC236}">
                <a16:creationId xmlns:a16="http://schemas.microsoft.com/office/drawing/2014/main" id="{7657CCF5-0B9A-6C83-2A50-E4B7BE1B67D1}"/>
              </a:ext>
            </a:extLst>
          </p:cNvPr>
          <p:cNvPicPr>
            <a:picLocks noChangeAspect="1"/>
          </p:cNvPicPr>
          <p:nvPr/>
        </p:nvPicPr>
        <p:blipFill>
          <a:blip r:embed="rId3">
            <a:extLst>
              <a:ext uri="{28A0092B-C50C-407E-A947-70E740481C1C}">
                <a14:useLocalDpi xmlns:a14="http://schemas.microsoft.com/office/drawing/2010/main"/>
              </a:ext>
            </a:extLst>
          </a:blip>
          <a:stretch>
            <a:fillRect/>
          </a:stretch>
        </p:blipFill>
        <p:spPr>
          <a:xfrm>
            <a:off x="1235271" y="1797212"/>
            <a:ext cx="8668512" cy="4870704"/>
          </a:xfrm>
          <a:prstGeom prst="rect">
            <a:avLst/>
          </a:prstGeom>
        </p:spPr>
      </p:pic>
    </p:spTree>
    <p:extLst>
      <p:ext uri="{BB962C8B-B14F-4D97-AF65-F5344CB8AC3E}">
        <p14:creationId xmlns:p14="http://schemas.microsoft.com/office/powerpoint/2010/main" val="39055402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47694C7C-26B0-3906-4E94-D4ABB97B8D7F}"/>
              </a:ext>
            </a:extLst>
          </p:cNvPr>
          <p:cNvSpPr>
            <a:spLocks noGrp="1"/>
          </p:cNvSpPr>
          <p:nvPr>
            <p:ph type="title"/>
          </p:nvPr>
        </p:nvSpPr>
        <p:spPr/>
        <p:txBody>
          <a:bodyPr/>
          <a:lstStyle/>
          <a:p>
            <a:r>
              <a:rPr lang="sv-SE" sz="2800" dirty="0"/>
              <a:t>Vad krävs då för att nå dit?</a:t>
            </a:r>
            <a:br>
              <a:rPr lang="sv-SE" sz="2800" dirty="0"/>
            </a:br>
            <a:r>
              <a:rPr lang="sv-SE" sz="2800" dirty="0"/>
              <a:t>Hur ser våra behov ut utifrån önskat läge 2040:</a:t>
            </a:r>
          </a:p>
        </p:txBody>
      </p:sp>
      <p:sp>
        <p:nvSpPr>
          <p:cNvPr id="3" name="Platshållare för innehåll 2">
            <a:extLst>
              <a:ext uri="{FF2B5EF4-FFF2-40B4-BE49-F238E27FC236}">
                <a16:creationId xmlns:a16="http://schemas.microsoft.com/office/drawing/2014/main" id="{26754AC1-05CF-0736-8C19-37EB4EDE795A}"/>
              </a:ext>
            </a:extLst>
          </p:cNvPr>
          <p:cNvSpPr>
            <a:spLocks noGrp="1"/>
          </p:cNvSpPr>
          <p:nvPr>
            <p:ph idx="1"/>
          </p:nvPr>
        </p:nvSpPr>
        <p:spPr>
          <a:xfrm>
            <a:off x="612569" y="1925782"/>
            <a:ext cx="5885213" cy="4364154"/>
          </a:xfrm>
        </p:spPr>
        <p:txBody>
          <a:bodyPr/>
          <a:lstStyle/>
          <a:p>
            <a:pPr marL="342900" marR="0" lvl="0" indent="-342900" algn="l" defTabSz="914400" rtl="0" eaLnBrk="1" fontAlgn="auto" latinLnBrk="0" hangingPunct="1">
              <a:lnSpc>
                <a:spcPct val="107000"/>
              </a:lnSpc>
              <a:spcBef>
                <a:spcPts val="1000"/>
              </a:spcBef>
              <a:spcAft>
                <a:spcPts val="800"/>
              </a:spcAft>
              <a:buClrTx/>
              <a:buSzTx/>
              <a:buFont typeface="Symbol" panose="05050102010706020507" pitchFamily="18" charset="2"/>
              <a:buChar char=""/>
              <a:tabLst/>
              <a:defRPr/>
            </a:pPr>
            <a:r>
              <a:rPr kumimoji="0" lang="sv-SE" sz="2000" b="0" i="0" u="none" strike="noStrike" kern="1200" cap="none" spc="0" normalizeH="0" baseline="0" noProof="0" dirty="0">
                <a:ln>
                  <a:noFill/>
                </a:ln>
                <a:solidFill>
                  <a:prstClr val="black"/>
                </a:solidFill>
                <a:effectLst/>
                <a:uLnTx/>
                <a:uFillTx/>
                <a:latin typeface="Gill Sans MT"/>
                <a:ea typeface="+mn-ea"/>
                <a:cs typeface="+mn-cs"/>
              </a:rPr>
              <a:t>En statlig, säker och robust, infrastruktur för lägesbestämning och positionering.</a:t>
            </a:r>
          </a:p>
          <a:p>
            <a:pPr marL="342900" marR="0" lvl="0" indent="-342900" algn="l" defTabSz="914400" rtl="0" eaLnBrk="1" fontAlgn="auto" latinLnBrk="0" hangingPunct="1">
              <a:lnSpc>
                <a:spcPct val="107000"/>
              </a:lnSpc>
              <a:spcBef>
                <a:spcPts val="1000"/>
              </a:spcBef>
              <a:spcAft>
                <a:spcPts val="800"/>
              </a:spcAft>
              <a:buClrTx/>
              <a:buSzTx/>
              <a:buFont typeface="Symbol" panose="05050102010706020507" pitchFamily="18" charset="2"/>
              <a:buChar char=""/>
              <a:tabLst/>
              <a:defRPr/>
            </a:pPr>
            <a:r>
              <a:rPr kumimoji="0" lang="sv-SE" sz="2000" b="0" i="0" u="none" strike="noStrike" kern="1200" cap="none" spc="0" normalizeH="0" baseline="0" noProof="0" dirty="0">
                <a:ln>
                  <a:noFill/>
                </a:ln>
                <a:solidFill>
                  <a:prstClr val="black"/>
                </a:solidFill>
                <a:effectLst/>
                <a:uLnTx/>
                <a:uFillTx/>
                <a:latin typeface="Gill Sans MT"/>
                <a:ea typeface="Calibri" panose="020F0502020204030204" pitchFamily="34" charset="0"/>
                <a:cs typeface="Times New Roman" panose="02020603050405020304" pitchFamily="18" charset="0"/>
              </a:rPr>
              <a:t>Vi har en myndighetsgemensam lagring av </a:t>
            </a:r>
            <a:r>
              <a:rPr kumimoji="0" lang="sv-SE" sz="2000" b="0" i="0" u="none" strike="noStrike" kern="1200" cap="none" spc="0" normalizeH="0" baseline="0" noProof="0" dirty="0" err="1">
                <a:ln>
                  <a:noFill/>
                </a:ln>
                <a:solidFill>
                  <a:prstClr val="black"/>
                </a:solidFill>
                <a:effectLst/>
                <a:uLnTx/>
                <a:uFillTx/>
                <a:latin typeface="Gill Sans MT"/>
                <a:ea typeface="Calibri" panose="020F0502020204030204" pitchFamily="34" charset="0"/>
                <a:cs typeface="Times New Roman" panose="02020603050405020304" pitchFamily="18" charset="0"/>
              </a:rPr>
              <a:t>geodata</a:t>
            </a:r>
            <a:r>
              <a:rPr kumimoji="0" lang="sv-SE" sz="2000" b="0" i="0" u="none" strike="noStrike" kern="1200" cap="none" spc="0" normalizeH="0" baseline="0" noProof="0" dirty="0">
                <a:ln>
                  <a:noFill/>
                </a:ln>
                <a:solidFill>
                  <a:prstClr val="black"/>
                </a:solidFill>
                <a:effectLst/>
                <a:uLnTx/>
                <a:uFillTx/>
                <a:latin typeface="Gill Sans MT"/>
                <a:ea typeface="Calibri" panose="020F0502020204030204" pitchFamily="34" charset="0"/>
                <a:cs typeface="Times New Roman" panose="02020603050405020304" pitchFamily="18" charset="0"/>
              </a:rPr>
              <a:t> oavsett kommun eller stat.</a:t>
            </a:r>
          </a:p>
          <a:p>
            <a:pPr marL="342900" marR="0" lvl="0" indent="-342900" algn="l" defTabSz="914400" rtl="0" eaLnBrk="1" fontAlgn="auto" latinLnBrk="0" hangingPunct="1">
              <a:lnSpc>
                <a:spcPct val="107000"/>
              </a:lnSpc>
              <a:spcBef>
                <a:spcPts val="1000"/>
              </a:spcBef>
              <a:spcAft>
                <a:spcPts val="800"/>
              </a:spcAft>
              <a:buClrTx/>
              <a:buSzTx/>
              <a:buFont typeface="Symbol" panose="05050102010706020507" pitchFamily="18" charset="2"/>
              <a:buChar char=""/>
              <a:tabLst/>
              <a:defRPr/>
            </a:pPr>
            <a:r>
              <a:rPr kumimoji="0" lang="sv-SE" sz="2000" b="0" i="0" u="none" strike="noStrike" kern="1200" cap="none" spc="0" normalizeH="0" baseline="0" noProof="0" dirty="0">
                <a:ln>
                  <a:noFill/>
                </a:ln>
                <a:solidFill>
                  <a:prstClr val="black"/>
                </a:solidFill>
                <a:effectLst/>
                <a:uLnTx/>
                <a:uFillTx/>
                <a:latin typeface="Gill Sans MT"/>
                <a:ea typeface="+mn-ea"/>
                <a:cs typeface="+mn-cs"/>
              </a:rPr>
              <a:t>Gemensam och större finansiering finns</a:t>
            </a:r>
          </a:p>
          <a:p>
            <a:pPr marL="342900" marR="0" lvl="0" indent="-342900" algn="l" defTabSz="914400" rtl="0" eaLnBrk="1" fontAlgn="auto" latinLnBrk="0" hangingPunct="1">
              <a:lnSpc>
                <a:spcPct val="107000"/>
              </a:lnSpc>
              <a:spcBef>
                <a:spcPts val="1000"/>
              </a:spcBef>
              <a:spcAft>
                <a:spcPts val="800"/>
              </a:spcAft>
              <a:buClrTx/>
              <a:buSzTx/>
              <a:buFont typeface="Symbol" panose="05050102010706020507" pitchFamily="18" charset="2"/>
              <a:buChar char=""/>
              <a:tabLst/>
              <a:defRPr/>
            </a:pPr>
            <a:r>
              <a:rPr kumimoji="0" lang="sv-SE" sz="2000" b="0" i="0" u="none" strike="noStrike" kern="1200" cap="none" spc="0" normalizeH="0" baseline="0" noProof="0" dirty="0">
                <a:ln>
                  <a:noFill/>
                </a:ln>
                <a:solidFill>
                  <a:prstClr val="black"/>
                </a:solidFill>
                <a:effectLst/>
                <a:uLnTx/>
                <a:uFillTx/>
                <a:latin typeface="Gill Sans MT"/>
                <a:ea typeface="+mn-ea"/>
                <a:cs typeface="+mn-cs"/>
              </a:rPr>
              <a:t>Att digitala tjänster kan integreras med olika aktörers verksamhetssystem i en sömlös process.</a:t>
            </a:r>
          </a:p>
          <a:p>
            <a:pPr marL="342900" marR="0" lvl="0" indent="-342900" algn="l" defTabSz="914400" rtl="0" eaLnBrk="1" fontAlgn="auto" latinLnBrk="0" hangingPunct="1">
              <a:lnSpc>
                <a:spcPct val="107000"/>
              </a:lnSpc>
              <a:spcBef>
                <a:spcPts val="1000"/>
              </a:spcBef>
              <a:spcAft>
                <a:spcPts val="800"/>
              </a:spcAft>
              <a:buClrTx/>
              <a:buSzTx/>
              <a:buFont typeface="Symbol" panose="05050102010706020507" pitchFamily="18" charset="2"/>
              <a:buChar char=""/>
              <a:tabLst/>
              <a:defRPr/>
            </a:pPr>
            <a:r>
              <a:rPr kumimoji="0" lang="sv-SE" sz="2000" b="0" i="0" u="none" strike="noStrike" kern="1200" cap="none" spc="0" normalizeH="0" baseline="0" noProof="0" dirty="0">
                <a:ln>
                  <a:noFill/>
                </a:ln>
                <a:solidFill>
                  <a:prstClr val="black"/>
                </a:solidFill>
                <a:effectLst/>
                <a:uLnTx/>
                <a:uFillTx/>
                <a:latin typeface="Gill Sans MT"/>
                <a:ea typeface="+mn-ea"/>
                <a:cs typeface="+mn-cs"/>
              </a:rPr>
              <a:t>Alla har givet ansvar och mandat utifrån ett gemensamt ramverk.</a:t>
            </a:r>
          </a:p>
          <a:p>
            <a:endParaRPr lang="sv-SE" sz="2000" dirty="0"/>
          </a:p>
        </p:txBody>
      </p:sp>
      <p:pic>
        <p:nvPicPr>
          <p:cNvPr id="6" name="Bildobjekt 5">
            <a:extLst>
              <a:ext uri="{FF2B5EF4-FFF2-40B4-BE49-F238E27FC236}">
                <a16:creationId xmlns:a16="http://schemas.microsoft.com/office/drawing/2014/main" id="{55C12E28-7274-B3CD-ADA9-20A7140F0428}"/>
              </a:ext>
              <a:ext uri="{C183D7F6-B498-43B3-948B-1728B52AA6E4}">
                <adec:decorative xmlns:adec="http://schemas.microsoft.com/office/drawing/2017/decorative" val="1"/>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6694000" y="2124733"/>
            <a:ext cx="4642472" cy="2608534"/>
          </a:xfrm>
          <a:prstGeom prst="rect">
            <a:avLst/>
          </a:prstGeom>
        </p:spPr>
      </p:pic>
    </p:spTree>
    <p:extLst>
      <p:ext uri="{BB962C8B-B14F-4D97-AF65-F5344CB8AC3E}">
        <p14:creationId xmlns:p14="http://schemas.microsoft.com/office/powerpoint/2010/main" val="38904462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47694C7C-26B0-3906-4E94-D4ABB97B8D7F}"/>
              </a:ext>
            </a:extLst>
          </p:cNvPr>
          <p:cNvSpPr>
            <a:spLocks noGrp="1"/>
          </p:cNvSpPr>
          <p:nvPr>
            <p:ph type="title"/>
          </p:nvPr>
        </p:nvSpPr>
        <p:spPr/>
        <p:txBody>
          <a:bodyPr/>
          <a:lstStyle/>
          <a:p>
            <a:r>
              <a:rPr lang="sv-SE" sz="2800" dirty="0"/>
              <a:t>Vad krävs då för att nå dit?</a:t>
            </a:r>
            <a:br>
              <a:rPr lang="sv-SE" sz="2800" dirty="0"/>
            </a:br>
            <a:r>
              <a:rPr lang="sv-SE" sz="2800" dirty="0"/>
              <a:t>Hur ser våra behov ut utifrån önskat läge 2040: </a:t>
            </a:r>
          </a:p>
        </p:txBody>
      </p:sp>
      <p:sp>
        <p:nvSpPr>
          <p:cNvPr id="3" name="Platshållare för innehåll 2">
            <a:extLst>
              <a:ext uri="{FF2B5EF4-FFF2-40B4-BE49-F238E27FC236}">
                <a16:creationId xmlns:a16="http://schemas.microsoft.com/office/drawing/2014/main" id="{26754AC1-05CF-0736-8C19-37EB4EDE795A}"/>
              </a:ext>
            </a:extLst>
          </p:cNvPr>
          <p:cNvSpPr>
            <a:spLocks noGrp="1"/>
          </p:cNvSpPr>
          <p:nvPr>
            <p:ph idx="1"/>
          </p:nvPr>
        </p:nvSpPr>
        <p:spPr>
          <a:xfrm>
            <a:off x="612569" y="1925782"/>
            <a:ext cx="5885213" cy="4364154"/>
          </a:xfrm>
        </p:spPr>
        <p:txBody>
          <a:bodyPr/>
          <a:lstStyle/>
          <a:p>
            <a:pPr marL="342900" marR="0" lvl="0" indent="-342900" algn="l" defTabSz="914400" rtl="0" eaLnBrk="1" fontAlgn="auto" latinLnBrk="0" hangingPunct="1">
              <a:lnSpc>
                <a:spcPct val="107000"/>
              </a:lnSpc>
              <a:spcBef>
                <a:spcPts val="1000"/>
              </a:spcBef>
              <a:spcAft>
                <a:spcPts val="0"/>
              </a:spcAft>
              <a:buClrTx/>
              <a:buSzTx/>
              <a:buFont typeface="Symbol" panose="05050102010706020507" pitchFamily="18" charset="2"/>
              <a:buChar char=""/>
              <a:tabLst/>
              <a:defRPr/>
            </a:pPr>
            <a:r>
              <a:rPr kumimoji="0" lang="sv-SE" sz="2000" b="0" i="0" u="none" strike="noStrike" kern="1200" cap="none" spc="0" normalizeH="0" baseline="0" noProof="0" dirty="0">
                <a:ln>
                  <a:noFill/>
                </a:ln>
                <a:solidFill>
                  <a:prstClr val="black"/>
                </a:solidFill>
                <a:effectLst/>
                <a:uLnTx/>
                <a:uFillTx/>
                <a:latin typeface="Gill Sans MT"/>
                <a:ea typeface="Calibri" panose="020F0502020204030204" pitchFamily="34" charset="0"/>
                <a:cs typeface="Times New Roman" panose="02020603050405020304" pitchFamily="18" charset="0"/>
              </a:rPr>
              <a:t>Myndighetsgemensam geodataplattform. </a:t>
            </a:r>
          </a:p>
          <a:p>
            <a:pPr marL="342900" marR="0" lvl="0" indent="-342900" algn="l" defTabSz="914400" rtl="0" eaLnBrk="1" fontAlgn="auto" latinLnBrk="0" hangingPunct="1">
              <a:lnSpc>
                <a:spcPct val="107000"/>
              </a:lnSpc>
              <a:spcBef>
                <a:spcPts val="1000"/>
              </a:spcBef>
              <a:spcAft>
                <a:spcPts val="0"/>
              </a:spcAft>
              <a:buClrTx/>
              <a:buSzTx/>
              <a:buFont typeface="Symbol" panose="05050102010706020507" pitchFamily="18" charset="2"/>
              <a:buChar char=""/>
              <a:tabLst/>
              <a:defRPr/>
            </a:pPr>
            <a:r>
              <a:rPr kumimoji="0" lang="sv-SE" sz="2000" b="0" i="0" u="none" strike="noStrike" kern="1200" cap="none" spc="0" normalizeH="0" baseline="0" noProof="0" dirty="0">
                <a:ln>
                  <a:noFill/>
                </a:ln>
                <a:solidFill>
                  <a:prstClr val="black"/>
                </a:solidFill>
                <a:effectLst/>
                <a:uLnTx/>
                <a:uFillTx/>
                <a:latin typeface="Gill Sans MT"/>
                <a:ea typeface="Calibri" panose="020F0502020204030204" pitchFamily="34" charset="0"/>
                <a:cs typeface="Times New Roman" panose="02020603050405020304" pitchFamily="18" charset="0"/>
              </a:rPr>
              <a:t>Alla säkra </a:t>
            </a:r>
            <a:r>
              <a:rPr kumimoji="0" lang="sv-SE" sz="2000" b="0" i="0" u="none" strike="noStrike" kern="1200" cap="none" spc="0" normalizeH="0" baseline="0" noProof="0" dirty="0" err="1">
                <a:ln>
                  <a:noFill/>
                </a:ln>
                <a:solidFill>
                  <a:prstClr val="black"/>
                </a:solidFill>
                <a:effectLst/>
                <a:uLnTx/>
                <a:uFillTx/>
                <a:latin typeface="Gill Sans MT"/>
                <a:ea typeface="Calibri" panose="020F0502020204030204" pitchFamily="34" charset="0"/>
                <a:cs typeface="Times New Roman" panose="02020603050405020304" pitchFamily="18" charset="0"/>
              </a:rPr>
              <a:t>geodata</a:t>
            </a:r>
            <a:r>
              <a:rPr kumimoji="0" lang="sv-SE" sz="2000" b="0" i="0" u="none" strike="noStrike" kern="1200" cap="none" spc="0" normalizeH="0" baseline="0" noProof="0" dirty="0">
                <a:ln>
                  <a:noFill/>
                </a:ln>
                <a:solidFill>
                  <a:prstClr val="black"/>
                </a:solidFill>
                <a:effectLst/>
                <a:uLnTx/>
                <a:uFillTx/>
                <a:latin typeface="Gill Sans MT"/>
                <a:ea typeface="Calibri" panose="020F0502020204030204" pitchFamily="34" charset="0"/>
                <a:cs typeface="Times New Roman" panose="02020603050405020304" pitchFamily="18" charset="0"/>
              </a:rPr>
              <a:t> är öppna och tillgängliga</a:t>
            </a:r>
          </a:p>
          <a:p>
            <a:pPr marL="342900" marR="0" lvl="0" indent="-342900" algn="l" defTabSz="914400" rtl="0" eaLnBrk="1" fontAlgn="auto" latinLnBrk="0" hangingPunct="1">
              <a:lnSpc>
                <a:spcPct val="107000"/>
              </a:lnSpc>
              <a:spcBef>
                <a:spcPts val="1000"/>
              </a:spcBef>
              <a:spcAft>
                <a:spcPts val="0"/>
              </a:spcAft>
              <a:buClrTx/>
              <a:buSzTx/>
              <a:buFont typeface="Symbol" panose="05050102010706020507" pitchFamily="18" charset="2"/>
              <a:buChar char=""/>
              <a:tabLst/>
              <a:defRPr/>
            </a:pPr>
            <a:r>
              <a:rPr kumimoji="0" lang="sv-SE" sz="2000" b="0" i="0" u="none" strike="noStrike" kern="1200" cap="none" spc="0" normalizeH="0" baseline="0" noProof="0" dirty="0">
                <a:ln>
                  <a:noFill/>
                </a:ln>
                <a:solidFill>
                  <a:prstClr val="black"/>
                </a:solidFill>
                <a:effectLst/>
                <a:uLnTx/>
                <a:uFillTx/>
                <a:latin typeface="Gill Sans MT"/>
                <a:ea typeface="Calibri" panose="020F0502020204030204" pitchFamily="34" charset="0"/>
                <a:cs typeface="Times New Roman" panose="02020603050405020304" pitchFamily="18" charset="0"/>
              </a:rPr>
              <a:t>Gemensam, rikstäckande insamling av </a:t>
            </a:r>
            <a:r>
              <a:rPr lang="sv-SE" sz="2000" dirty="0">
                <a:solidFill>
                  <a:prstClr val="black"/>
                </a:solidFill>
                <a:latin typeface="Gill Sans MT"/>
                <a:ea typeface="Calibri" panose="020F0502020204030204" pitchFamily="34" charset="0"/>
                <a:cs typeface="Times New Roman" panose="02020603050405020304" pitchFamily="18" charset="0"/>
              </a:rPr>
              <a:t>lägesbunden information</a:t>
            </a:r>
            <a:r>
              <a:rPr kumimoji="0" lang="sv-SE" sz="2000" b="0" i="0" u="none" strike="noStrike" kern="1200" cap="none" spc="0" normalizeH="0" baseline="0" noProof="0" dirty="0">
                <a:ln>
                  <a:noFill/>
                </a:ln>
                <a:solidFill>
                  <a:prstClr val="black"/>
                </a:solidFill>
                <a:effectLst/>
                <a:uLnTx/>
                <a:uFillTx/>
                <a:latin typeface="Gill Sans MT"/>
                <a:ea typeface="Calibri" panose="020F0502020204030204" pitchFamily="34" charset="0"/>
                <a:cs typeface="Times New Roman" panose="02020603050405020304" pitchFamily="18" charset="0"/>
              </a:rPr>
              <a:t>. Alla blåljusfordon är insamlare av lägesbunden information till den svenska digitala avbildningen av verkligheten.</a:t>
            </a:r>
            <a:endParaRPr kumimoji="0" lang="sv-SE" sz="2000" b="0" i="0" u="none" strike="noStrike" kern="1200" cap="none" spc="0" normalizeH="0" baseline="0" noProof="0" dirty="0">
              <a:ln>
                <a:noFill/>
              </a:ln>
              <a:solidFill>
                <a:prstClr val="black"/>
              </a:solidFill>
              <a:effectLst/>
              <a:uLnTx/>
              <a:uFillTx/>
              <a:latin typeface="Gill Sans MT"/>
              <a:ea typeface="+mn-ea"/>
              <a:cs typeface="+mn-cs"/>
            </a:endParaRPr>
          </a:p>
          <a:p>
            <a:pPr marL="342900" marR="0" lvl="0" indent="-342900" algn="l" defTabSz="914400" rtl="0" eaLnBrk="1" fontAlgn="auto" latinLnBrk="0" hangingPunct="1">
              <a:lnSpc>
                <a:spcPct val="107000"/>
              </a:lnSpc>
              <a:spcBef>
                <a:spcPts val="1000"/>
              </a:spcBef>
              <a:spcAft>
                <a:spcPts val="0"/>
              </a:spcAft>
              <a:buClrTx/>
              <a:buSzTx/>
              <a:buFont typeface="Symbol" panose="05050102010706020507" pitchFamily="18" charset="2"/>
              <a:buChar char=""/>
              <a:tabLst/>
              <a:defRPr/>
            </a:pPr>
            <a:r>
              <a:rPr lang="sv-SE" sz="2000" dirty="0">
                <a:solidFill>
                  <a:prstClr val="black"/>
                </a:solidFill>
                <a:latin typeface="Gill Sans MT"/>
              </a:rPr>
              <a:t>Att det finns f</a:t>
            </a:r>
            <a:r>
              <a:rPr kumimoji="0" lang="sv-SE" sz="2000" b="0" i="0" u="none" strike="noStrike" kern="1200" cap="none" spc="0" normalizeH="0" baseline="0" noProof="0" dirty="0" err="1">
                <a:ln>
                  <a:noFill/>
                </a:ln>
                <a:solidFill>
                  <a:prstClr val="black"/>
                </a:solidFill>
                <a:effectLst/>
                <a:uLnTx/>
                <a:uFillTx/>
                <a:latin typeface="Gill Sans MT"/>
                <a:ea typeface="+mn-ea"/>
                <a:cs typeface="+mn-cs"/>
              </a:rPr>
              <a:t>örmåga</a:t>
            </a:r>
            <a:r>
              <a:rPr kumimoji="0" lang="sv-SE" sz="2000" b="0" i="0" u="none" strike="noStrike" kern="1200" cap="none" spc="0" normalizeH="0" baseline="0" noProof="0" dirty="0">
                <a:ln>
                  <a:noFill/>
                </a:ln>
                <a:solidFill>
                  <a:prstClr val="black"/>
                </a:solidFill>
                <a:effectLst/>
                <a:uLnTx/>
                <a:uFillTx/>
                <a:latin typeface="Gill Sans MT"/>
                <a:ea typeface="+mn-ea"/>
                <a:cs typeface="+mn-cs"/>
              </a:rPr>
              <a:t> att larma oavsett system.</a:t>
            </a:r>
          </a:p>
          <a:p>
            <a:pPr marL="342900" marR="0" lvl="0" indent="-342900" algn="l" defTabSz="914400" rtl="0" eaLnBrk="1" fontAlgn="auto" latinLnBrk="0" hangingPunct="1">
              <a:lnSpc>
                <a:spcPct val="107000"/>
              </a:lnSpc>
              <a:spcBef>
                <a:spcPts val="1000"/>
              </a:spcBef>
              <a:spcAft>
                <a:spcPts val="0"/>
              </a:spcAft>
              <a:buClrTx/>
              <a:buSzTx/>
              <a:buFont typeface="Symbol" panose="05050102010706020507" pitchFamily="18" charset="2"/>
              <a:buChar char=""/>
              <a:tabLst/>
              <a:defRPr/>
            </a:pPr>
            <a:r>
              <a:rPr kumimoji="0" lang="sv-SE" sz="2000" b="0" i="0" u="none" strike="noStrike" kern="1200" cap="none" spc="0" normalizeH="0" baseline="0" noProof="0" dirty="0">
                <a:ln>
                  <a:noFill/>
                </a:ln>
                <a:solidFill>
                  <a:prstClr val="black"/>
                </a:solidFill>
                <a:effectLst/>
                <a:uLnTx/>
                <a:uFillTx/>
                <a:latin typeface="Gill Sans MT"/>
                <a:ea typeface="+mn-ea"/>
                <a:cs typeface="+mn-cs"/>
              </a:rPr>
              <a:t>Vi behöver massor av författningsutveckling</a:t>
            </a:r>
          </a:p>
          <a:p>
            <a:endParaRPr lang="sv-SE" sz="2000" dirty="0"/>
          </a:p>
        </p:txBody>
      </p:sp>
      <p:pic>
        <p:nvPicPr>
          <p:cNvPr id="6" name="Bildobjekt 5">
            <a:extLst>
              <a:ext uri="{FF2B5EF4-FFF2-40B4-BE49-F238E27FC236}">
                <a16:creationId xmlns:a16="http://schemas.microsoft.com/office/drawing/2014/main" id="{D926896E-03A3-6A26-73EC-96432BCFAFCF}"/>
              </a:ext>
              <a:ext uri="{C183D7F6-B498-43B3-948B-1728B52AA6E4}">
                <adec:decorative xmlns:adec="http://schemas.microsoft.com/office/drawing/2017/decorative" val="1"/>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6659702" y="2076636"/>
            <a:ext cx="4756443" cy="2672572"/>
          </a:xfrm>
          <a:prstGeom prst="rect">
            <a:avLst/>
          </a:prstGeom>
        </p:spPr>
      </p:pic>
    </p:spTree>
    <p:extLst>
      <p:ext uri="{BB962C8B-B14F-4D97-AF65-F5344CB8AC3E}">
        <p14:creationId xmlns:p14="http://schemas.microsoft.com/office/powerpoint/2010/main" val="27601252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LANTMÄTERIET">
  <a:themeElements>
    <a:clrScheme name="Lantmäteri">
      <a:dk1>
        <a:sysClr val="windowText" lastClr="000000"/>
      </a:dk1>
      <a:lt1>
        <a:sysClr val="window" lastClr="FFFFFF"/>
      </a:lt1>
      <a:dk2>
        <a:srgbClr val="000000"/>
      </a:dk2>
      <a:lt2>
        <a:srgbClr val="E40427"/>
      </a:lt2>
      <a:accent1>
        <a:srgbClr val="7AB800"/>
      </a:accent1>
      <a:accent2>
        <a:srgbClr val="2D7CAD"/>
      </a:accent2>
      <a:accent3>
        <a:srgbClr val="8455A1"/>
      </a:accent3>
      <a:accent4>
        <a:srgbClr val="EF8604"/>
      </a:accent4>
      <a:accent5>
        <a:srgbClr val="000000"/>
      </a:accent5>
      <a:accent6>
        <a:srgbClr val="000000"/>
      </a:accent6>
      <a:hlink>
        <a:srgbClr val="AEABAB"/>
      </a:hlink>
      <a:folHlink>
        <a:srgbClr val="AEABAB"/>
      </a:folHlink>
    </a:clrScheme>
    <a:fontScheme name="Lantmäteri">
      <a:majorFont>
        <a:latin typeface="Gill Sans MT"/>
        <a:ea typeface=""/>
        <a:cs typeface=""/>
      </a:majorFont>
      <a:minorFont>
        <a:latin typeface="Gill Sans M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2"/>
        </a:solidFill>
        <a:ln>
          <a:noFill/>
        </a:ln>
      </a:spPr>
      <a:bodyPr rtlCol="0" anchor="ctr"/>
      <a:lstStyle>
        <a:defPPr algn="ctr">
          <a:defRPr sz="2400" smtClean="0"/>
        </a:defPPr>
      </a:lstStyle>
      <a:style>
        <a:lnRef idx="2">
          <a:schemeClr val="accent1">
            <a:shade val="50000"/>
          </a:schemeClr>
        </a:lnRef>
        <a:fillRef idx="1">
          <a:schemeClr val="accent1"/>
        </a:fillRef>
        <a:effectRef idx="0">
          <a:schemeClr val="accent1"/>
        </a:effectRef>
        <a:fontRef idx="minor">
          <a:schemeClr val="lt1"/>
        </a:fontRef>
      </a:style>
    </a:spDef>
    <a:lnDef>
      <a:spPr>
        <a:ln w="28575">
          <a:solidFill>
            <a:schemeClr val="accent2"/>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0" tIns="0" rIns="0" bIns="0" rtlCol="0">
        <a:noAutofit/>
      </a:bodyPr>
      <a:lstStyle>
        <a:defPPr algn="l">
          <a:defRPr sz="2400" smtClean="0"/>
        </a:defPPr>
      </a:lstStyle>
    </a:txDef>
  </a:objectDefaults>
  <a:extraClrSchemeLst/>
  <a:extLst>
    <a:ext uri="{05A4C25C-085E-4340-85A3-A5531E510DB2}">
      <thm15:themeFamily xmlns:thm15="http://schemas.microsoft.com/office/thememl/2012/main" name="LM_ppt_mall_2021.pptx  -  Skrivskyddad" id="{7BC163B8-7DD4-426E-8B9B-65E1FADF1C06}" vid="{D151F41E-6224-48FF-AF1A-C9A5B3E431F2}"/>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LM_ppt_mall_2021</Template>
  <TotalTime>20</TotalTime>
  <Words>1365</Words>
  <Application>Microsoft Office PowerPoint</Application>
  <PresentationFormat>Bredbild</PresentationFormat>
  <Paragraphs>54</Paragraphs>
  <Slides>5</Slides>
  <Notes>4</Notes>
  <HiddenSlides>0</HiddenSlides>
  <MMClips>0</MMClips>
  <ScaleCrop>false</ScaleCrop>
  <HeadingPairs>
    <vt:vector size="6" baseType="variant">
      <vt:variant>
        <vt:lpstr>Använt teckensnitt</vt:lpstr>
      </vt:variant>
      <vt:variant>
        <vt:i4>4</vt:i4>
      </vt:variant>
      <vt:variant>
        <vt:lpstr>Tema</vt:lpstr>
      </vt:variant>
      <vt:variant>
        <vt:i4>1</vt:i4>
      </vt:variant>
      <vt:variant>
        <vt:lpstr>Bildrubriker</vt:lpstr>
      </vt:variant>
      <vt:variant>
        <vt:i4>5</vt:i4>
      </vt:variant>
    </vt:vector>
  </HeadingPairs>
  <TitlesOfParts>
    <vt:vector size="10" baseType="lpstr">
      <vt:lpstr>Arial</vt:lpstr>
      <vt:lpstr>Calibri</vt:lpstr>
      <vt:lpstr>Gill Sans MT</vt:lpstr>
      <vt:lpstr>Symbol</vt:lpstr>
      <vt:lpstr>LANTMÄTERIET</vt:lpstr>
      <vt:lpstr>Brottsförebyggande arbete 2040</vt:lpstr>
      <vt:lpstr>Geodata år 2040 som stöd för att förebygga och utreda brott</vt:lpstr>
      <vt:lpstr>Geodata år 2040 som stöd för att förebygga och utreda brott </vt:lpstr>
      <vt:lpstr>Vad krävs då för att nå dit? Hur ser våra behov ut utifrån önskat läge 2040:</vt:lpstr>
      <vt:lpstr>Vad krävs då för att nå dit? Hur ser våra behov ut utifrån önskat läge 2040: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Scenario brottsförebyggande arbete</dc:title>
  <dc:creator>Fridolfsson Anna Lena</dc:creator>
  <cp:keywords>Geodatarådet, geodataområdet 2040</cp:keywords>
  <cp:lastModifiedBy>Fridolfsson Anna Lena</cp:lastModifiedBy>
  <cp:revision>6</cp:revision>
  <dcterms:created xsi:type="dcterms:W3CDTF">2023-06-27T07:00:33Z</dcterms:created>
  <dcterms:modified xsi:type="dcterms:W3CDTF">2023-06-27T07:43:38Z</dcterms:modified>
</cp:coreProperties>
</file>